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67" r:id="rId2"/>
    <p:sldId id="268" r:id="rId3"/>
    <p:sldId id="271" r:id="rId4"/>
    <p:sldId id="272" r:id="rId5"/>
    <p:sldId id="273" r:id="rId6"/>
    <p:sldId id="274" r:id="rId7"/>
    <p:sldId id="275" r:id="rId8"/>
    <p:sldId id="283" r:id="rId9"/>
    <p:sldId id="284" r:id="rId10"/>
    <p:sldId id="276" r:id="rId11"/>
    <p:sldId id="282" r:id="rId12"/>
    <p:sldId id="277" r:id="rId13"/>
    <p:sldId id="278" r:id="rId14"/>
    <p:sldId id="279" r:id="rId15"/>
    <p:sldId id="280" r:id="rId16"/>
    <p:sldId id="285" r:id="rId17"/>
    <p:sldId id="281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E48"/>
    <a:srgbClr val="630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7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07A44-ACB3-49FA-BFDD-E508664716F1}" type="datetimeFigureOut">
              <a:rPr lang="fr-FR" smtClean="0"/>
              <a:t>15/10/2020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477D0-182A-42F5-9A8C-08B75B362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834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-pr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fr-FR" sz="135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838" y="2165229"/>
            <a:ext cx="11073789" cy="3252160"/>
          </a:xfrm>
        </p:spPr>
        <p:txBody>
          <a:bodyPr anchor="b">
            <a:normAutofit/>
          </a:bodyPr>
          <a:lstStyle>
            <a:lvl1pPr algn="l">
              <a:defRPr sz="5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838" y="5529529"/>
            <a:ext cx="6383999" cy="74618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6" name="Image 4">
            <a:extLst>
              <a:ext uri="{FF2B5EF4-FFF2-40B4-BE49-F238E27FC236}">
                <a16:creationId xmlns:a16="http://schemas.microsoft.com/office/drawing/2014/main" id="{4644E84E-EF66-2B41-A976-69EF3658DA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CED8E4-03E2-C641-B9BA-6496983B93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4667"/>
            <a:ext cx="5060127" cy="22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5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-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838" y="2165229"/>
            <a:ext cx="11073789" cy="3252160"/>
          </a:xfrm>
        </p:spPr>
        <p:txBody>
          <a:bodyPr anchor="b">
            <a:normAutofit/>
          </a:bodyPr>
          <a:lstStyle>
            <a:lvl1pPr algn="l">
              <a:defRPr sz="50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838" y="5529529"/>
            <a:ext cx="6383999" cy="74618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3F7AF8FE-BF12-AE41-8CFA-DE8FD1D5D2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C93E39-FEFE-534E-B4C9-ED4AA686B2EE}"/>
              </a:ext>
            </a:extLst>
          </p:cNvPr>
          <p:cNvSpPr/>
          <p:nvPr userDrawn="1"/>
        </p:nvSpPr>
        <p:spPr>
          <a:xfrm>
            <a:off x="10217427" y="6092687"/>
            <a:ext cx="1881808" cy="540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pic>
        <p:nvPicPr>
          <p:cNvPr id="10" name="Picture 9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5D4A79C7-3F98-8143-8BB5-9CB0D74ADD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08986"/>
            <a:ext cx="5060133" cy="227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838" y="1360159"/>
            <a:ext cx="11073789" cy="3252160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3F7AF8FE-BF12-AE41-8CFA-DE8FD1D5D2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8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3651" y="1360159"/>
            <a:ext cx="4412975" cy="3252160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3F7AF8FE-BF12-AE41-8CFA-DE8FD1D5D2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1E25D8-6A00-F044-8E2A-6518EFC40F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6745817" cy="66325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5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ple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6">
            <a:extLst>
              <a:ext uri="{FF2B5EF4-FFF2-40B4-BE49-F238E27FC236}">
                <a16:creationId xmlns:a16="http://schemas.microsoft.com/office/drawing/2014/main" id="{3F7AF8FE-BF12-AE41-8CFA-DE8FD1D5D2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1E25D8-6A00-F044-8E2A-6518EFC40F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0231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6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+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7178" y="365127"/>
            <a:ext cx="4819289" cy="1325563"/>
          </a:xfrm>
        </p:spPr>
        <p:txBody>
          <a:bodyPr anchor="b">
            <a:normAutofit/>
          </a:bodyPr>
          <a:lstStyle>
            <a:lvl1pPr>
              <a:defRPr sz="2800">
                <a:solidFill>
                  <a:srgbClr val="313E48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7177" y="1825626"/>
            <a:ext cx="4819291" cy="409809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60B01FE-025F-8749-84F2-207CBD08AC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6745817" cy="6632575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CE14387A-F4E1-1347-8FF0-507E94272C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623392" y="274638"/>
            <a:ext cx="10177131" cy="562074"/>
          </a:xfrm>
          <a:noFill/>
        </p:spPr>
        <p:txBody>
          <a:bodyPr>
            <a:normAutofit/>
          </a:bodyPr>
          <a:lstStyle>
            <a:lvl1pPr>
              <a:defRPr lang="fr-FR" sz="3400" dirty="0">
                <a:solidFill>
                  <a:srgbClr val="313E48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idx="1"/>
          </p:nvPr>
        </p:nvSpPr>
        <p:spPr>
          <a:xfrm>
            <a:off x="623393" y="1556793"/>
            <a:ext cx="10177132" cy="436693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 marL="1143000" indent="-228600">
              <a:buFont typeface="Arial" panose="020B0604020202020204" pitchFamily="34" charset="0"/>
              <a:buChar char="•"/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1930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+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623392" y="274638"/>
            <a:ext cx="10177131" cy="562074"/>
          </a:xfrm>
          <a:noFill/>
        </p:spPr>
        <p:txBody>
          <a:bodyPr>
            <a:normAutofit/>
          </a:bodyPr>
          <a:lstStyle>
            <a:lvl1pPr>
              <a:defRPr lang="fr-FR" sz="3400" dirty="0">
                <a:solidFill>
                  <a:srgbClr val="313E48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23393" y="1556793"/>
            <a:ext cx="5472608" cy="4406462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2800"/>
            </a:lvl1pPr>
            <a:lvl2pPr>
              <a:defRPr sz="2400">
                <a:solidFill>
                  <a:srgbClr val="313E48"/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>
                <a:solidFill>
                  <a:srgbClr val="313E48"/>
                </a:solidFill>
              </a:defRPr>
            </a:lvl3pPr>
            <a:lvl4pPr>
              <a:defRPr sz="1800">
                <a:solidFill>
                  <a:srgbClr val="313E48"/>
                </a:solidFill>
              </a:defRPr>
            </a:lvl4pPr>
            <a:lvl5pPr>
              <a:defRPr sz="1800">
                <a:solidFill>
                  <a:srgbClr val="313E48"/>
                </a:solidFill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BFDE980C-7B70-AF40-9C52-BF3DA44CAF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53811" y="1563081"/>
            <a:ext cx="5114797" cy="44003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2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9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30712" y="6321450"/>
            <a:ext cx="17057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03783" y="6306259"/>
            <a:ext cx="52776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algn="l"/>
            <a:r>
              <a:rPr lang="fr-FR" dirty="0"/>
              <a:t>Titre de la présentation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062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A0B0FBA5-3649-4193-81EC-FC1C61F9B58C}" type="slidenum">
              <a:rPr lang="fr-FR" smtClean="0"/>
              <a:pPr algn="l"/>
              <a:t>‹N°›</a:t>
            </a:fld>
            <a:endParaRPr lang="fr-FR" dirty="0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8508DA88-D542-4B4A-8988-A2E7D72ED18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pic>
        <p:nvPicPr>
          <p:cNvPr id="11" name="Image 7">
            <a:extLst>
              <a:ext uri="{FF2B5EF4-FFF2-40B4-BE49-F238E27FC236}">
                <a16:creationId xmlns:a16="http://schemas.microsoft.com/office/drawing/2014/main" id="{CC3E8F88-5F38-024E-AB58-87B87AE4353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157" y="6141906"/>
            <a:ext cx="1279285" cy="45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4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77" r:id="rId3"/>
    <p:sldLayoutId id="2147483678" r:id="rId4"/>
    <p:sldLayoutId id="2147483679" r:id="rId5"/>
    <p:sldLayoutId id="2147483674" r:id="rId6"/>
    <p:sldLayoutId id="2147483675" r:id="rId7"/>
    <p:sldLayoutId id="2147483680" r:id="rId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rgbClr val="313E4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13E4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13E4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13E4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13E4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16.xml"/><Relationship Id="rId7" Type="http://schemas.openxmlformats.org/officeDocument/2006/relationships/image" Target="../media/image25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8.png"/><Relationship Id="rId4" Type="http://schemas.openxmlformats.org/officeDocument/2006/relationships/tags" Target="../tags/tag17.xml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20.xml"/><Relationship Id="rId7" Type="http://schemas.openxmlformats.org/officeDocument/2006/relationships/image" Target="../media/image21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32.png"/><Relationship Id="rId5" Type="http://schemas.openxmlformats.org/officeDocument/2006/relationships/image" Target="../media/image190.png"/><Relationship Id="rId4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23.xml"/><Relationship Id="rId7" Type="http://schemas.openxmlformats.org/officeDocument/2006/relationships/image" Target="../media/image21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32.png"/><Relationship Id="rId5" Type="http://schemas.openxmlformats.org/officeDocument/2006/relationships/image" Target="../media/image34.png"/><Relationship Id="rId4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0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jpeg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7.xml"/><Relationship Id="rId7" Type="http://schemas.openxmlformats.org/officeDocument/2006/relationships/image" Target="../media/image1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.jpeg"/><Relationship Id="rId11" Type="http://schemas.openxmlformats.org/officeDocument/2006/relationships/image" Target="../media/image16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5.png"/><Relationship Id="rId4" Type="http://schemas.openxmlformats.org/officeDocument/2006/relationships/tags" Target="../tags/tag8.xml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tags" Target="../tags/tag11.xml"/><Relationship Id="rId7" Type="http://schemas.openxmlformats.org/officeDocument/2006/relationships/image" Target="../media/image1.jpeg"/><Relationship Id="rId12" Type="http://schemas.openxmlformats.org/officeDocument/2006/relationships/image" Target="../media/image21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0.png"/><Relationship Id="rId5" Type="http://schemas.openxmlformats.org/officeDocument/2006/relationships/tags" Target="../tags/tag13.xml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tags" Target="../tags/tag12.xml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C9C59-DF21-4044-A0E3-7A1CA6F6D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838" y="1063794"/>
            <a:ext cx="11073789" cy="3252160"/>
          </a:xfrm>
        </p:spPr>
        <p:txBody>
          <a:bodyPr/>
          <a:lstStyle/>
          <a:p>
            <a:r>
              <a:rPr lang="fr-FR" sz="5400" dirty="0" smtClean="0"/>
              <a:t>CM5 : Biomécanique</a:t>
            </a:r>
            <a:br>
              <a:rPr lang="fr-FR" sz="5400" dirty="0" smtClean="0"/>
            </a:br>
            <a:r>
              <a:rPr lang="fr-FR" sz="4800" i="1" dirty="0" smtClean="0"/>
              <a:t>Forces et PFS en translation (2D)</a:t>
            </a:r>
            <a:endParaRPr lang="fr-FR" sz="4800" i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0C0B218-499E-AD4F-9772-A5643AD3C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837" y="5529529"/>
            <a:ext cx="8116144" cy="746185"/>
          </a:xfrm>
        </p:spPr>
        <p:txBody>
          <a:bodyPr>
            <a:normAutofit/>
          </a:bodyPr>
          <a:lstStyle/>
          <a:p>
            <a:r>
              <a:rPr lang="fr-FR" dirty="0" smtClean="0"/>
              <a:t>Année universitaire 2020-2021</a:t>
            </a:r>
            <a:endParaRPr lang="fr-FR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0C0B218-499E-AD4F-9772-A5643AD3CB0F}"/>
              </a:ext>
            </a:extLst>
          </p:cNvPr>
          <p:cNvSpPr txBox="1">
            <a:spLocks/>
          </p:cNvSpPr>
          <p:nvPr/>
        </p:nvSpPr>
        <p:spPr>
          <a:xfrm>
            <a:off x="362837" y="4549649"/>
            <a:ext cx="9113671" cy="7461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Dorian </a:t>
            </a:r>
            <a:r>
              <a:rPr lang="en-US" sz="2400" b="1" dirty="0" err="1" smtClean="0"/>
              <a:t>Verdel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Bastien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Berret</a:t>
            </a:r>
            <a:endParaRPr lang="en-US" sz="2400" baseline="300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0C0B218-499E-AD4F-9772-A5643AD3CB0F}"/>
              </a:ext>
            </a:extLst>
          </p:cNvPr>
          <p:cNvSpPr txBox="1">
            <a:spLocks/>
          </p:cNvSpPr>
          <p:nvPr/>
        </p:nvSpPr>
        <p:spPr>
          <a:xfrm>
            <a:off x="5756564" y="4414130"/>
            <a:ext cx="6435437" cy="22307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/>
              <a:t>Contact :</a:t>
            </a:r>
          </a:p>
          <a:p>
            <a:r>
              <a:rPr lang="fr-FR" dirty="0" smtClean="0"/>
              <a:t>Université Paris-Saclay, CIAMS, 91405 Orsay, France. dorian.verdel@universite-paris-saclay.fr</a:t>
            </a:r>
            <a:endParaRPr lang="fr-FR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78735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>
              <a:solidFill>
                <a:srgbClr val="313E48"/>
              </a:solidFill>
            </a:endParaRPr>
          </a:p>
        </p:txBody>
      </p:sp>
      <p:pic>
        <p:nvPicPr>
          <p:cNvPr id="6" name="Picture 4" descr="http://upload.wikimedia.org/wikipedia/commons/thumb/b/b2/Skaters_showing_newtons_third_law.svg/250px-Skaters_showing_newtons_third_law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265" y="2734774"/>
            <a:ext cx="3652579" cy="302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upload.wikimedia.org/wikipedia/commons/thumb/b/b2/Skaters_showing_newtons_third_law.svg/250px-Skaters_showing_newtons_third_law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211" y="2758961"/>
            <a:ext cx="3652579" cy="302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avec flèche 7"/>
          <p:cNvCxnSpPr/>
          <p:nvPr/>
        </p:nvCxnSpPr>
        <p:spPr>
          <a:xfrm flipH="1" flipV="1">
            <a:off x="3281661" y="3906637"/>
            <a:ext cx="620743" cy="4452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 flipV="1">
            <a:off x="7746155" y="3906637"/>
            <a:ext cx="605322" cy="2524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030193" y="2528431"/>
            <a:ext cx="1872208" cy="3425631"/>
          </a:xfrm>
          <a:prstGeom prst="rect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8383393" y="3906636"/>
            <a:ext cx="586901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521508" y="2534127"/>
            <a:ext cx="3990211" cy="3425631"/>
          </a:xfrm>
          <a:prstGeom prst="rect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/>
          <p:cNvSpPr txBox="1"/>
          <p:nvPr/>
        </p:nvSpPr>
        <p:spPr>
          <a:xfrm>
            <a:off x="359968" y="1123596"/>
            <a:ext cx="5212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+mn-lt"/>
              </a:rPr>
              <a:t>Système isolé = </a:t>
            </a:r>
            <a:br>
              <a:rPr lang="fr-FR" sz="2400" dirty="0" smtClean="0">
                <a:latin typeface="+mn-lt"/>
              </a:rPr>
            </a:br>
            <a:r>
              <a:rPr lang="fr-FR" sz="2400" b="1" dirty="0" smtClean="0">
                <a:solidFill>
                  <a:srgbClr val="00B0F0"/>
                </a:solidFill>
                <a:latin typeface="+mn-lt"/>
              </a:rPr>
              <a:t>{la personne de gauche}</a:t>
            </a:r>
            <a:endParaRPr lang="en-US" sz="2400" b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6176361" y="1078767"/>
            <a:ext cx="4811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+mn-lt"/>
              </a:rPr>
              <a:t>Système isolé = </a:t>
            </a:r>
            <a:br>
              <a:rPr lang="fr-FR" sz="2400" dirty="0" smtClean="0">
                <a:latin typeface="+mn-lt"/>
              </a:rPr>
            </a:br>
            <a:r>
              <a:rPr lang="fr-FR" sz="2400" b="1" dirty="0" smtClean="0">
                <a:solidFill>
                  <a:srgbClr val="00B0F0"/>
                </a:solidFill>
                <a:latin typeface="+mn-lt"/>
              </a:rPr>
              <a:t>{les deux personnes}</a:t>
            </a:r>
            <a:endParaRPr lang="en-US" sz="2400" b="1" dirty="0">
              <a:solidFill>
                <a:srgbClr val="00B0F0"/>
              </a:solidFill>
              <a:latin typeface="+mn-lt"/>
            </a:endParaRPr>
          </a:p>
        </p:txBody>
      </p:sp>
      <p:pic>
        <p:nvPicPr>
          <p:cNvPr id="16" name="Imag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157" y="4033742"/>
            <a:ext cx="775051" cy="42639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29" y="4055694"/>
            <a:ext cx="775051" cy="426396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247" y="4059575"/>
            <a:ext cx="776088" cy="423108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653391" y="37264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en-US" dirty="0"/>
          </a:p>
        </p:txBody>
      </p:sp>
      <p:sp>
        <p:nvSpPr>
          <p:cNvPr id="20" name="ZoneTexte 19"/>
          <p:cNvSpPr txBox="1"/>
          <p:nvPr/>
        </p:nvSpPr>
        <p:spPr>
          <a:xfrm>
            <a:off x="4914254" y="39759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</a:t>
            </a:r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7186204" y="3711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en-US" dirty="0"/>
          </a:p>
        </p:txBody>
      </p:sp>
      <p:sp>
        <p:nvSpPr>
          <p:cNvPr id="22" name="ZoneTexte 21"/>
          <p:cNvSpPr txBox="1"/>
          <p:nvPr/>
        </p:nvSpPr>
        <p:spPr>
          <a:xfrm>
            <a:off x="9428167" y="39344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</a:t>
            </a:r>
            <a:endParaRPr lang="en-US" dirty="0"/>
          </a:p>
        </p:txBody>
      </p:sp>
      <p:pic>
        <p:nvPicPr>
          <p:cNvPr id="23" name="Image 2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507" y="2028515"/>
            <a:ext cx="2789001" cy="45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6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: forces musculaires</a:t>
            </a:r>
            <a:endParaRPr lang="fr-FR" dirty="0">
              <a:solidFill>
                <a:srgbClr val="313E48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78420" y="5785573"/>
            <a:ext cx="8856984" cy="462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482600" y="836712"/>
            <a:ext cx="5260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latin typeface="+mn-lt"/>
              </a:rPr>
              <a:t>système isolé = </a:t>
            </a:r>
            <a:r>
              <a:rPr lang="fr-FR" sz="2000" b="1" dirty="0" smtClean="0">
                <a:solidFill>
                  <a:srgbClr val="00B0F0"/>
                </a:solidFill>
                <a:latin typeface="+mn-lt"/>
              </a:rPr>
              <a:t>{squelette osseux}</a:t>
            </a:r>
            <a:endParaRPr lang="en-US" sz="2000" b="1" dirty="0">
              <a:solidFill>
                <a:srgbClr val="00B0F0"/>
              </a:solidFill>
              <a:latin typeface="+mn-lt"/>
            </a:endParaRPr>
          </a:p>
        </p:txBody>
      </p:sp>
      <p:pic>
        <p:nvPicPr>
          <p:cNvPr id="26" name="Picture 4" descr="http://www.sciencequiz.net/jcscience/jcbiology/skeletal_muscular/images/biceps1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161" y="1448283"/>
            <a:ext cx="3110234" cy="381642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7" name="ZoneTexte 26"/>
          <p:cNvSpPr txBox="1"/>
          <p:nvPr/>
        </p:nvSpPr>
        <p:spPr>
          <a:xfrm>
            <a:off x="5936173" y="836712"/>
            <a:ext cx="5150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latin typeface="+mn-lt"/>
              </a:rPr>
              <a:t>système isolé = </a:t>
            </a:r>
            <a:r>
              <a:rPr lang="fr-FR" sz="2000" b="1" dirty="0" smtClean="0">
                <a:solidFill>
                  <a:srgbClr val="00B0F0"/>
                </a:solidFill>
                <a:latin typeface="+mn-lt"/>
              </a:rPr>
              <a:t>{membre entier}</a:t>
            </a:r>
            <a:br>
              <a:rPr lang="fr-FR" sz="2000" b="1" dirty="0" smtClean="0">
                <a:solidFill>
                  <a:srgbClr val="00B0F0"/>
                </a:solidFill>
                <a:latin typeface="+mn-lt"/>
              </a:rPr>
            </a:br>
            <a:r>
              <a:rPr lang="fr-FR" sz="2000" b="1" dirty="0" smtClean="0">
                <a:latin typeface="+mn-lt"/>
              </a:rPr>
              <a:t>(</a:t>
            </a:r>
            <a:r>
              <a:rPr lang="fr-FR" sz="2000" b="1" dirty="0" err="1" smtClean="0">
                <a:latin typeface="+mn-lt"/>
              </a:rPr>
              <a:t>squelette+</a:t>
            </a:r>
            <a:r>
              <a:rPr lang="fr-FR" sz="2000" b="1" u="sng" dirty="0" err="1" smtClean="0">
                <a:latin typeface="+mn-lt"/>
              </a:rPr>
              <a:t>muscles</a:t>
            </a:r>
            <a:r>
              <a:rPr lang="fr-FR" sz="2000" b="1" dirty="0" err="1" smtClean="0">
                <a:latin typeface="+mn-lt"/>
              </a:rPr>
              <a:t>+tendons+tissus</a:t>
            </a:r>
            <a:r>
              <a:rPr lang="fr-FR" sz="2000" b="1" dirty="0" smtClean="0">
                <a:latin typeface="+mn-lt"/>
              </a:rPr>
              <a:t>…)</a:t>
            </a:r>
            <a:endParaRPr lang="en-US" sz="2000" b="1" dirty="0">
              <a:latin typeface="+mn-lt"/>
            </a:endParaRPr>
          </a:p>
        </p:txBody>
      </p:sp>
      <p:cxnSp>
        <p:nvCxnSpPr>
          <p:cNvPr id="28" name="Connecteur droit 27"/>
          <p:cNvCxnSpPr/>
          <p:nvPr/>
        </p:nvCxnSpPr>
        <p:spPr>
          <a:xfrm>
            <a:off x="5764062" y="948756"/>
            <a:ext cx="0" cy="52989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730" y="1492757"/>
            <a:ext cx="3592281" cy="37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ZoneTexte 29"/>
          <p:cNvSpPr txBox="1"/>
          <p:nvPr/>
        </p:nvSpPr>
        <p:spPr>
          <a:xfrm>
            <a:off x="5732720" y="5147324"/>
            <a:ext cx="457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latin typeface="+mn-lt"/>
              </a:rPr>
              <a:t>Dans ce cas, la force du biceps est </a:t>
            </a:r>
            <a:r>
              <a:rPr lang="fr-FR" sz="2000" b="1" u="sng" dirty="0" smtClean="0">
                <a:solidFill>
                  <a:srgbClr val="00B050"/>
                </a:solidFill>
                <a:latin typeface="+mn-lt"/>
              </a:rPr>
              <a:t>intérieure</a:t>
            </a:r>
            <a:r>
              <a:rPr lang="fr-FR" sz="2000" b="1" u="sng" dirty="0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  <a:t/>
            </a:r>
            <a:br>
              <a:rPr lang="fr-FR" sz="2000" b="1" u="sng" dirty="0" smtClean="0">
                <a:solidFill>
                  <a:schemeClr val="accent3">
                    <a:lumMod val="75000"/>
                  </a:schemeClr>
                </a:solidFill>
                <a:latin typeface="+mn-lt"/>
              </a:rPr>
            </a:br>
            <a:r>
              <a:rPr lang="fr-FR" sz="2000" i="1" dirty="0" smtClean="0">
                <a:latin typeface="+mn-lt"/>
              </a:rPr>
              <a:t>L’action du muscle sur l’os s’annule avec l’action de l’os sur le muscle</a:t>
            </a:r>
            <a:endParaRPr lang="en-US" sz="2000" i="1" dirty="0">
              <a:latin typeface="+mn-lt"/>
            </a:endParaRPr>
          </a:p>
        </p:txBody>
      </p:sp>
      <p:cxnSp>
        <p:nvCxnSpPr>
          <p:cNvPr id="31" name="Connecteur droit avec flèche 30"/>
          <p:cNvCxnSpPr/>
          <p:nvPr/>
        </p:nvCxnSpPr>
        <p:spPr>
          <a:xfrm flipH="1" flipV="1">
            <a:off x="3986162" y="3004315"/>
            <a:ext cx="87249" cy="808043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V="1">
            <a:off x="8658340" y="2825203"/>
            <a:ext cx="0" cy="715771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1490676" y="5132136"/>
            <a:ext cx="360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latin typeface="+mn-lt"/>
              </a:rPr>
              <a:t>Dans ce cas, la force du biceps est </a:t>
            </a:r>
            <a:r>
              <a:rPr lang="fr-FR" sz="2000" b="1" u="sng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extérieure</a:t>
            </a:r>
            <a:r>
              <a:rPr lang="fr-FR" sz="2000" b="1" u="sng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/>
            </a:r>
            <a:br>
              <a:rPr lang="fr-FR" sz="2000" b="1" u="sng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</a:br>
            <a:r>
              <a:rPr lang="fr-FR" sz="2000" i="1" dirty="0" smtClean="0">
                <a:latin typeface="+mn-lt"/>
              </a:rPr>
              <a:t>C’est l’action du muscle sur l’os qui est prise en compte</a:t>
            </a:r>
            <a:endParaRPr lang="en-US" sz="2000" i="1" dirty="0">
              <a:latin typeface="+mn-lt"/>
            </a:endParaRPr>
          </a:p>
        </p:txBody>
      </p:sp>
      <p:cxnSp>
        <p:nvCxnSpPr>
          <p:cNvPr id="34" name="Connecteur droit avec flèche 33"/>
          <p:cNvCxnSpPr/>
          <p:nvPr/>
        </p:nvCxnSpPr>
        <p:spPr>
          <a:xfrm>
            <a:off x="8659172" y="3538678"/>
            <a:ext cx="0" cy="817264"/>
          </a:xfrm>
          <a:prstGeom prst="straightConnector1">
            <a:avLst/>
          </a:prstGeom>
          <a:ln w="508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8589256" y="3498062"/>
            <a:ext cx="144016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6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0E71-5B83-3846-A3BA-B00FF702A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III. Principe Fondamental de la Statique (PFS) en translation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427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3"/>
          <p:cNvSpPr txBox="1">
            <a:spLocks/>
          </p:cNvSpPr>
          <p:nvPr/>
        </p:nvSpPr>
        <p:spPr>
          <a:xfrm>
            <a:off x="1909311" y="1637331"/>
            <a:ext cx="8044906" cy="39023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Corps de texte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Définitions</a:t>
            </a:r>
            <a:endParaRPr lang="fr-FR" dirty="0">
              <a:solidFill>
                <a:srgbClr val="313E48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B949DE-4768-7144-9464-E25DC45F3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1" y="1032638"/>
            <a:ext cx="10177132" cy="4366930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Référentiel galiléen : </a:t>
            </a:r>
            <a:r>
              <a:rPr lang="fr-FR" dirty="0" smtClean="0">
                <a:solidFill>
                  <a:srgbClr val="FF0000"/>
                </a:solidFill>
              </a:rPr>
              <a:t>Référentiel absolu immobile</a:t>
            </a:r>
          </a:p>
          <a:p>
            <a:r>
              <a:rPr lang="fr-FR" b="1" dirty="0" smtClean="0">
                <a:solidFill>
                  <a:srgbClr val="313E48"/>
                </a:solidFill>
              </a:rPr>
              <a:t>Pb :</a:t>
            </a:r>
            <a:r>
              <a:rPr lang="fr-FR" dirty="0" smtClean="0">
                <a:solidFill>
                  <a:srgbClr val="313E48"/>
                </a:solidFill>
              </a:rPr>
              <a:t> Rien n’est immobile dans l’univers </a:t>
            </a:r>
            <a:r>
              <a:rPr lang="fr-FR" dirty="0" smtClean="0">
                <a:solidFill>
                  <a:srgbClr val="313E4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⇒ </a:t>
            </a:r>
            <a:r>
              <a:rPr lang="fr-FR" dirty="0" smtClean="0">
                <a:solidFill>
                  <a:srgbClr val="313E48"/>
                </a:solidFill>
                <a:ea typeface="Cambria Math" panose="02040503050406030204" pitchFamily="18" charset="0"/>
              </a:rPr>
              <a:t>Objet mathématique inexistant en réalité</a:t>
            </a:r>
            <a:endParaRPr lang="fr-FR" b="1" dirty="0" smtClean="0">
              <a:solidFill>
                <a:srgbClr val="313E48"/>
              </a:solidFill>
            </a:endParaRPr>
          </a:p>
          <a:p>
            <a:endParaRPr lang="fr-FR" dirty="0"/>
          </a:p>
          <a:p>
            <a:r>
              <a:rPr lang="fr-FR" dirty="0" smtClean="0"/>
              <a:t>Equilibre statique : Etat décrivant un corps immobile par rapport à un référentiel galiléen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027" y="3533603"/>
            <a:ext cx="3528190" cy="295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5931764" y="4343161"/>
            <a:ext cx="702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+mn-lt"/>
              </a:rPr>
              <a:t>CM</a:t>
            </a:r>
            <a:endParaRPr lang="fr-FR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263342" y="4562087"/>
            <a:ext cx="642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+mn-lt"/>
              </a:rPr>
              <a:t>CM</a:t>
            </a:r>
            <a:endParaRPr lang="fr-FR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406769" y="4593658"/>
            <a:ext cx="113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+mn-lt"/>
              </a:rPr>
              <a:t>CM</a:t>
            </a:r>
            <a:endParaRPr lang="fr-FR" sz="20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98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 Fondamental de la Statique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454424" y="1206236"/>
                <a:ext cx="11229575" cy="3721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 b="1" u="sng" dirty="0" smtClean="0">
                    <a:solidFill>
                      <a:srgbClr val="FF0000"/>
                    </a:solidFill>
                    <a:latin typeface="+mn-lt"/>
                  </a:rPr>
                  <a:t>Equilibre statique d’un solide</a:t>
                </a:r>
                <a:r>
                  <a:rPr lang="fr-FR" sz="2800" b="1" dirty="0" smtClean="0">
                    <a:solidFill>
                      <a:srgbClr val="FF0000"/>
                    </a:solidFill>
                    <a:latin typeface="+mn-lt"/>
                  </a:rPr>
                  <a:t> </a:t>
                </a:r>
                <a:r>
                  <a:rPr lang="fr-FR" sz="2800" dirty="0" smtClean="0">
                    <a:solidFill>
                      <a:srgbClr val="FF0000"/>
                    </a:solidFill>
                    <a:latin typeface="+mn-lt"/>
                  </a:rPr>
                  <a:t>: </a:t>
                </a:r>
                <a:r>
                  <a:rPr lang="fr-FR" sz="2800" b="1" u="sng" dirty="0" smtClean="0">
                    <a:latin typeface="+mn-lt"/>
                  </a:rPr>
                  <a:t>si</a:t>
                </a:r>
                <a:r>
                  <a:rPr lang="fr-FR" sz="2800" dirty="0" smtClean="0">
                    <a:latin typeface="+mn-lt"/>
                  </a:rPr>
                  <a:t> un corps rigide est à l’équilibre </a:t>
                </a:r>
                <a:r>
                  <a:rPr lang="fr-FR" sz="2800" b="1" u="sng" dirty="0" smtClean="0">
                    <a:latin typeface="+mn-lt"/>
                  </a:rPr>
                  <a:t>alors</a:t>
                </a:r>
                <a:r>
                  <a:rPr lang="fr-FR" sz="2800" dirty="0" smtClean="0">
                    <a:latin typeface="+mn-lt"/>
                  </a:rPr>
                  <a:t> la somme des forces extérieures qu’il subit est nulle ainsi que celle de leurs moments*</a:t>
                </a:r>
              </a:p>
              <a:p>
                <a:endParaRPr lang="fr-FR" sz="2800" dirty="0" smtClean="0"/>
              </a:p>
              <a:p>
                <a:r>
                  <a:rPr lang="fr-FR" sz="2800" b="1" u="sng" dirty="0" smtClean="0">
                    <a:latin typeface="+mn-lt"/>
                  </a:rPr>
                  <a:t>Définition mathématique :</a:t>
                </a:r>
              </a:p>
              <a:p>
                <a:endParaRPr lang="fr-FR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e>
                      </m:nary>
                      <m:r>
                        <a:rPr lang="fr-F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24" y="1206236"/>
                <a:ext cx="11229575" cy="3721019"/>
              </a:xfrm>
              <a:prstGeom prst="rect">
                <a:avLst/>
              </a:prstGeom>
              <a:blipFill>
                <a:blip r:embed="rId2"/>
                <a:stretch>
                  <a:fillRect l="-1140" t="-18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47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d’équilibre statique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7691" y="4563238"/>
                <a:ext cx="10177132" cy="2011773"/>
              </a:xfrm>
              <a:noFill/>
            </p:spPr>
            <p:txBody>
              <a:bodyPr>
                <a:normAutofit/>
              </a:bodyPr>
              <a:lstStyle/>
              <a:p>
                <a:r>
                  <a:rPr lang="fr-FR" b="1" dirty="0" smtClean="0">
                    <a:solidFill>
                      <a:srgbClr val="313E48"/>
                    </a:solidFill>
                  </a:rPr>
                  <a:t>Si équilibre statique alors :</a:t>
                </a:r>
                <a:endParaRPr lang="fr-FR" dirty="0">
                  <a:solidFill>
                    <a:srgbClr val="313E48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1" i="1" smtClean="0">
                              <a:solidFill>
                                <a:srgbClr val="313E48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1" i="1" smtClean="0">
                              <a:solidFill>
                                <a:srgbClr val="313E48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acc>
                      <m:r>
                        <a:rPr lang="fr-FR" b="1" i="1" smtClean="0">
                          <a:solidFill>
                            <a:srgbClr val="313E48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fr-FR" b="1" i="1" smtClean="0">
                              <a:solidFill>
                                <a:srgbClr val="313E48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1" i="1" smtClean="0">
                              <a:solidFill>
                                <a:srgbClr val="313E48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</m:acc>
                      <m:r>
                        <a:rPr lang="fr-FR" b="1" i="1" smtClean="0">
                          <a:solidFill>
                            <a:srgbClr val="313E48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fr-FR" b="1" i="1" smtClean="0">
                              <a:solidFill>
                                <a:srgbClr val="313E48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1" i="1" smtClean="0">
                              <a:solidFill>
                                <a:srgbClr val="313E48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acc>
                      <m:r>
                        <a:rPr lang="fr-FR" b="1" i="1" smtClean="0">
                          <a:solidFill>
                            <a:srgbClr val="313E48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b="1" i="1" smtClean="0">
                              <a:solidFill>
                                <a:srgbClr val="313E48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1" i="1" smtClean="0">
                              <a:solidFill>
                                <a:srgbClr val="313E48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acc>
                    </m:oMath>
                  </m:oMathPara>
                </a14:m>
                <a:endParaRPr lang="fr-FR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7691" y="4563238"/>
                <a:ext cx="10177132" cy="2011773"/>
              </a:xfrm>
              <a:blipFill>
                <a:blip r:embed="rId5"/>
                <a:stretch>
                  <a:fillRect l="-1078" t="-54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508" y="1236267"/>
            <a:ext cx="7560840" cy="3193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>
            <a:off x="5683708" y="2978748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V="1">
            <a:off x="4767796" y="3612531"/>
            <a:ext cx="0" cy="423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V="1">
            <a:off x="6784020" y="3612531"/>
            <a:ext cx="0" cy="423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339" y="3381207"/>
            <a:ext cx="303808" cy="34720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028" y="3317003"/>
            <a:ext cx="303808" cy="34720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908" y="3848092"/>
            <a:ext cx="288032" cy="376205"/>
          </a:xfrm>
          <a:prstGeom prst="rect">
            <a:avLst/>
          </a:prstGeom>
        </p:spPr>
      </p:pic>
      <p:sp>
        <p:nvSpPr>
          <p:cNvPr id="2" name="Accolade fermante 1"/>
          <p:cNvSpPr/>
          <p:nvPr/>
        </p:nvSpPr>
        <p:spPr>
          <a:xfrm rot="5400000">
            <a:off x="5574567" y="4320214"/>
            <a:ext cx="497958" cy="2608327"/>
          </a:xfrm>
          <a:prstGeom prst="rightBrace">
            <a:avLst>
              <a:gd name="adj1" fmla="val 7974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388094" y="5889239"/>
            <a:ext cx="3063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rgbClr val="FF0000"/>
                </a:solidFill>
              </a:rPr>
              <a:t>Pas de translation</a:t>
            </a:r>
            <a:endParaRPr lang="fr-F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31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4188" y="4361442"/>
                <a:ext cx="10177132" cy="2381259"/>
              </a:xfrm>
              <a:noFill/>
            </p:spPr>
            <p:txBody>
              <a:bodyPr>
                <a:normAutofit/>
              </a:bodyPr>
              <a:lstStyle/>
              <a:p>
                <a:r>
                  <a:rPr lang="fr-FR" b="1" dirty="0" smtClean="0">
                    <a:solidFill>
                      <a:srgbClr val="313E48"/>
                    </a:solidFill>
                  </a:rPr>
                  <a:t>Calculer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1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1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acc>
                  </m:oMath>
                </a14:m>
                <a:r>
                  <a:rPr lang="fr-FR" b="1" dirty="0" smtClean="0">
                    <a:solidFill>
                      <a:srgbClr val="313E48"/>
                    </a:solidFill>
                  </a:rPr>
                  <a:t> pour un gymnaste de </a:t>
                </a:r>
                <a14:m>
                  <m:oMath xmlns:m="http://schemas.openxmlformats.org/officeDocument/2006/math">
                    <m:r>
                      <a:rPr lang="fr-FR" b="1" i="1" dirty="0" smtClean="0">
                        <a:solidFill>
                          <a:srgbClr val="313E48"/>
                        </a:solidFill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fr-FR" b="1" i="1" dirty="0" smtClean="0">
                        <a:solidFill>
                          <a:srgbClr val="313E4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1" i="1" dirty="0" smtClean="0">
                        <a:solidFill>
                          <a:srgbClr val="313E48"/>
                        </a:solidFill>
                        <a:latin typeface="Cambria Math" panose="02040503050406030204" pitchFamily="18" charset="0"/>
                      </a:rPr>
                      <m:t>𝒌𝒈</m:t>
                    </m:r>
                  </m:oMath>
                </a14:m>
                <a:endParaRPr lang="fr-FR" b="1" dirty="0" smtClean="0">
                  <a:solidFill>
                    <a:srgbClr val="313E48"/>
                  </a:solidFill>
                </a:endParaRPr>
              </a:p>
              <a:p>
                <a:r>
                  <a:rPr lang="fr-FR" b="1" dirty="0" smtClean="0">
                    <a:solidFill>
                      <a:srgbClr val="C00000"/>
                    </a:solidFill>
                  </a:rPr>
                  <a:t>Correction 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acc>
                    <m:r>
                      <a:rPr lang="fr-F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𝒎𝒈</m:t>
                    </m:r>
                    <m:acc>
                      <m:accPr>
                        <m:chr m:val="⃗"/>
                        <m:ctrlPr>
                          <a:rPr lang="fr-F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fr-F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𝟓𝟖𝟖</m:t>
                    </m:r>
                    <m:r>
                      <a:rPr lang="fr-F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fr-F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endParaRPr lang="fr-FR" b="1" dirty="0" smtClean="0">
                  <a:solidFill>
                    <a:srgbClr val="C00000"/>
                  </a:solidFill>
                </a:endParaRPr>
              </a:p>
              <a:p>
                <a:r>
                  <a:rPr lang="fr-FR" b="1" dirty="0">
                    <a:solidFill>
                      <a:srgbClr val="313E48"/>
                    </a:solidFill>
                  </a:rPr>
                  <a:t>Calculer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1" i="1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1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acc>
                  </m:oMath>
                </a14:m>
                <a:r>
                  <a:rPr lang="fr-FR" b="1" dirty="0" smtClean="0">
                    <a:solidFill>
                      <a:srgbClr val="313E48"/>
                    </a:solidFill>
                  </a:rPr>
                  <a:t> pour obtenir un équilibre statique</a:t>
                </a:r>
              </a:p>
              <a:p>
                <a:r>
                  <a:rPr lang="fr-FR" b="1" dirty="0">
                    <a:solidFill>
                      <a:srgbClr val="C00000"/>
                    </a:solidFill>
                  </a:rPr>
                  <a:t>Correction 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acc>
                    <m:r>
                      <a:rPr lang="fr-FR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𝒎𝒈</m:t>
                        </m:r>
                      </m:num>
                      <m:den>
                        <m:r>
                          <a:rPr lang="fr-F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fr-FR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𝟐𝟗𝟒</m:t>
                    </m:r>
                    <m:r>
                      <a:rPr lang="fr-F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endParaRPr lang="fr-FR" b="1" dirty="0">
                  <a:solidFill>
                    <a:srgbClr val="C00000"/>
                  </a:solidFill>
                </a:endParaRPr>
              </a:p>
              <a:p>
                <a:endParaRPr lang="fr-FR" b="1" dirty="0" smtClean="0">
                  <a:solidFill>
                    <a:srgbClr val="313E48"/>
                  </a:solidFill>
                </a:endParaRPr>
              </a:p>
            </p:txBody>
          </p:sp>
        </mc:Choice>
        <mc:Fallback>
          <p:sp>
            <p:nvSpPr>
              <p:cNvPr id="4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4188" y="4361442"/>
                <a:ext cx="10177132" cy="2381259"/>
              </a:xfrm>
              <a:blipFill>
                <a:blip r:embed="rId5"/>
                <a:stretch>
                  <a:fillRect l="-1078" t="-25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508" y="1236267"/>
            <a:ext cx="7560840" cy="3193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>
            <a:off x="5683708" y="2978748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V="1">
            <a:off x="4767796" y="3612531"/>
            <a:ext cx="0" cy="423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V="1">
            <a:off x="6784020" y="3612531"/>
            <a:ext cx="0" cy="423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339" y="3381207"/>
            <a:ext cx="303808" cy="34720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028" y="3317003"/>
            <a:ext cx="303808" cy="34720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908" y="3848092"/>
            <a:ext cx="288032" cy="37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8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0E71-5B83-3846-A3BA-B00FF702A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67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0E71-5B83-3846-A3BA-B00FF702A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I. Notion de force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5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Importance des forces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/>
              </p:cNvSpPr>
              <p:nvPr/>
            </p:nvSpPr>
            <p:spPr>
              <a:xfrm>
                <a:off x="623392" y="1233763"/>
                <a:ext cx="8010824" cy="44558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altLang="en-US" dirty="0" smtClean="0"/>
                  <a:t>Principe fondamental de la </a:t>
                </a:r>
                <a:r>
                  <a:rPr lang="fr-FR" altLang="en-US" b="1" dirty="0" smtClean="0">
                    <a:solidFill>
                      <a:srgbClr val="C00000"/>
                    </a:solidFill>
                  </a:rPr>
                  <a:t>dynamique en translation</a:t>
                </a:r>
                <a:r>
                  <a:rPr lang="fr-FR" altLang="en-US" dirty="0" smtClean="0"/>
                  <a:t>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fr-FR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alt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fr-FR" alt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fr-FR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r-FR" alt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fr-FR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alt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altLang="en-US" b="0" i="1" smtClean="0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altLang="en-US" dirty="0" smtClean="0"/>
              </a:p>
              <a:p>
                <a:pPr marL="0" indent="0">
                  <a:buNone/>
                </a:pPr>
                <a:endParaRPr lang="fr-FR" altLang="en-US" dirty="0" smtClean="0"/>
              </a:p>
              <a:p>
                <a:r>
                  <a:rPr lang="fr-FR" altLang="en-US" dirty="0" smtClean="0"/>
                  <a:t>Principe fondamental de la </a:t>
                </a:r>
                <a:r>
                  <a:rPr lang="fr-FR" altLang="en-US" b="1" dirty="0" smtClean="0">
                    <a:solidFill>
                      <a:srgbClr val="C00000"/>
                    </a:solidFill>
                  </a:rPr>
                  <a:t>statique en translation*</a:t>
                </a:r>
                <a:r>
                  <a:rPr lang="fr-FR" altLang="en-US" dirty="0" smtClean="0"/>
                  <a:t>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alt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altLang="en-US" b="0" i="1" smtClean="0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e>
                      </m:nary>
                      <m:r>
                        <a:rPr lang="fr-FR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alt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altLang="en-US" dirty="0" smtClean="0"/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1233763"/>
                <a:ext cx="8010824" cy="4455837"/>
              </a:xfrm>
              <a:prstGeom prst="rect">
                <a:avLst/>
              </a:prstGeom>
              <a:blipFill>
                <a:blip r:embed="rId3"/>
                <a:stretch>
                  <a:fillRect l="-1370" t="-23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/>
          <p:cNvSpPr txBox="1"/>
          <p:nvPr/>
        </p:nvSpPr>
        <p:spPr>
          <a:xfrm>
            <a:off x="7001200" y="2218612"/>
            <a:ext cx="2527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latin typeface="+mn-lt"/>
              </a:rPr>
              <a:t>2</a:t>
            </a:r>
            <a:r>
              <a:rPr lang="fr-FR" sz="2400" b="1" baseline="30000" dirty="0" smtClean="0">
                <a:latin typeface="+mn-lt"/>
              </a:rPr>
              <a:t>nde</a:t>
            </a:r>
            <a:r>
              <a:rPr lang="fr-FR" sz="2400" b="1" dirty="0" smtClean="0">
                <a:latin typeface="+mn-lt"/>
              </a:rPr>
              <a:t> loi de Newton</a:t>
            </a:r>
            <a:endParaRPr lang="en-US" sz="2400" b="1" dirty="0">
              <a:latin typeface="+mn-lt"/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6154268" y="2449444"/>
            <a:ext cx="79208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31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Définition</a:t>
            </a:r>
            <a:endParaRPr lang="fr-FR" dirty="0">
              <a:solidFill>
                <a:srgbClr val="313E48"/>
              </a:solidFill>
            </a:endParaRPr>
          </a:p>
        </p:txBody>
      </p:sp>
      <p:sp>
        <p:nvSpPr>
          <p:cNvPr id="7" name="Rectangle 3"/>
          <p:cNvSpPr txBox="1">
            <a:spLocks/>
          </p:cNvSpPr>
          <p:nvPr/>
        </p:nvSpPr>
        <p:spPr>
          <a:xfrm>
            <a:off x="623392" y="1233763"/>
            <a:ext cx="8010824" cy="4455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en-US" b="1" dirty="0" smtClean="0"/>
              <a:t>Force :</a:t>
            </a:r>
          </a:p>
          <a:p>
            <a:pPr lvl="1"/>
            <a:r>
              <a:rPr lang="fr-FR" altLang="en-US" dirty="0" smtClean="0"/>
              <a:t>1 point d’application</a:t>
            </a:r>
          </a:p>
          <a:p>
            <a:pPr lvl="1"/>
            <a:r>
              <a:rPr lang="fr-FR" altLang="en-US" dirty="0" smtClean="0"/>
              <a:t>1 direction</a:t>
            </a:r>
          </a:p>
          <a:p>
            <a:pPr lvl="1"/>
            <a:r>
              <a:rPr lang="fr-FR" altLang="en-US" dirty="0" smtClean="0"/>
              <a:t>1 sens</a:t>
            </a:r>
          </a:p>
          <a:p>
            <a:pPr lvl="1"/>
            <a:r>
              <a:rPr lang="fr-FR" altLang="en-US" dirty="0" smtClean="0"/>
              <a:t>1 intensité (norme)</a:t>
            </a:r>
          </a:p>
          <a:p>
            <a:pPr lvl="1"/>
            <a:endParaRPr lang="fr-FR" altLang="en-US" dirty="0"/>
          </a:p>
          <a:p>
            <a:r>
              <a:rPr lang="fr-FR" altLang="en-US" b="1" dirty="0" smtClean="0"/>
              <a:t>Représentation :</a:t>
            </a:r>
          </a:p>
          <a:p>
            <a:pPr marL="0" indent="0">
              <a:buNone/>
            </a:pPr>
            <a:endParaRPr lang="fr-FR" altLang="en-US" dirty="0"/>
          </a:p>
          <a:p>
            <a:pPr marL="0" indent="0">
              <a:buNone/>
            </a:pPr>
            <a:endParaRPr lang="fr-FR" altLang="en-US" dirty="0" smtClean="0"/>
          </a:p>
        </p:txBody>
      </p:sp>
      <p:sp>
        <p:nvSpPr>
          <p:cNvPr id="2" name="Accolade fermante 1"/>
          <p:cNvSpPr/>
          <p:nvPr/>
        </p:nvSpPr>
        <p:spPr>
          <a:xfrm>
            <a:off x="4312285" y="2066925"/>
            <a:ext cx="168275" cy="1276350"/>
          </a:xfrm>
          <a:prstGeom prst="rightBrace">
            <a:avLst>
              <a:gd name="adj1" fmla="val 63371"/>
              <a:gd name="adj2" fmla="val 50000"/>
            </a:avLst>
          </a:prstGeom>
          <a:ln w="38100">
            <a:solidFill>
              <a:srgbClr val="313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763267" y="2520434"/>
            <a:ext cx="189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Vecteur</a:t>
            </a:r>
            <a:endParaRPr lang="fr-FR" dirty="0"/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5571749" y="3946411"/>
            <a:ext cx="2708651" cy="162519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321" y="5587255"/>
            <a:ext cx="305597" cy="31888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627" y="4176437"/>
            <a:ext cx="375816" cy="4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1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: Le poids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/>
              </p:cNvSpPr>
              <p:nvPr/>
            </p:nvSpPr>
            <p:spPr>
              <a:xfrm>
                <a:off x="623392" y="1233763"/>
                <a:ext cx="8010824" cy="53995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altLang="en-US" b="1" dirty="0" smtClean="0"/>
                  <a:t>Rappel</a:t>
                </a:r>
              </a:p>
              <a:p>
                <a:pPr lvl="1"/>
                <a:r>
                  <a:rPr lang="fr-FR" altLang="en-US" dirty="0" smtClean="0"/>
                  <a:t>Au niveau du sol 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alt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fr-FR" altLang="en-US" b="0" i="1" smtClean="0">
                        <a:latin typeface="Cambria Math" panose="02040503050406030204" pitchFamily="18" charset="0"/>
                      </a:rPr>
                      <m:t>=9.81</m:t>
                    </m:r>
                    <m:f>
                      <m:fPr>
                        <m:type m:val="lin"/>
                        <m:ctrlPr>
                          <a:rPr lang="fr-FR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alt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fr-FR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alt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fr-FR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fr-FR" altLang="en-US" dirty="0" smtClean="0"/>
              </a:p>
              <a:p>
                <a:pPr lvl="1"/>
                <a:r>
                  <a:rPr lang="fr-FR" altLang="en-US" dirty="0" smtClean="0"/>
                  <a:t>Calcul 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alt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fr-FR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en-US" b="0" i="1" smtClean="0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⃗"/>
                        <m:ctrlPr>
                          <a:rPr lang="fr-FR" alt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alt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endParaRPr lang="fr-FR" altLang="en-US" dirty="0" smtClean="0"/>
              </a:p>
              <a:p>
                <a:r>
                  <a:rPr lang="fr-FR" altLang="en-US" b="1" dirty="0" smtClean="0"/>
                  <a:t>Caractéristiques :</a:t>
                </a:r>
              </a:p>
              <a:p>
                <a:pPr lvl="1"/>
                <a:r>
                  <a:rPr lang="fr-FR" altLang="en-US" dirty="0" smtClean="0"/>
                  <a:t>Point d’application : CM</a:t>
                </a:r>
              </a:p>
              <a:p>
                <a:pPr lvl="1"/>
                <a:r>
                  <a:rPr lang="fr-FR" altLang="en-US" dirty="0"/>
                  <a:t>Direction : </a:t>
                </a:r>
                <a:r>
                  <a:rPr lang="fr-FR" altLang="en-US" dirty="0" smtClean="0"/>
                  <a:t>Verticale</a:t>
                </a:r>
              </a:p>
              <a:p>
                <a:pPr lvl="1"/>
                <a:r>
                  <a:rPr lang="fr-FR" altLang="en-US" dirty="0" smtClean="0"/>
                  <a:t>Sens : Vers le sol</a:t>
                </a:r>
              </a:p>
              <a:p>
                <a:pPr lvl="1"/>
                <a:r>
                  <a:rPr lang="fr-FR" altLang="en-US" dirty="0" smtClean="0"/>
                  <a:t>Norme :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fr-FR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alt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</m:d>
                    <m:r>
                      <a:rPr lang="fr-FR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en-US" b="0" i="1" smtClean="0">
                        <a:latin typeface="Cambria Math" panose="02040503050406030204" pitchFamily="18" charset="0"/>
                      </a:rPr>
                      <m:t>𝑚𝑔</m:t>
                    </m:r>
                  </m:oMath>
                </a14:m>
                <a:endParaRPr lang="fr-FR" altLang="en-US" dirty="0" smtClean="0"/>
              </a:p>
              <a:p>
                <a:r>
                  <a:rPr lang="fr-FR" altLang="en-US" dirty="0" smtClean="0">
                    <a:solidFill>
                      <a:srgbClr val="FF0000"/>
                    </a:solidFill>
                  </a:rPr>
                  <a:t>Chaque partie du corps est soumise</a:t>
                </a:r>
              </a:p>
              <a:p>
                <a:pPr marL="0" indent="0">
                  <a:buNone/>
                </a:pPr>
                <a:r>
                  <a:rPr lang="fr-FR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fr-FR" altLang="en-US" dirty="0" smtClean="0">
                    <a:solidFill>
                      <a:srgbClr val="FF0000"/>
                    </a:solidFill>
                  </a:rPr>
                  <a:t> à son propre poids !</a:t>
                </a:r>
              </a:p>
              <a:p>
                <a:pPr marL="0" indent="0">
                  <a:buNone/>
                </a:pPr>
                <a:endParaRPr lang="fr-FR" altLang="en-US" dirty="0"/>
              </a:p>
              <a:p>
                <a:pPr marL="0" indent="0">
                  <a:buNone/>
                </a:pPr>
                <a:endParaRPr lang="fr-FR" altLang="en-US" dirty="0" smtClean="0"/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1233763"/>
                <a:ext cx="8010824" cy="5399544"/>
              </a:xfrm>
              <a:prstGeom prst="rect">
                <a:avLst/>
              </a:prstGeom>
              <a:blipFill>
                <a:blip r:embed="rId5"/>
                <a:stretch>
                  <a:fillRect l="-1370" t="-29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" descr="http://4vector.com/i/free-vector-chin-up-man-clip-art_111359_Chin_Up_Man_clip_art_high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817" y="836712"/>
            <a:ext cx="3736033" cy="548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cteur droit avec flèche 50"/>
          <p:cNvCxnSpPr/>
          <p:nvPr/>
        </p:nvCxnSpPr>
        <p:spPr>
          <a:xfrm>
            <a:off x="9540164" y="3374263"/>
            <a:ext cx="3225" cy="2756812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67"/>
          <p:cNvCxnSpPr/>
          <p:nvPr/>
        </p:nvCxnSpPr>
        <p:spPr>
          <a:xfrm>
            <a:off x="7915513" y="2232561"/>
            <a:ext cx="0" cy="684863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953" y="2353390"/>
            <a:ext cx="289871" cy="465319"/>
          </a:xfrm>
          <a:prstGeom prst="rect">
            <a:avLst/>
          </a:prstGeom>
        </p:spPr>
      </p:pic>
      <p:sp>
        <p:nvSpPr>
          <p:cNvPr id="17" name="Ellipse 2"/>
          <p:cNvSpPr/>
          <p:nvPr/>
        </p:nvSpPr>
        <p:spPr>
          <a:xfrm>
            <a:off x="9435374" y="326625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3"/>
          <p:cNvSpPr txBox="1"/>
          <p:nvPr/>
        </p:nvSpPr>
        <p:spPr>
          <a:xfrm>
            <a:off x="9198561" y="2818706"/>
            <a:ext cx="683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rgbClr val="FF0000"/>
                </a:solidFill>
                <a:latin typeface="+mn-lt"/>
              </a:rPr>
              <a:t>CM</a:t>
            </a:r>
            <a:endParaRPr lang="en-US" sz="28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19" name="Imag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6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261" y="4425444"/>
            <a:ext cx="2024438" cy="515251"/>
          </a:xfrm>
          <a:prstGeom prst="rect">
            <a:avLst/>
          </a:prstGeom>
          <a:solidFill>
            <a:schemeClr val="bg1">
              <a:alpha val="68000"/>
            </a:schemeClr>
          </a:solidFill>
        </p:spPr>
      </p:pic>
      <p:sp>
        <p:nvSpPr>
          <p:cNvPr id="20" name="Rectangle 19"/>
          <p:cNvSpPr/>
          <p:nvPr/>
        </p:nvSpPr>
        <p:spPr>
          <a:xfrm>
            <a:off x="9140537" y="350857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système </a:t>
            </a:r>
            <a:r>
              <a:rPr lang="fr-FR" b="1" dirty="0" smtClean="0">
                <a:solidFill>
                  <a:srgbClr val="00B0F0"/>
                </a:solidFill>
              </a:rPr>
              <a:t>{individu}*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0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0E71-5B83-3846-A3BA-B00FF702A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II. Notion de frontière d’isolement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98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B949DE-4768-7144-9464-E25DC45F3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131508"/>
            <a:ext cx="11174908" cy="5726491"/>
          </a:xfrm>
          <a:noFill/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Frontière d’isolement :</a:t>
            </a:r>
          </a:p>
          <a:p>
            <a:pPr lvl="1"/>
            <a:r>
              <a:rPr lang="fr-FR" dirty="0" smtClean="0"/>
              <a:t>Définition du système / de l’ensemble de systèmes étudiés dans un problème</a:t>
            </a:r>
          </a:p>
          <a:p>
            <a:pPr lvl="1"/>
            <a:r>
              <a:rPr lang="fr-FR" dirty="0" smtClean="0"/>
              <a:t>Cet ensemble est appelé « système isolé »</a:t>
            </a:r>
          </a:p>
          <a:p>
            <a:pPr lvl="1"/>
            <a:endParaRPr lang="fr-FR" dirty="0"/>
          </a:p>
          <a:p>
            <a:r>
              <a:rPr lang="fr-FR" b="1" dirty="0" smtClean="0">
                <a:solidFill>
                  <a:srgbClr val="FF0000"/>
                </a:solidFill>
              </a:rPr>
              <a:t>Forces extérieures :</a:t>
            </a:r>
          </a:p>
          <a:p>
            <a:pPr lvl="1"/>
            <a:r>
              <a:rPr lang="fr-FR" dirty="0" smtClean="0"/>
              <a:t>Ensemble des forces exercées sur le système isolé par l’environnement externe</a:t>
            </a:r>
          </a:p>
          <a:p>
            <a:pPr lvl="1"/>
            <a:endParaRPr lang="fr-FR" dirty="0"/>
          </a:p>
          <a:p>
            <a:r>
              <a:rPr lang="fr-FR" b="1" dirty="0" smtClean="0">
                <a:solidFill>
                  <a:srgbClr val="FF0000"/>
                </a:solidFill>
              </a:rPr>
              <a:t>Forces intérieures :</a:t>
            </a:r>
          </a:p>
          <a:p>
            <a:pPr lvl="1"/>
            <a:r>
              <a:rPr lang="fr-FR" dirty="0" smtClean="0"/>
              <a:t>Ensemble des forces exercées par un sous-ensemble du système isolé sur un autre sous-ensemble du système isolé</a:t>
            </a:r>
          </a:p>
          <a:p>
            <a:pPr marL="0" indent="0" algn="ctr">
              <a:buNone/>
            </a:pPr>
            <a:r>
              <a:rPr lang="fr-FR" b="1" dirty="0" smtClean="0">
                <a:solidFill>
                  <a:srgbClr val="FF0000"/>
                </a:solidFill>
              </a:rPr>
              <a:t>DEFINITIONS PRIMORDIALES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Définitions</a:t>
            </a:r>
            <a:endParaRPr lang="fr-FR" dirty="0">
              <a:solidFill>
                <a:srgbClr val="313E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60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Principales forces extérieures</a:t>
            </a:r>
            <a:endParaRPr lang="fr-FR" dirty="0">
              <a:solidFill>
                <a:srgbClr val="313E48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89449" y="860624"/>
            <a:ext cx="7054351" cy="577268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>
                <a:solidFill>
                  <a:srgbClr val="C00000"/>
                </a:solidFill>
              </a:rPr>
              <a:t>Force de gravitation</a:t>
            </a:r>
          </a:p>
          <a:p>
            <a:pPr lvl="1"/>
            <a:r>
              <a:rPr lang="fr-FR" sz="2400" dirty="0" smtClean="0"/>
              <a:t>attraction </a:t>
            </a:r>
            <a:r>
              <a:rPr lang="fr-FR" sz="2400" dirty="0"/>
              <a:t>vers le centre de la terre</a:t>
            </a:r>
            <a:r>
              <a:rPr lang="fr-FR" sz="2400" dirty="0" smtClean="0"/>
              <a:t>!</a:t>
            </a:r>
            <a:endParaRPr lang="fr-FR" sz="2400" b="1" dirty="0" smtClean="0">
              <a:solidFill>
                <a:srgbClr val="FF0000"/>
              </a:solidFill>
            </a:endParaRPr>
          </a:p>
          <a:p>
            <a:r>
              <a:rPr lang="fr-FR" b="1" dirty="0" smtClean="0">
                <a:solidFill>
                  <a:srgbClr val="C00000"/>
                </a:solidFill>
              </a:rPr>
              <a:t>Force de réaction normale</a:t>
            </a:r>
          </a:p>
          <a:p>
            <a:pPr lvl="1"/>
            <a:r>
              <a:rPr lang="fr-FR" sz="2400" dirty="0" smtClean="0"/>
              <a:t>perpendiculaire au support (sol, mur…)</a:t>
            </a:r>
          </a:p>
          <a:p>
            <a:r>
              <a:rPr lang="fr-FR" b="1" dirty="0" smtClean="0">
                <a:solidFill>
                  <a:srgbClr val="C00000"/>
                </a:solidFill>
              </a:rPr>
              <a:t>Force de traction / poussée</a:t>
            </a:r>
          </a:p>
          <a:p>
            <a:r>
              <a:rPr lang="fr-FR" b="1" dirty="0">
                <a:solidFill>
                  <a:srgbClr val="C00000"/>
                </a:solidFill>
              </a:rPr>
              <a:t>Force de frottement</a:t>
            </a:r>
          </a:p>
          <a:p>
            <a:pPr lvl="1"/>
            <a:r>
              <a:rPr lang="fr-FR" sz="2400" dirty="0"/>
              <a:t>Contact entre objet et support</a:t>
            </a:r>
          </a:p>
          <a:p>
            <a:pPr lvl="2"/>
            <a:r>
              <a:rPr lang="fr-FR" sz="1800" dirty="0"/>
              <a:t>Statique (pas de mouvement relatif)</a:t>
            </a:r>
          </a:p>
          <a:p>
            <a:pPr lvl="2"/>
            <a:r>
              <a:rPr lang="fr-FR" sz="1800" dirty="0"/>
              <a:t>Cinétique (mouvement relatif)</a:t>
            </a:r>
          </a:p>
          <a:p>
            <a:pPr lvl="1"/>
            <a:r>
              <a:rPr lang="fr-FR" sz="2400" dirty="0"/>
              <a:t>Résistance de l’air</a:t>
            </a:r>
          </a:p>
          <a:p>
            <a:pPr lvl="2"/>
            <a:r>
              <a:rPr lang="fr-FR" sz="1800" dirty="0"/>
              <a:t>Frottement fluide (généralement négligé</a:t>
            </a:r>
            <a:r>
              <a:rPr lang="fr-FR" sz="1600" dirty="0"/>
              <a:t>)</a:t>
            </a:r>
          </a:p>
          <a:p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251283" flipV="1">
            <a:off x="7815843" y="670893"/>
            <a:ext cx="357190" cy="350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7294787" y="785127"/>
            <a:ext cx="1439863" cy="532236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7971553" y="852155"/>
            <a:ext cx="1588" cy="6286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AutoShape 12"/>
          <p:cNvSpPr>
            <a:spLocks noChangeArrowheads="1"/>
          </p:cNvSpPr>
          <p:nvPr/>
        </p:nvSpPr>
        <p:spPr bwMode="auto">
          <a:xfrm>
            <a:off x="7313552" y="1967830"/>
            <a:ext cx="1366838" cy="532236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auto">
          <a:xfrm>
            <a:off x="7393098" y="4518985"/>
            <a:ext cx="1543050" cy="547688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24"/>
          <p:cNvSpPr>
            <a:spLocks noChangeArrowheads="1"/>
          </p:cNvSpPr>
          <p:nvPr/>
        </p:nvSpPr>
        <p:spPr bwMode="auto">
          <a:xfrm flipH="1">
            <a:off x="7137340" y="3065823"/>
            <a:ext cx="1543050" cy="547688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 flipV="1">
            <a:off x="7713605" y="2876913"/>
            <a:ext cx="936625" cy="3603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7"/>
          <p:cNvSpPr>
            <a:spLocks noChangeShapeType="1"/>
          </p:cNvSpPr>
          <p:nvPr/>
        </p:nvSpPr>
        <p:spPr bwMode="auto">
          <a:xfrm rot="14970747">
            <a:off x="8107304" y="2662598"/>
            <a:ext cx="1588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2" name="Picture 33" descr="gar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304" y="377146"/>
            <a:ext cx="1434974" cy="157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 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707" y="1077972"/>
            <a:ext cx="341109" cy="455767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993" y="1434750"/>
            <a:ext cx="319592" cy="427019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208" y="3857785"/>
            <a:ext cx="359988" cy="480993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349" y="2547162"/>
            <a:ext cx="360040" cy="481063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 rot="1291385" flipV="1">
            <a:off x="7948175" y="4412000"/>
            <a:ext cx="357190" cy="350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 rot="1343649" flipV="1">
            <a:off x="7768385" y="1845016"/>
            <a:ext cx="357190" cy="350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 rot="20428159" flipV="1">
            <a:off x="7343078" y="3116006"/>
            <a:ext cx="357190" cy="350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 rot="12697111">
            <a:off x="7972367" y="1572966"/>
            <a:ext cx="80963" cy="64293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 rot="6736878">
            <a:off x="7615563" y="4176275"/>
            <a:ext cx="45719" cy="8641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5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Coefficient de frottement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623392" y="1388539"/>
                <a:ext cx="9017212" cy="255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3200" u="sng" dirty="0" smtClean="0">
                    <a:latin typeface="+mn-lt"/>
                  </a:rPr>
                  <a:t>Frottement cinétique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3200" dirty="0" smtClean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3200" dirty="0" smtClean="0">
                    <a:latin typeface="+mn-lt"/>
                  </a:rPr>
                  <a:t> : </a:t>
                </a:r>
                <a:r>
                  <a:rPr lang="fr-FR" sz="3200" dirty="0"/>
                  <a:t>coefficient de frottement cinétique </a:t>
                </a:r>
                <a:r>
                  <a:rPr lang="fr-FR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</a:t>
                </a:r>
                <a:endParaRPr lang="fr-FR" sz="3200" dirty="0"/>
              </a:p>
              <a:p>
                <a:r>
                  <a:rPr lang="fr-FR" sz="3200" dirty="0" smtClean="0"/>
                  <a:t>      dépend de la surface </a:t>
                </a:r>
                <a:r>
                  <a:rPr lang="fr-FR" sz="3200" dirty="0"/>
                  <a:t>(parquet, pelouse etc.) </a:t>
                </a:r>
                <a:endParaRPr lang="en-US" sz="3200" dirty="0"/>
              </a:p>
              <a:p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1388539"/>
                <a:ext cx="9017212" cy="2554545"/>
              </a:xfrm>
              <a:prstGeom prst="rect">
                <a:avLst/>
              </a:prstGeom>
              <a:blipFill>
                <a:blip r:embed="rId8"/>
                <a:stretch>
                  <a:fillRect l="-1690" t="-3103" r="-8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661492" y="3670900"/>
                <a:ext cx="6531275" cy="2062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3200" u="sng" dirty="0" smtClean="0">
                    <a:latin typeface="+mn-lt"/>
                  </a:rPr>
                  <a:t>Frottement statique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fr-F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3200" dirty="0" smtClean="0"/>
              </a:p>
              <a:p>
                <a:r>
                  <a:rPr lang="fr-FR" sz="3200" dirty="0" smtClean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fr-FR" sz="3200" dirty="0" smtClean="0"/>
                  <a:t> dépasse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fr-F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3200" dirty="0" smtClean="0"/>
                  <a:t> alors glissement</a:t>
                </a:r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92" y="3670900"/>
                <a:ext cx="6531275" cy="2062103"/>
              </a:xfrm>
              <a:prstGeom prst="rect">
                <a:avLst/>
              </a:prstGeom>
              <a:blipFill>
                <a:blip r:embed="rId9"/>
                <a:stretch>
                  <a:fillRect l="-2428" t="-3846" r="-16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2" descr="http://www.gettyicons.com/free-icons/112/must-have/png/128/information_128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62" y="5747026"/>
            <a:ext cx="320804" cy="32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1168400" y="5747026"/>
                <a:ext cx="10920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fr-FR" sz="2800" dirty="0" smtClean="0"/>
                  <a:t>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fr-FR" sz="2800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400" y="5747026"/>
                <a:ext cx="1092094" cy="523220"/>
              </a:xfrm>
              <a:prstGeom prst="rect">
                <a:avLst/>
              </a:prstGeom>
              <a:blipFill>
                <a:blip r:embed="rId11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e 25"/>
          <p:cNvGrpSpPr/>
          <p:nvPr/>
        </p:nvGrpSpPr>
        <p:grpSpPr>
          <a:xfrm>
            <a:off x="9615204" y="1033804"/>
            <a:ext cx="1827623" cy="2296038"/>
            <a:chOff x="9879913" y="1545371"/>
            <a:chExt cx="1320310" cy="1658702"/>
          </a:xfrm>
        </p:grpSpPr>
        <p:grpSp>
          <p:nvGrpSpPr>
            <p:cNvPr id="17" name="Groupe 16"/>
            <p:cNvGrpSpPr/>
            <p:nvPr/>
          </p:nvGrpSpPr>
          <p:grpSpPr>
            <a:xfrm>
              <a:off x="10048095" y="2051945"/>
              <a:ext cx="1152128" cy="1152128"/>
              <a:chOff x="1848842" y="2060848"/>
              <a:chExt cx="1152128" cy="1152128"/>
            </a:xfrm>
          </p:grpSpPr>
          <p:sp>
            <p:nvSpPr>
              <p:cNvPr id="18" name="Triangle rectangle 17"/>
              <p:cNvSpPr/>
              <p:nvPr/>
            </p:nvSpPr>
            <p:spPr>
              <a:xfrm rot="16200000">
                <a:off x="1848842" y="2060848"/>
                <a:ext cx="1152128" cy="1152128"/>
              </a:xfrm>
              <a:prstGeom prst="rt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à coins arrondis 18"/>
              <p:cNvSpPr/>
              <p:nvPr/>
            </p:nvSpPr>
            <p:spPr>
              <a:xfrm rot="2739041">
                <a:off x="2075795" y="2328761"/>
                <a:ext cx="360040" cy="39362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" name="Connecteur droit avec flèche 19"/>
            <p:cNvCxnSpPr/>
            <p:nvPr/>
          </p:nvCxnSpPr>
          <p:spPr>
            <a:xfrm flipH="1">
              <a:off x="9938906" y="2744539"/>
              <a:ext cx="288032" cy="274560"/>
            </a:xfrm>
            <a:prstGeom prst="straightConnector1">
              <a:avLst/>
            </a:prstGeom>
            <a:ln w="34925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Image 20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3129" y="1545371"/>
              <a:ext cx="303808" cy="347209"/>
            </a:xfrm>
            <a:prstGeom prst="rect">
              <a:avLst/>
            </a:prstGeom>
          </p:spPr>
        </p:pic>
        <p:pic>
          <p:nvPicPr>
            <p:cNvPr id="22" name="Image 21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2910" y="1810410"/>
              <a:ext cx="295660" cy="446333"/>
            </a:xfrm>
            <a:prstGeom prst="rect">
              <a:avLst/>
            </a:prstGeom>
          </p:spPr>
        </p:pic>
        <p:cxnSp>
          <p:nvCxnSpPr>
            <p:cNvPr id="23" name="Connecteur droit avec flèche 22"/>
            <p:cNvCxnSpPr/>
            <p:nvPr/>
          </p:nvCxnSpPr>
          <p:spPr>
            <a:xfrm flipH="1" flipV="1">
              <a:off x="10151778" y="2191165"/>
              <a:ext cx="438448" cy="459591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/>
            <p:nvPr/>
          </p:nvCxnSpPr>
          <p:spPr>
            <a:xfrm flipV="1">
              <a:off x="10584499" y="2226298"/>
              <a:ext cx="432048" cy="41226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Image 24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9913" y="2644603"/>
              <a:ext cx="156157" cy="199881"/>
            </a:xfrm>
            <a:prstGeom prst="rect">
              <a:avLst/>
            </a:prstGeom>
          </p:spPr>
        </p:pic>
      </p:grpSp>
      <p:grpSp>
        <p:nvGrpSpPr>
          <p:cNvPr id="35" name="Groupe 34"/>
          <p:cNvGrpSpPr/>
          <p:nvPr/>
        </p:nvGrpSpPr>
        <p:grpSpPr>
          <a:xfrm>
            <a:off x="9769559" y="3998948"/>
            <a:ext cx="1673268" cy="1809369"/>
            <a:chOff x="9696864" y="4215085"/>
            <a:chExt cx="1336304" cy="1444997"/>
          </a:xfrm>
        </p:grpSpPr>
        <p:grpSp>
          <p:nvGrpSpPr>
            <p:cNvPr id="27" name="Groupe 26"/>
            <p:cNvGrpSpPr/>
            <p:nvPr/>
          </p:nvGrpSpPr>
          <p:grpSpPr>
            <a:xfrm>
              <a:off x="9835978" y="4507954"/>
              <a:ext cx="1197190" cy="1152128"/>
              <a:chOff x="1848842" y="2060848"/>
              <a:chExt cx="1152128" cy="1152128"/>
            </a:xfrm>
          </p:grpSpPr>
          <p:sp>
            <p:nvSpPr>
              <p:cNvPr id="28" name="Triangle rectangle 27"/>
              <p:cNvSpPr/>
              <p:nvPr/>
            </p:nvSpPr>
            <p:spPr>
              <a:xfrm rot="16200000">
                <a:off x="1848842" y="2060848"/>
                <a:ext cx="1152128" cy="1152128"/>
              </a:xfrm>
              <a:prstGeom prst="rt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à coins arrondis 28"/>
              <p:cNvSpPr/>
              <p:nvPr/>
            </p:nvSpPr>
            <p:spPr>
              <a:xfrm rot="2739041">
                <a:off x="2075795" y="2328761"/>
                <a:ext cx="360040" cy="39362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Connecteur droit avec flèche 29"/>
            <p:cNvCxnSpPr>
              <a:stCxn id="29" idx="3"/>
            </p:cNvCxnSpPr>
            <p:nvPr/>
          </p:nvCxnSpPr>
          <p:spPr>
            <a:xfrm flipH="1" flipV="1">
              <a:off x="9930343" y="4641821"/>
              <a:ext cx="454366" cy="459587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Image 30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6864" y="4231337"/>
              <a:ext cx="315691" cy="347209"/>
            </a:xfrm>
            <a:prstGeom prst="rect">
              <a:avLst/>
            </a:prstGeom>
          </p:spPr>
        </p:pic>
        <p:pic>
          <p:nvPicPr>
            <p:cNvPr id="32" name="Image 3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5910" y="4215085"/>
              <a:ext cx="299816" cy="444111"/>
            </a:xfrm>
            <a:prstGeom prst="rect">
              <a:avLst/>
            </a:prstGeom>
          </p:spPr>
        </p:pic>
        <p:cxnSp>
          <p:nvCxnSpPr>
            <p:cNvPr id="33" name="Connecteur droit avec flèche 32"/>
            <p:cNvCxnSpPr/>
            <p:nvPr/>
          </p:nvCxnSpPr>
          <p:spPr>
            <a:xfrm flipV="1">
              <a:off x="10362391" y="4691020"/>
              <a:ext cx="432048" cy="41226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979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&#10;\pagestyle{empty}&#10;\begin{document}&#10;&#10;$\vec{f_s}$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&#10;\pagestyle{empty}&#10;\begin{document}&#10;&#10;$\vec{N}$&#10;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&#10;\pagestyle{empty}&#10;\begin{document}&#10;&#10;$\vec{f_c}$&#10;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&#10;\pagestyle{empty}&#10;\begin{document}&#10;&#10;$\vec v$&#10;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overrightarrow{F}_{2 \rightarrow 1}$&#10;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overrightarrow{F}_{2 \rightarrow 1}$&#10;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overrightarrow{F}_{1 \rightarrow 2}$&#10;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overrightarrow{F}_{2 \rightarrow 1}+\overrightarrow{F}_{1 \rightarrow 2}=\vec{0}$&#10;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vec N$&#10;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vec N$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vec{F}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vec P$&#10;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vec N$&#10;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vec N$&#10;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vec P$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vec{g}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&#10;\pagestyle{empty}&#10;\begin{document}&#10;&#10;&#10;$\vec{P} = m_{tot} \vec{g}$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overrightarrow{P}$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overrightarrow{N}$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overrightarrow{F}$&#10;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overrightarrow{T}$&#10;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&#10;\pagestyle{empty}&#10;\begin{document}&#10;&#10;$\vec{N}$&#10;&#10;&#10;\end{document}"/>
  <p:tag name="IGUANATEXSIZE" val="20"/>
</p:tagLst>
</file>

<file path=ppt/theme/theme1.xml><?xml version="1.0" encoding="utf-8"?>
<a:theme xmlns:a="http://schemas.openxmlformats.org/drawingml/2006/main" name="1_UPSACLAY">
  <a:themeElements>
    <a:clrScheme name="UPSACLAY">
      <a:dk1>
        <a:srgbClr val="63003C"/>
      </a:dk1>
      <a:lt1>
        <a:srgbClr val="FFFFFF"/>
      </a:lt1>
      <a:dk2>
        <a:srgbClr val="303E48"/>
      </a:dk2>
      <a:lt2>
        <a:srgbClr val="BDC4BC"/>
      </a:lt2>
      <a:accent1>
        <a:srgbClr val="DA5200"/>
      </a:accent1>
      <a:accent2>
        <a:srgbClr val="006996"/>
      </a:accent2>
      <a:accent3>
        <a:srgbClr val="FFFFFF"/>
      </a:accent3>
      <a:accent4>
        <a:srgbClr val="86B700"/>
      </a:accent4>
      <a:accent5>
        <a:srgbClr val="464595"/>
      </a:accent5>
      <a:accent6>
        <a:srgbClr val="80143C"/>
      </a:accent6>
      <a:hlink>
        <a:srgbClr val="63003C"/>
      </a:hlink>
      <a:folHlink>
        <a:srgbClr val="B8ACD7"/>
      </a:folHlink>
    </a:clrScheme>
    <a:fontScheme name="Université Paris-Saclay">
      <a:majorFont>
        <a:latin typeface="Open Sans"/>
        <a:ea typeface=""/>
        <a:cs typeface="Arial Unicode MS"/>
      </a:majorFont>
      <a:minorFont>
        <a:latin typeface="Open Sans"/>
        <a:ea typeface=""/>
        <a:cs typeface="Arial Unicode MS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refaire" id="{94AEBCF8-AF65-4DB5-B259-1F3F1BE73777}" vid="{6FB0EB57-A501-4BEC-859A-9BC2B4F2B6C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</TotalTime>
  <Words>325</Words>
  <Application>Microsoft Office PowerPoint</Application>
  <PresentationFormat>Grand écran</PresentationFormat>
  <Paragraphs>106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Arial Unicode MS</vt:lpstr>
      <vt:lpstr>Calibri</vt:lpstr>
      <vt:lpstr>Cambria Math</vt:lpstr>
      <vt:lpstr>Open Sans</vt:lpstr>
      <vt:lpstr>1_UPSACLAY</vt:lpstr>
      <vt:lpstr>CM5 : Biomécanique Forces et PFS en translation (2D)</vt:lpstr>
      <vt:lpstr>I. Notion de force</vt:lpstr>
      <vt:lpstr>Importance des forces</vt:lpstr>
      <vt:lpstr>Définition</vt:lpstr>
      <vt:lpstr>Exemple : Le poids</vt:lpstr>
      <vt:lpstr>II. Notion de frontière d’isolement</vt:lpstr>
      <vt:lpstr>Définitions</vt:lpstr>
      <vt:lpstr>Principales forces extérieures</vt:lpstr>
      <vt:lpstr>Coefficient de frottement</vt:lpstr>
      <vt:lpstr>Exemple</vt:lpstr>
      <vt:lpstr>Exemple : forces musculaires</vt:lpstr>
      <vt:lpstr>III. Principe Fondamental de la Statique (PFS) en translation</vt:lpstr>
      <vt:lpstr>Définitions</vt:lpstr>
      <vt:lpstr>Principe Fondamental de la Statique</vt:lpstr>
      <vt:lpstr>Exemple d’équilibre statique</vt:lpstr>
      <vt:lpstr>Application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Virginie Paris</dc:creator>
  <cp:lastModifiedBy>Dorian</cp:lastModifiedBy>
  <cp:revision>74</cp:revision>
  <dcterms:created xsi:type="dcterms:W3CDTF">2020-02-07T10:36:28Z</dcterms:created>
  <dcterms:modified xsi:type="dcterms:W3CDTF">2020-10-15T12:58:38Z</dcterms:modified>
</cp:coreProperties>
</file>