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7" r:id="rId2"/>
    <p:sldId id="268" r:id="rId3"/>
    <p:sldId id="271" r:id="rId4"/>
    <p:sldId id="272" r:id="rId5"/>
    <p:sldId id="287" r:id="rId6"/>
    <p:sldId id="273" r:id="rId7"/>
    <p:sldId id="288" r:id="rId8"/>
    <p:sldId id="285" r:id="rId9"/>
    <p:sldId id="274" r:id="rId10"/>
    <p:sldId id="286" r:id="rId11"/>
    <p:sldId id="290" r:id="rId12"/>
    <p:sldId id="289" r:id="rId13"/>
    <p:sldId id="291" r:id="rId14"/>
    <p:sldId id="292" r:id="rId15"/>
    <p:sldId id="293" r:id="rId16"/>
    <p:sldId id="294" r:id="rId17"/>
    <p:sldId id="296" r:id="rId18"/>
    <p:sldId id="29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000000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8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12" Type="http://schemas.openxmlformats.org/officeDocument/2006/relationships/image" Target="../media/image3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4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7" Type="http://schemas.openxmlformats.org/officeDocument/2006/relationships/image" Target="../media/image28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9" Type="http://schemas.openxmlformats.org/officeDocument/2006/relationships/image" Target="../media/image33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12" Type="http://schemas.openxmlformats.org/officeDocument/2006/relationships/image" Target="../media/image49.png"/><Relationship Id="rId2" Type="http://schemas.openxmlformats.org/officeDocument/2006/relationships/tags" Target="../tags/tag14.xml"/><Relationship Id="rId16" Type="http://schemas.openxmlformats.org/officeDocument/2006/relationships/image" Target="../media/image53.png"/><Relationship Id="rId1" Type="http://schemas.openxmlformats.org/officeDocument/2006/relationships/tags" Target="../tags/tag13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26.png"/><Relationship Id="rId15" Type="http://schemas.openxmlformats.org/officeDocument/2006/relationships/image" Target="../media/image52.png"/><Relationship Id="rId10" Type="http://schemas.openxmlformats.org/officeDocument/2006/relationships/image" Target="../media/image7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CM6 : Biomécanique</a:t>
            </a:r>
            <a:br>
              <a:rPr lang="fr-FR" sz="5400" dirty="0" smtClean="0"/>
            </a:br>
            <a:r>
              <a:rPr lang="fr-FR" sz="4800" i="1" dirty="0" smtClean="0"/>
              <a:t>Notion de moment et PFS (2D)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bras de </a:t>
            </a:r>
            <a:r>
              <a:rPr lang="fr-FR" dirty="0" smtClean="0"/>
              <a:t>levier – clé plate</a:t>
            </a:r>
            <a:endParaRPr lang="fr-FR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1" y="836712"/>
            <a:ext cx="8752532" cy="554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137401" y="4305300"/>
                <a:ext cx="266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401" y="4305300"/>
                <a:ext cx="266700" cy="461665"/>
              </a:xfrm>
              <a:prstGeom prst="rect">
                <a:avLst/>
              </a:prstGeom>
              <a:blipFill>
                <a:blip r:embed="rId3"/>
                <a:stretch>
                  <a:fillRect l="-6818" r="-1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631732" y="1137176"/>
                <a:ext cx="2317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𝐹𝑑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𝐹𝑙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32" y="1137176"/>
                <a:ext cx="23177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/>
          <p:cNvCxnSpPr/>
          <p:nvPr/>
        </p:nvCxnSpPr>
        <p:spPr>
          <a:xfrm flipV="1">
            <a:off x="721047" y="3547233"/>
            <a:ext cx="0" cy="243946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721047" y="5986697"/>
            <a:ext cx="25695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2527300" y="2365573"/>
                <a:ext cx="609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2365573"/>
                <a:ext cx="609599" cy="461665"/>
              </a:xfrm>
              <a:prstGeom prst="rect">
                <a:avLst/>
              </a:prstGeom>
              <a:blipFill>
                <a:blip r:embed="rId8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416802" y="3547233"/>
                <a:ext cx="3221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𝐹𝑑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𝐹𝑙</m:t>
                      </m:r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2" y="3547233"/>
                <a:ext cx="32212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bras de </a:t>
            </a:r>
            <a:r>
              <a:rPr lang="fr-FR" dirty="0" smtClean="0"/>
              <a:t>levier – musculation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21047" y="3547233"/>
            <a:ext cx="0" cy="243946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721047" y="5986697"/>
            <a:ext cx="25695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43" y="1477248"/>
            <a:ext cx="2621640" cy="39059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40" y="1477248"/>
            <a:ext cx="2574635" cy="3757927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2146493" y="2251765"/>
            <a:ext cx="0" cy="1629556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4" y="2371586"/>
            <a:ext cx="1791679" cy="590873"/>
          </a:xfrm>
          <a:prstGeom prst="rect">
            <a:avLst/>
          </a:prstGeom>
        </p:spPr>
      </p:pic>
      <p:cxnSp>
        <p:nvCxnSpPr>
          <p:cNvPr id="18" name="Connecteur droit avec flèche 17"/>
          <p:cNvCxnSpPr/>
          <p:nvPr/>
        </p:nvCxnSpPr>
        <p:spPr>
          <a:xfrm>
            <a:off x="8828507" y="2301490"/>
            <a:ext cx="0" cy="1629556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3" y="2664259"/>
            <a:ext cx="1791679" cy="590873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306516" y="227863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7622766" y="2278630"/>
            <a:ext cx="45719" cy="4571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509486" y="14772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Cas 1 :</a:t>
            </a:r>
            <a:endParaRPr lang="fr-FR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5782610" y="14772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Cas 2 :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33189" y="25235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623019" y="25536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9084383" y="1168400"/>
                <a:ext cx="2101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Longueur bras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83" y="1168400"/>
                <a:ext cx="2101794" cy="369332"/>
              </a:xfrm>
              <a:prstGeom prst="rect">
                <a:avLst/>
              </a:prstGeom>
              <a:blipFill>
                <a:blip r:embed="rId11"/>
                <a:stretch>
                  <a:fillRect l="-2319"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2411271" y="5235175"/>
                <a:ext cx="17904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71" y="5235175"/>
                <a:ext cx="1790490" cy="461665"/>
              </a:xfrm>
              <a:prstGeom prst="rect">
                <a:avLst/>
              </a:prstGeom>
              <a:blipFill>
                <a:blip r:embed="rId1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7053237" y="5235175"/>
                <a:ext cx="2019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237" y="5235175"/>
                <a:ext cx="2019720" cy="461665"/>
              </a:xfrm>
              <a:prstGeom prst="rect">
                <a:avLst/>
              </a:prstGeom>
              <a:blipFill>
                <a:blip r:embed="rId1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3930309" y="5830434"/>
            <a:ext cx="7749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Le moment change de </a:t>
            </a:r>
            <a:r>
              <a:rPr lang="fr-FR" sz="2000" b="1" dirty="0" smtClean="0">
                <a:solidFill>
                  <a:srgbClr val="FF0000"/>
                </a:solidFill>
              </a:rPr>
              <a:t>SIGNE</a:t>
            </a:r>
            <a:r>
              <a:rPr lang="fr-FR" sz="2000" dirty="0" smtClean="0">
                <a:solidFill>
                  <a:srgbClr val="FF0000"/>
                </a:solidFill>
              </a:rPr>
              <a:t> en fonction du sens de </a:t>
            </a:r>
            <a:r>
              <a:rPr lang="fr-FR" sz="2000" b="1" dirty="0" smtClean="0">
                <a:solidFill>
                  <a:srgbClr val="FF0000"/>
                </a:solidFill>
              </a:rPr>
              <a:t>ROTATION</a:t>
            </a:r>
            <a:r>
              <a:rPr lang="fr-FR" sz="2000" dirty="0" smtClean="0">
                <a:solidFill>
                  <a:srgbClr val="FF0000"/>
                </a:solidFill>
              </a:rPr>
              <a:t> !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3003033" y="1996819"/>
            <a:ext cx="614604" cy="614604"/>
          </a:xfrm>
          <a:prstGeom prst="arc">
            <a:avLst>
              <a:gd name="adj1" fmla="val 15000301"/>
              <a:gd name="adj2" fmla="val 10736276"/>
            </a:avLst>
          </a:prstGeom>
          <a:ln w="19050">
            <a:solidFill>
              <a:srgbClr val="00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>
            <a:off x="7338323" y="1995761"/>
            <a:ext cx="614604" cy="614604"/>
          </a:xfrm>
          <a:prstGeom prst="arc">
            <a:avLst>
              <a:gd name="adj1" fmla="val 15000301"/>
              <a:gd name="adj2" fmla="val 10736276"/>
            </a:avLst>
          </a:prstGeom>
          <a:ln w="19050">
            <a:solidFill>
              <a:srgbClr val="0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8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7" grpId="0"/>
      <p:bldP spid="14" grpId="0"/>
      <p:bldP spid="29" grpId="0"/>
      <p:bldP spid="16" grpId="0"/>
      <p:bldP spid="22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de bras de </a:t>
            </a:r>
            <a:r>
              <a:rPr lang="fr-FR" dirty="0" smtClean="0"/>
              <a:t>levier – barre fixe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721047" y="3547233"/>
            <a:ext cx="0" cy="243946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721047" y="5986697"/>
            <a:ext cx="25695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633" y="5986697"/>
                <a:ext cx="5289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318" y="979519"/>
            <a:ext cx="5433858" cy="486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90" y="5577225"/>
            <a:ext cx="1791679" cy="590873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4241993" y="2736412"/>
            <a:ext cx="0" cy="3250285"/>
          </a:xfrm>
          <a:prstGeom prst="straightConnector1">
            <a:avLst/>
          </a:prstGeom>
          <a:ln w="44450">
            <a:solidFill>
              <a:srgbClr val="00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/>
              <p:cNvSpPr txBox="1"/>
              <p:nvPr/>
            </p:nvSpPr>
            <p:spPr>
              <a:xfrm>
                <a:off x="4800247" y="3036804"/>
                <a:ext cx="5413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247" y="3036804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623392" y="1551997"/>
                <a:ext cx="124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𝑂𝐺</m:t>
                      </m:r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fr-FR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551997"/>
                <a:ext cx="1244600" cy="830997"/>
              </a:xfrm>
              <a:prstGeom prst="rect">
                <a:avLst/>
              </a:prstGeom>
              <a:blipFill>
                <a:blip r:embed="rId11"/>
                <a:stretch>
                  <a:fillRect l="-490" r="-4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108700" y="2295208"/>
                <a:ext cx="5351401" cy="610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begChr m:val="‖"/>
                          <m:endChr m:val="‖"/>
                          <m:ctrlP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𝑙𝑚𝑔</m:t>
                      </m:r>
                      <m:func>
                        <m:funcPr>
                          <m:ctrlP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2295208"/>
                <a:ext cx="5351401" cy="6100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7300040" y="4193832"/>
            <a:ext cx="47516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Le moment varie en fonction </a:t>
            </a:r>
            <a:r>
              <a:rPr lang="fr-FR" sz="2400" dirty="0" smtClean="0"/>
              <a:t>de</a:t>
            </a:r>
          </a:p>
          <a:p>
            <a:r>
              <a:rPr lang="fr-FR" sz="2400" dirty="0" smtClean="0"/>
              <a:t>la </a:t>
            </a:r>
            <a:r>
              <a:rPr lang="fr-FR" sz="2400" dirty="0"/>
              <a:t>position du </a:t>
            </a:r>
            <a:r>
              <a:rPr lang="fr-FR" sz="2400" dirty="0" smtClean="0"/>
              <a:t>corps (</a:t>
            </a:r>
            <a:r>
              <a:rPr lang="fr-FR" sz="2400" b="1" dirty="0" smtClean="0"/>
              <a:t>horizontale</a:t>
            </a:r>
            <a:r>
              <a:rPr lang="fr-FR" sz="2400" dirty="0" smtClean="0"/>
              <a:t>,</a:t>
            </a:r>
          </a:p>
          <a:p>
            <a:r>
              <a:rPr lang="fr-FR" sz="2400" b="1" dirty="0" smtClean="0"/>
              <a:t>verticale</a:t>
            </a:r>
            <a:r>
              <a:rPr lang="fr-FR" sz="2400" dirty="0"/>
              <a:t>, </a:t>
            </a:r>
            <a:r>
              <a:rPr lang="fr-FR" sz="2400" b="1" dirty="0"/>
              <a:t>oblique</a:t>
            </a:r>
            <a:r>
              <a:rPr lang="fr-FR" sz="2400" dirty="0"/>
              <a:t>) car le bras </a:t>
            </a:r>
            <a:r>
              <a:rPr lang="fr-FR" sz="2400" dirty="0" smtClean="0"/>
              <a:t>de</a:t>
            </a:r>
          </a:p>
          <a:p>
            <a:r>
              <a:rPr lang="fr-FR" sz="2400" dirty="0" smtClean="0"/>
              <a:t>levier </a:t>
            </a:r>
            <a:r>
              <a:rPr lang="fr-FR" sz="2400" dirty="0"/>
              <a:t>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649461" y="2905247"/>
                <a:ext cx="124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fr-FR" sz="2400" dirty="0" smtClean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61" y="2905247"/>
                <a:ext cx="124460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avec flèche 31"/>
          <p:cNvCxnSpPr/>
          <p:nvPr/>
        </p:nvCxnSpPr>
        <p:spPr>
          <a:xfrm flipH="1">
            <a:off x="2765554" y="2736411"/>
            <a:ext cx="1476439" cy="1559268"/>
          </a:xfrm>
          <a:prstGeom prst="straightConnector1">
            <a:avLst/>
          </a:prstGeom>
          <a:ln w="285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2845383" y="4718333"/>
                <a:ext cx="124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fr-FR" sz="2400" dirty="0" smtClean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383" y="4718333"/>
                <a:ext cx="124460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H="1" flipV="1">
            <a:off x="2765554" y="4722248"/>
            <a:ext cx="1476439" cy="5720"/>
          </a:xfrm>
          <a:prstGeom prst="straightConnector1">
            <a:avLst/>
          </a:prstGeom>
          <a:ln w="28575"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77035" y="4978661"/>
            <a:ext cx="690659" cy="36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649462" y="5132478"/>
            <a:ext cx="1567802" cy="350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5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422762" cy="3252160"/>
          </a:xfrm>
        </p:spPr>
        <p:txBody>
          <a:bodyPr/>
          <a:lstStyle/>
          <a:p>
            <a:r>
              <a:rPr lang="fr-FR" dirty="0" smtClean="0"/>
              <a:t>III. Principe Fondamenta</a:t>
            </a:r>
            <a:r>
              <a:rPr lang="fr-FR" dirty="0" smtClean="0"/>
              <a:t>l de la Statique (2D)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1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Equilibre statique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23392" y="1233763"/>
            <a:ext cx="10241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Un corps est dit en 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équilibre statique 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s’il n’a 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ni mouvement de translation, ni mouvement de rotation 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par rapport à un référentiel galiléen.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latin typeface="+mn-lt"/>
              </a:rPr>
              <a:t>Le corps est au repos, immobile.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4" y="2679310"/>
            <a:ext cx="3223522" cy="37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Principe Fondamental de la Statique (PFS)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623391" y="1293321"/>
                <a:ext cx="9768837" cy="4937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b="1" u="sng" dirty="0" smtClean="0">
                    <a:solidFill>
                      <a:srgbClr val="FF0000"/>
                    </a:solidFill>
                    <a:latin typeface="+mn-lt"/>
                  </a:rPr>
                  <a:t>Equilibre statique d’un solide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FR" sz="2800" dirty="0" smtClean="0">
                    <a:latin typeface="+mn-lt"/>
                  </a:rPr>
                  <a:t>: </a:t>
                </a:r>
                <a:r>
                  <a:rPr lang="fr-FR" sz="2800" b="1" u="sng" dirty="0" smtClean="0">
                    <a:latin typeface="+mn-lt"/>
                  </a:rPr>
                  <a:t>si</a:t>
                </a:r>
                <a:r>
                  <a:rPr lang="fr-FR" sz="2800" dirty="0" smtClean="0">
                    <a:latin typeface="+mn-lt"/>
                  </a:rPr>
                  <a:t> un corps rigide est à l’équilibre </a:t>
                </a:r>
                <a:r>
                  <a:rPr lang="fr-FR" sz="2800" b="1" u="sng" dirty="0" smtClean="0">
                    <a:latin typeface="+mn-lt"/>
                  </a:rPr>
                  <a:t>alors</a:t>
                </a:r>
                <a:r>
                  <a:rPr lang="fr-FR" sz="2800" dirty="0" smtClean="0">
                    <a:latin typeface="+mn-lt"/>
                  </a:rPr>
                  <a:t> la somme des forces extérieures qu’il subit est nulle ainsi que celle de leurs </a:t>
                </a:r>
                <a:r>
                  <a:rPr lang="fr-FR" sz="2800" dirty="0" smtClean="0">
                    <a:latin typeface="+mn-lt"/>
                  </a:rPr>
                  <a:t>moments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fr-FR" sz="2800" b="1" u="sng" dirty="0" smtClean="0">
                    <a:solidFill>
                      <a:srgbClr val="FF0000"/>
                    </a:solidFill>
                    <a:latin typeface="+mn-lt"/>
                  </a:rPr>
                  <a:t>Mathématiquement 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fr-FR" sz="2800" b="1" u="sng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solidFill>
                                <a:srgbClr val="313E4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800" b="0" i="1" smtClean="0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2800" b="0" i="1" smtClean="0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fr-FR" sz="2800" b="0" i="1" smtClean="0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8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fr-FR" sz="28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2800" b="0" i="1" smtClean="0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2800" b="0" i="1" smtClean="0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2800" b="0" i="1" smtClean="0">
                                              <a:solidFill>
                                                <a:srgbClr val="313E4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sz="2800" b="0" i="1" smtClean="0">
                                          <a:solidFill>
                                            <a:srgbClr val="313E4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𝑒𝑥𝑡</m:t>
                                      </m:r>
                                    </m:sub>
                                  </m:sSub>
                                  <m:r>
                                    <a:rPr lang="fr-FR" sz="2800" b="0" i="1" smtClean="0">
                                      <a:solidFill>
                                        <a:srgbClr val="313E48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fr-FR" sz="2800" b="0" i="1" smtClean="0">
                                  <a:solidFill>
                                    <a:srgbClr val="313E48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313E48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1" y="1293321"/>
                <a:ext cx="9768837" cy="4937827"/>
              </a:xfrm>
              <a:prstGeom prst="rect">
                <a:avLst/>
              </a:prstGeom>
              <a:blipFill>
                <a:blip r:embed="rId2"/>
                <a:stretch>
                  <a:fillRect l="-1123" t="-12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/>
          <p:cNvSpPr txBox="1"/>
          <p:nvPr/>
        </p:nvSpPr>
        <p:spPr>
          <a:xfrm>
            <a:off x="7271657" y="4572000"/>
            <a:ext cx="4151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/>
              <a:t>Connaître </a:t>
            </a:r>
            <a:r>
              <a:rPr lang="fr-FR" sz="2800" b="1" dirty="0" smtClean="0">
                <a:solidFill>
                  <a:srgbClr val="FF0000"/>
                </a:solidFill>
              </a:rPr>
              <a:t>PAR CŒUR </a:t>
            </a:r>
            <a:r>
              <a:rPr lang="fr-FR" sz="2800" b="1" dirty="0" smtClean="0"/>
              <a:t>!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9221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avec flèche 24"/>
          <p:cNvCxnSpPr/>
          <p:nvPr/>
        </p:nvCxnSpPr>
        <p:spPr>
          <a:xfrm flipV="1">
            <a:off x="721047" y="3547233"/>
            <a:ext cx="0" cy="243946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32" y="5875711"/>
                <a:ext cx="585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2820648" y="598996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48" y="5989960"/>
                <a:ext cx="5289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6546"/>
                <a:ext cx="534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75812" y="639761"/>
            <a:ext cx="5695044" cy="534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6" name="Connecteur droit avec flèche 25"/>
          <p:cNvCxnSpPr/>
          <p:nvPr/>
        </p:nvCxnSpPr>
        <p:spPr>
          <a:xfrm>
            <a:off x="721047" y="5986697"/>
            <a:ext cx="25695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66" y="5082115"/>
            <a:ext cx="546947" cy="714380"/>
          </a:xfrm>
          <a:prstGeom prst="rect">
            <a:avLst/>
          </a:prstGeom>
        </p:spPr>
      </p:pic>
      <p:cxnSp>
        <p:nvCxnSpPr>
          <p:cNvPr id="15" name="Connecteur droit 35"/>
          <p:cNvCxnSpPr/>
          <p:nvPr/>
        </p:nvCxnSpPr>
        <p:spPr>
          <a:xfrm flipV="1">
            <a:off x="4589896" y="2174593"/>
            <a:ext cx="0" cy="428589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953824" y="1099749"/>
            <a:ext cx="1272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B050"/>
                </a:solidFill>
                <a:latin typeface="+mn-lt"/>
              </a:rPr>
              <a:t>Ligne d’action du poids</a:t>
            </a:r>
            <a:endParaRPr lang="en-US" sz="2000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18" name="Connecteur droit avec flèche 22"/>
          <p:cNvCxnSpPr/>
          <p:nvPr/>
        </p:nvCxnSpPr>
        <p:spPr>
          <a:xfrm>
            <a:off x="4589895" y="4202890"/>
            <a:ext cx="0" cy="218096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35"/>
          <p:cNvCxnSpPr/>
          <p:nvPr/>
        </p:nvCxnSpPr>
        <p:spPr>
          <a:xfrm flipH="1" flipV="1">
            <a:off x="1815403" y="947665"/>
            <a:ext cx="3039073" cy="551282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6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48" y="2072994"/>
            <a:ext cx="601641" cy="78581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smtClean="0"/>
              <a:t>de </a:t>
            </a:r>
            <a:r>
              <a:rPr lang="fr-FR" dirty="0" smtClean="0"/>
              <a:t>statique – Force Musculaire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-146532" y="794324"/>
            <a:ext cx="193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0B0F0"/>
                </a:solidFill>
                <a:latin typeface="+mn-lt"/>
              </a:rPr>
              <a:t>Ligne d’action </a:t>
            </a:r>
            <a:r>
              <a:rPr lang="fr-FR" sz="2000" dirty="0" smtClean="0">
                <a:solidFill>
                  <a:srgbClr val="00B0F0"/>
                </a:solidFill>
                <a:latin typeface="+mn-lt"/>
              </a:rPr>
              <a:t>de la force musculaire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27" name="Connecteur droit avec flèche 22"/>
          <p:cNvCxnSpPr/>
          <p:nvPr/>
        </p:nvCxnSpPr>
        <p:spPr>
          <a:xfrm flipH="1" flipV="1">
            <a:off x="2496632" y="2183980"/>
            <a:ext cx="1443633" cy="2626642"/>
          </a:xfrm>
          <a:prstGeom prst="straightConnector1">
            <a:avLst/>
          </a:prstGeom>
          <a:ln w="762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>
            <a:off x="3496154" y="5221833"/>
            <a:ext cx="117884" cy="117884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714656" y="5339717"/>
                <a:ext cx="767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fr-FR" sz="32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656" y="5339717"/>
                <a:ext cx="767582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381380" y="3020841"/>
                <a:ext cx="767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fr-FR" sz="32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380" y="3020841"/>
                <a:ext cx="76758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/>
          <p:cNvSpPr/>
          <p:nvPr/>
        </p:nvSpPr>
        <p:spPr>
          <a:xfrm>
            <a:off x="4530953" y="4143948"/>
            <a:ext cx="117884" cy="117884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3921259" y="4762590"/>
            <a:ext cx="117884" cy="117884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605913" y="3948411"/>
                <a:ext cx="7675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</m:oMath>
                  </m:oMathPara>
                </a14:m>
                <a:endParaRPr lang="fr-FR" sz="32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913" y="3948411"/>
                <a:ext cx="767582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799316" y="1128080"/>
                <a:ext cx="4540155" cy="541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Masse avant-bras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 smtClean="0"/>
                  <a:t>Bras de levier 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fr-FR" sz="2400" dirty="0" smtClean="0"/>
              </a:p>
              <a:p>
                <a:r>
                  <a:rPr lang="fr-FR" sz="2400" dirty="0"/>
                  <a:t>Bras de levier </a:t>
                </a:r>
                <a:r>
                  <a:rPr lang="fr-FR" sz="2400" dirty="0" smtClean="0"/>
                  <a:t>2 </a:t>
                </a:r>
                <a:r>
                  <a:rPr lang="fr-FR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fr-FR" sz="2400" dirty="0"/>
              </a:p>
              <a:p>
                <a:endParaRPr lang="fr-FR" sz="2400" dirty="0" smtClean="0"/>
              </a:p>
              <a:p>
                <a:r>
                  <a:rPr lang="fr-FR" sz="2400" dirty="0" smtClean="0"/>
                  <a:t>Moment dû au poids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=−1,96 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𝑁𝑚</m:t>
                      </m:r>
                    </m:oMath>
                  </m:oMathPara>
                </a14:m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:r>
                  <a:rPr lang="fr-FR" sz="2400" dirty="0"/>
                  <a:t>Moment </a:t>
                </a:r>
                <a:r>
                  <a:rPr lang="fr-FR" sz="2400" dirty="0" smtClean="0"/>
                  <a:t>dû au biceps </a:t>
                </a:r>
                <a:r>
                  <a:rPr lang="fr-FR" sz="2400" dirty="0"/>
                  <a:t>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fr-F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  <a:p>
                <a:endParaRPr lang="fr-FR" sz="2400" dirty="0" smtClean="0">
                  <a:solidFill>
                    <a:srgbClr val="FF0000"/>
                  </a:solidFill>
                </a:endParaRPr>
              </a:p>
              <a:p>
                <a:r>
                  <a:rPr lang="fr-FR" sz="2400" dirty="0" smtClean="0">
                    <a:solidFill>
                      <a:srgbClr val="313E48"/>
                    </a:solidFill>
                  </a:rPr>
                  <a:t>Statique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 smtClean="0">
                    <a:solidFill>
                      <a:srgbClr val="313E48"/>
                    </a:solidFill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fr-F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400" dirty="0" smtClean="0">
                  <a:solidFill>
                    <a:srgbClr val="313E48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𝑚𝑔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=49 </m:t>
                      </m:r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16" y="1128080"/>
                <a:ext cx="4540155" cy="5417124"/>
              </a:xfrm>
              <a:prstGeom prst="rect">
                <a:avLst/>
              </a:prstGeom>
              <a:blipFill>
                <a:blip r:embed="rId14"/>
                <a:stretch>
                  <a:fillRect l="-2013" t="-7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/>
          <p:cNvCxnSpPr/>
          <p:nvPr/>
        </p:nvCxnSpPr>
        <p:spPr>
          <a:xfrm>
            <a:off x="3626738" y="5274425"/>
            <a:ext cx="916915" cy="0"/>
          </a:xfrm>
          <a:prstGeom prst="line">
            <a:avLst/>
          </a:prstGeom>
          <a:ln w="28575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/>
              <p:cNvSpPr txBox="1"/>
              <p:nvPr/>
            </p:nvSpPr>
            <p:spPr>
              <a:xfrm>
                <a:off x="3795703" y="5333016"/>
                <a:ext cx="62138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03" y="5333016"/>
                <a:ext cx="621389" cy="490199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/>
          <p:cNvCxnSpPr/>
          <p:nvPr/>
        </p:nvCxnSpPr>
        <p:spPr>
          <a:xfrm flipV="1">
            <a:off x="3614038" y="4958431"/>
            <a:ext cx="375666" cy="239918"/>
          </a:xfrm>
          <a:prstGeom prst="line">
            <a:avLst/>
          </a:prstGeom>
          <a:ln w="28575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/>
              <p:cNvSpPr txBox="1"/>
              <p:nvPr/>
            </p:nvSpPr>
            <p:spPr>
              <a:xfrm>
                <a:off x="3213468" y="4484643"/>
                <a:ext cx="600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468" y="4484643"/>
                <a:ext cx="600998" cy="461665"/>
              </a:xfrm>
              <a:prstGeom prst="rect">
                <a:avLst/>
              </a:prstGeom>
              <a:blipFill>
                <a:blip r:embed="rId1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0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40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Méthode de résolution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1872343" y="1240132"/>
                <a:ext cx="10319657" cy="4536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Définir le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système isolé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</a:rPr>
                  <a:t>Définir le référentiel (repère galiléen)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</a:rPr>
                  <a:t>Réaliser un </a:t>
                </a:r>
                <a:r>
                  <a:rPr lang="fr-FR" sz="2800" b="1" dirty="0" smtClean="0">
                    <a:solidFill>
                      <a:srgbClr val="FF0000"/>
                    </a:solidFill>
                  </a:rPr>
                  <a:t>bilan des forces extérieures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Choisir le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point d’application </a:t>
                </a:r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(axe) du PFS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*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b="1" dirty="0" smtClean="0">
                    <a:solidFill>
                      <a:srgbClr val="FF0000"/>
                    </a:solidFill>
                  </a:rPr>
                  <a:t>Décomposer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sz="2800" dirty="0" smtClean="0">
                    <a:solidFill>
                      <a:srgbClr val="313E48"/>
                    </a:solidFill>
                  </a:rPr>
                  <a:t>les forces selon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 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280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800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**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</a:rPr>
                  <a:t>Calculer l’expression des </a:t>
                </a:r>
                <a:r>
                  <a:rPr lang="fr-FR" sz="2800" b="1" dirty="0" smtClean="0">
                    <a:solidFill>
                      <a:srgbClr val="FF0000"/>
                    </a:solidFill>
                  </a:rPr>
                  <a:t>moments au point choisi</a:t>
                </a:r>
                <a:r>
                  <a:rPr lang="fr-FR" sz="2800" dirty="0" smtClean="0">
                    <a:solidFill>
                      <a:srgbClr val="FF0000"/>
                    </a:solidFill>
                  </a:rPr>
                  <a:t>**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Appliquer le PFS en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translation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 ET en </a:t>
                </a:r>
                <a:r>
                  <a:rPr lang="fr-FR" sz="2800" b="1" dirty="0" smtClean="0">
                    <a:solidFill>
                      <a:srgbClr val="FF0000"/>
                    </a:solidFill>
                    <a:latin typeface="+mn-lt"/>
                  </a:rPr>
                  <a:t>rotation</a:t>
                </a:r>
                <a:r>
                  <a:rPr lang="fr-FR" sz="2800" dirty="0" smtClean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fr-FR" sz="2800" dirty="0" smtClean="0">
                    <a:solidFill>
                      <a:srgbClr val="313E48"/>
                    </a:solidFill>
                    <a:latin typeface="+mn-lt"/>
                  </a:rPr>
                  <a:t>(3 équations)</a:t>
                </a:r>
                <a:endParaRPr lang="fr-FR" sz="2800" dirty="0" smtClean="0">
                  <a:solidFill>
                    <a:srgbClr val="313E48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343" y="1240132"/>
                <a:ext cx="10319657" cy="4536819"/>
              </a:xfrm>
              <a:prstGeom prst="rect">
                <a:avLst/>
              </a:prstGeom>
              <a:blipFill>
                <a:blip r:embed="rId2"/>
                <a:stretch>
                  <a:fillRect l="-1063" b="-26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" y="2916276"/>
            <a:ext cx="1220667" cy="109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ccolade ouvrante 3"/>
          <p:cNvSpPr/>
          <p:nvPr/>
        </p:nvSpPr>
        <p:spPr>
          <a:xfrm>
            <a:off x="1267246" y="1248929"/>
            <a:ext cx="425448" cy="4536819"/>
          </a:xfrm>
          <a:prstGeom prst="leftBrace">
            <a:avLst>
              <a:gd name="adj1" fmla="val 14469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2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422762" cy="3252160"/>
          </a:xfrm>
        </p:spPr>
        <p:txBody>
          <a:bodyPr/>
          <a:lstStyle/>
          <a:p>
            <a:r>
              <a:rPr lang="fr-FR" dirty="0" smtClean="0"/>
              <a:t>Questions ?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9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Notion de moment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Importance des moments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8905680" cy="4455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dynamique en rotation</a:t>
                </a:r>
                <a:r>
                  <a:rPr lang="fr-FR" altLang="en-US" dirty="0" smtClean="0"/>
                  <a:t> :</a:t>
                </a:r>
              </a:p>
              <a:p>
                <a:pPr marL="0" indent="0">
                  <a:buNone/>
                </a:pPr>
                <a:endParaRPr lang="fr-FR" alt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d>
                            <m:dPr>
                              <m:ctrlPr>
                                <a:rPr lang="fr-FR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alt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altLang="en-US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altLang="en-US" dirty="0" smtClean="0"/>
              </a:p>
              <a:p>
                <a:pPr marL="0" indent="0">
                  <a:buNone/>
                </a:pPr>
                <a:endParaRPr lang="fr-FR" altLang="en-US" dirty="0" smtClean="0"/>
              </a:p>
              <a:p>
                <a:r>
                  <a:rPr lang="fr-FR" altLang="en-US" dirty="0" smtClean="0"/>
                  <a:t>Principe fondamental de la </a:t>
                </a:r>
                <a:r>
                  <a:rPr lang="fr-FR" altLang="en-US" b="1" dirty="0" smtClean="0">
                    <a:solidFill>
                      <a:srgbClr val="C00000"/>
                    </a:solidFill>
                  </a:rPr>
                  <a:t>statique en rotation*</a:t>
                </a:r>
                <a:r>
                  <a:rPr lang="fr-FR" altLang="en-US" dirty="0" smtClean="0"/>
                  <a:t>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fr-F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alt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altLang="en-US" i="1">
                                      <a:latin typeface="Cambria Math" panose="02040503050406030204" pitchFamily="18" charset="0"/>
                                    </a:rPr>
                                    <m:t>𝑒𝑥𝑡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8905680" cy="4455837"/>
              </a:xfrm>
              <a:prstGeom prst="rect">
                <a:avLst/>
              </a:prstGeom>
              <a:blipFill>
                <a:blip r:embed="rId3"/>
                <a:stretch>
                  <a:fillRect l="-1232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8029900" y="2347843"/>
            <a:ext cx="252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+mn-lt"/>
              </a:rPr>
              <a:t>2</a:t>
            </a:r>
            <a:r>
              <a:rPr lang="fr-FR" sz="2400" b="1" baseline="30000" dirty="0" smtClean="0">
                <a:latin typeface="+mn-lt"/>
              </a:rPr>
              <a:t>nde</a:t>
            </a:r>
            <a:r>
              <a:rPr lang="fr-FR" sz="2400" b="1" dirty="0" smtClean="0">
                <a:latin typeface="+mn-lt"/>
              </a:rPr>
              <a:t> loi de Newton</a:t>
            </a:r>
            <a:endParaRPr lang="en-US" sz="2400" b="1" dirty="0">
              <a:latin typeface="+mn-lt"/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6928968" y="2578676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 générale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/>
              <a:t>Moment par rapport </a:t>
            </a:r>
            <a:r>
              <a:rPr lang="fr-FR" altLang="en-US" b="1" dirty="0" smtClean="0">
                <a:solidFill>
                  <a:srgbClr val="313E48"/>
                </a:solidFill>
              </a:rPr>
              <a:t>à</a:t>
            </a:r>
            <a:r>
              <a:rPr lang="fr-FR" altLang="en-US" b="1" dirty="0" smtClean="0">
                <a:solidFill>
                  <a:srgbClr val="FF0000"/>
                </a:solidFill>
              </a:rPr>
              <a:t> UN POINT</a:t>
            </a:r>
            <a:r>
              <a:rPr lang="fr-FR" altLang="en-US" b="1" dirty="0" smtClean="0"/>
              <a:t> :</a:t>
            </a:r>
          </a:p>
          <a:p>
            <a:pPr lvl="1"/>
            <a:r>
              <a:rPr lang="fr-FR" altLang="en-US" dirty="0" smtClean="0"/>
              <a:t>1 point d’application</a:t>
            </a:r>
          </a:p>
          <a:p>
            <a:pPr lvl="1"/>
            <a:r>
              <a:rPr lang="fr-FR" altLang="en-US" dirty="0" smtClean="0"/>
              <a:t>1 direction (axe)</a:t>
            </a:r>
          </a:p>
          <a:p>
            <a:pPr lvl="1"/>
            <a:r>
              <a:rPr lang="fr-FR" altLang="en-US" dirty="0" smtClean="0"/>
              <a:t>1 sens (de rotation)</a:t>
            </a:r>
          </a:p>
          <a:p>
            <a:pPr lvl="1"/>
            <a:r>
              <a:rPr lang="fr-FR" altLang="en-US" dirty="0" smtClean="0"/>
              <a:t>1 intensité (norme) en Nm</a:t>
            </a:r>
          </a:p>
          <a:p>
            <a:pPr lvl="1"/>
            <a:endParaRPr lang="fr-FR" altLang="en-US" dirty="0"/>
          </a:p>
          <a:p>
            <a:r>
              <a:rPr lang="fr-FR" altLang="en-US" b="1" dirty="0" smtClean="0"/>
              <a:t>Représentation :</a:t>
            </a: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2" name="Accolade fermante 1"/>
          <p:cNvSpPr/>
          <p:nvPr/>
        </p:nvSpPr>
        <p:spPr>
          <a:xfrm>
            <a:off x="5058866" y="2051763"/>
            <a:ext cx="168275" cy="1276350"/>
          </a:xfrm>
          <a:prstGeom prst="rightBrace">
            <a:avLst>
              <a:gd name="adj1" fmla="val 63371"/>
              <a:gd name="adj2" fmla="val 50000"/>
            </a:avLst>
          </a:prstGeom>
          <a:ln w="38100">
            <a:solidFill>
              <a:srgbClr val="313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884602" y="2505272"/>
            <a:ext cx="1897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Vecteur</a:t>
            </a:r>
            <a:endParaRPr lang="fr-FR" sz="2000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25" y="3833473"/>
            <a:ext cx="3381783" cy="25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17" y="5526785"/>
            <a:ext cx="360040" cy="47025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75" y="3559270"/>
            <a:ext cx="378008" cy="3610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197" y="5323639"/>
            <a:ext cx="153405" cy="22531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33" y="5114109"/>
            <a:ext cx="233355" cy="24339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141" y="5912179"/>
            <a:ext cx="311164" cy="1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Valeur absolue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781728" y="1233763"/>
            <a:ext cx="10165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3200" b="1" dirty="0" smtClean="0">
                <a:latin typeface="+mn-lt"/>
              </a:rPr>
              <a:t>Quand calculé par rapport à un </a:t>
            </a:r>
            <a:r>
              <a:rPr lang="fr-FR" sz="3200" b="1" dirty="0" smtClean="0">
                <a:solidFill>
                  <a:srgbClr val="FF0000"/>
                </a:solidFill>
                <a:latin typeface="+mn-lt"/>
              </a:rPr>
              <a:t>axe </a:t>
            </a:r>
            <a:r>
              <a:rPr lang="fr-FR" sz="3200" dirty="0" smtClean="0">
                <a:latin typeface="+mn-lt"/>
              </a:rPr>
              <a:t>: </a:t>
            </a:r>
            <a:r>
              <a:rPr lang="fr-FR" sz="3200" b="1" dirty="0" smtClean="0">
                <a:latin typeface="+mn-lt"/>
              </a:rPr>
              <a:t>simple nombre </a:t>
            </a:r>
            <a:r>
              <a:rPr lang="fr-FR" sz="3200" dirty="0" smtClean="0">
                <a:latin typeface="+mn-lt"/>
              </a:rPr>
              <a:t>(scalaire) </a:t>
            </a:r>
            <a:r>
              <a:rPr lang="fr-F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fr-FR" sz="3200" dirty="0" smtClean="0"/>
              <a:t> Valeur absolue : </a:t>
            </a:r>
            <a:r>
              <a:rPr lang="fr-FR" sz="3200" b="1" dirty="0" smtClean="0">
                <a:solidFill>
                  <a:srgbClr val="FF0000"/>
                </a:solidFill>
              </a:rPr>
              <a:t>Norme du moment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3250" y="3627497"/>
            <a:ext cx="93047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+mn-lt"/>
              </a:rPr>
              <a:t>Moment d’une force change en fonction de l’axe </a:t>
            </a:r>
            <a:r>
              <a:rPr lang="fr-FR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fr-FR" sz="3200" dirty="0" smtClean="0">
                <a:ea typeface="Cambria Math" panose="02040503050406030204" pitchFamily="18" charset="0"/>
              </a:rPr>
              <a:t>P</a:t>
            </a:r>
            <a:r>
              <a:rPr lang="fr-FR" sz="3200" dirty="0" smtClean="0">
                <a:latin typeface="+mn-lt"/>
              </a:rPr>
              <a:t>as de sens de parler du moment sans préciser l’axe</a:t>
            </a:r>
            <a:endParaRPr lang="fr-FR" sz="3200" dirty="0">
              <a:latin typeface="+mn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8" y="3696605"/>
            <a:ext cx="44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7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restreinte (</a:t>
            </a:r>
            <a:r>
              <a:rPr lang="fr-FR" dirty="0" smtClean="0">
                <a:solidFill>
                  <a:srgbClr val="FF0000"/>
                </a:solidFill>
              </a:rPr>
              <a:t>à connaître!</a:t>
            </a:r>
            <a:r>
              <a:rPr lang="fr-FR" dirty="0" smtClean="0"/>
              <a:t>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10793908" cy="49511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sz="3200" b="1" dirty="0" smtClean="0"/>
                  <a:t>Définition :</a:t>
                </a:r>
              </a:p>
              <a:p>
                <a:pPr lvl="1"/>
                <a:r>
                  <a:rPr lang="fr-FR" altLang="en-US" sz="2800" dirty="0" smtClean="0">
                    <a:solidFill>
                      <a:srgbClr val="313E48"/>
                    </a:solidFill>
                  </a:rPr>
                  <a:t>Un moment représente correspond à une force de rotation</a:t>
                </a:r>
              </a:p>
              <a:p>
                <a:pPr lvl="1"/>
                <a:r>
                  <a:rPr lang="fr-FR" altLang="en-US" sz="2800" dirty="0" smtClean="0">
                    <a:solidFill>
                      <a:srgbClr val="313E48"/>
                    </a:solidFill>
                  </a:rPr>
                  <a:t>Limitation au cas scalaire (1D)</a:t>
                </a:r>
              </a:p>
              <a:p>
                <a:pPr lvl="1"/>
                <a:r>
                  <a:rPr lang="fr-FR" altLang="en-US" sz="2800" dirty="0" smtClean="0">
                    <a:solidFill>
                      <a:srgbClr val="313E48"/>
                    </a:solidFill>
                  </a:rPr>
                  <a:t>Calcul de la </a:t>
                </a:r>
                <a:r>
                  <a:rPr lang="fr-FR" altLang="en-US" sz="2800" b="1" dirty="0" smtClean="0">
                    <a:solidFill>
                      <a:srgbClr val="313E48"/>
                    </a:solidFill>
                  </a:rPr>
                  <a:t>norme</a:t>
                </a:r>
                <a:r>
                  <a:rPr lang="fr-FR" altLang="en-US" sz="2800" dirty="0" smtClean="0">
                    <a:solidFill>
                      <a:srgbClr val="313E48"/>
                    </a:solidFill>
                  </a:rPr>
                  <a:t> </a:t>
                </a:r>
                <a:r>
                  <a:rPr lang="fr-FR" altLang="en-US" sz="2800" dirty="0" smtClean="0">
                    <a:solidFill>
                      <a:srgbClr val="63003C"/>
                    </a:solidFill>
                  </a:rPr>
                  <a:t>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alt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fr-FR" altLang="en-US" sz="3200" b="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alt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alt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alt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alt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</m:oMath>
                </a14:m>
                <a:r>
                  <a:rPr lang="fr-FR" altLang="en-US" sz="2800" dirty="0" smtClean="0">
                    <a:solidFill>
                      <a:srgbClr val="FF0000"/>
                    </a:solidFill>
                  </a:rPr>
                  <a:t> : Norme de la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altLang="en-US" sz="280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alt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fr-FR" altLang="en-US" sz="2800" dirty="0" smtClean="0">
                    <a:solidFill>
                      <a:srgbClr val="FF0000"/>
                    </a:solidFill>
                  </a:rPr>
                  <a:t> : Bras de levier </a:t>
                </a:r>
                <a:r>
                  <a:rPr lang="fr-FR" altLang="en-US" sz="28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fr-FR" altLang="en-US" sz="28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distance minimale entre ligne d’action et point (perpendiculaire)</a:t>
                </a:r>
              </a:p>
              <a:p>
                <a:pPr lvl="1"/>
                <a:endParaRPr lang="fr-FR" altLang="en-US" sz="2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fr-FR" altLang="en-US" sz="28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ATTENTION AU SENS DE ROTATION !</a:t>
                </a: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10793908" cy="4951137"/>
              </a:xfrm>
              <a:prstGeom prst="rect">
                <a:avLst/>
              </a:prstGeom>
              <a:blipFill>
                <a:blip r:embed="rId3"/>
                <a:stretch>
                  <a:fillRect l="-1299" t="-2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Signe du moment</a:t>
            </a:r>
            <a:endParaRPr lang="fr-FR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10793908" cy="495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sz="3200" b="1" dirty="0" smtClean="0"/>
              <a:t>Le sens de rotation dépend de la force</a:t>
            </a:r>
            <a:endParaRPr lang="fr-FR" altLang="en-US" sz="2800" dirty="0" smtClean="0">
              <a:solidFill>
                <a:srgbClr val="FF0000"/>
              </a:solidFill>
              <a:ea typeface="Cambria Math" panose="02040503050406030204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3527704" y="2023105"/>
            <a:ext cx="0" cy="19037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3527704" y="2371387"/>
            <a:ext cx="0" cy="75190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/>
          <p:cNvSpPr/>
          <p:nvPr/>
        </p:nvSpPr>
        <p:spPr>
          <a:xfrm>
            <a:off x="2240452" y="3143390"/>
            <a:ext cx="72008" cy="66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35" y="3185349"/>
            <a:ext cx="177165" cy="18478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078" y="2265820"/>
            <a:ext cx="375816" cy="490862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2265797" y="3176469"/>
            <a:ext cx="1261907" cy="58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428330" y="3075193"/>
            <a:ext cx="198748" cy="2025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12"/>
          <p:cNvCxnSpPr/>
          <p:nvPr/>
        </p:nvCxnSpPr>
        <p:spPr>
          <a:xfrm>
            <a:off x="9399590" y="2023105"/>
            <a:ext cx="0" cy="197010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9399590" y="2775192"/>
            <a:ext cx="0" cy="8035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8112338" y="2795289"/>
            <a:ext cx="72008" cy="66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21" y="2837248"/>
            <a:ext cx="177165" cy="18478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964" y="3273129"/>
            <a:ext cx="375816" cy="490862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>
            <a:off x="8137683" y="2828368"/>
            <a:ext cx="1261907" cy="585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9300216" y="2727092"/>
            <a:ext cx="198748" cy="2025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rot="3883748" flipH="1">
            <a:off x="2454607" y="2514301"/>
            <a:ext cx="1207997" cy="826855"/>
          </a:xfrm>
          <a:prstGeom prst="arc">
            <a:avLst>
              <a:gd name="adj1" fmla="val 13425135"/>
              <a:gd name="adj2" fmla="val 20122218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/>
          <p:cNvSpPr txBox="1"/>
          <p:nvPr/>
        </p:nvSpPr>
        <p:spPr>
          <a:xfrm>
            <a:off x="1524000" y="202310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n-lt"/>
              </a:rPr>
              <a:t>(1)</a:t>
            </a:r>
            <a:endParaRPr lang="en-US" sz="2800" dirty="0">
              <a:latin typeface="+mn-lt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307304" y="1990303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n-lt"/>
              </a:rPr>
              <a:t>(2)</a:t>
            </a:r>
            <a:endParaRPr lang="en-US" sz="2800" dirty="0">
              <a:latin typeface="+mn-lt"/>
            </a:endParaRPr>
          </a:p>
        </p:txBody>
      </p:sp>
      <p:sp>
        <p:nvSpPr>
          <p:cNvPr id="23" name="Arc 22"/>
          <p:cNvSpPr/>
          <p:nvPr/>
        </p:nvSpPr>
        <p:spPr>
          <a:xfrm rot="7881734" flipH="1">
            <a:off x="8262379" y="2717655"/>
            <a:ext cx="1207997" cy="826855"/>
          </a:xfrm>
          <a:prstGeom prst="arc">
            <a:avLst>
              <a:gd name="adj1" fmla="val 13425135"/>
              <a:gd name="adj2" fmla="val 20122218"/>
            </a:avLst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/>
          <p:cNvSpPr txBox="1"/>
          <p:nvPr/>
        </p:nvSpPr>
        <p:spPr>
          <a:xfrm>
            <a:off x="-107920" y="4015556"/>
            <a:ext cx="600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Sens antihoraire (sens trigonométrique)</a:t>
            </a:r>
            <a:endParaRPr lang="en-US" sz="2400" dirty="0">
              <a:latin typeface="+mn-lt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932902" y="4017804"/>
            <a:ext cx="6009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Sens horaire (</a:t>
            </a:r>
            <a:r>
              <a:rPr lang="fr-FR" sz="2400" dirty="0"/>
              <a:t>sens </a:t>
            </a:r>
            <a:r>
              <a:rPr lang="fr-FR" sz="2400" dirty="0" smtClean="0"/>
              <a:t>anti-trigonométrique</a:t>
            </a:r>
            <a:r>
              <a:rPr lang="fr-FR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547359" y="4759762"/>
            <a:ext cx="877108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Pour distinguer ces deux situations, on attribue : 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 </a:t>
            </a:r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</a:t>
            </a:r>
            <a:r>
              <a:rPr lang="fr-FR" sz="2800" dirty="0" smtClean="0">
                <a:latin typeface="+mn-lt"/>
              </a:rPr>
              <a:t>	un </a:t>
            </a:r>
            <a:r>
              <a:rPr lang="fr-FR" sz="2800" b="1" u="sng" dirty="0" smtClean="0">
                <a:solidFill>
                  <a:srgbClr val="C00000"/>
                </a:solidFill>
                <a:latin typeface="+mn-lt"/>
              </a:rPr>
              <a:t>signe positif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 (+) </a:t>
            </a:r>
            <a:r>
              <a:rPr lang="fr-FR" sz="2800" dirty="0" smtClean="0">
                <a:latin typeface="+mn-lt"/>
              </a:rPr>
              <a:t>dans le cas (1) 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>   </a:t>
            </a:r>
            <a:r>
              <a:rPr lang="fr-FR" sz="2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fr-FR" sz="2800" dirty="0" smtClean="0">
                <a:latin typeface="+mn-lt"/>
              </a:rPr>
              <a:t>	un </a:t>
            </a:r>
            <a:r>
              <a:rPr lang="fr-FR" sz="2800" b="1" u="sng" dirty="0" smtClean="0">
                <a:solidFill>
                  <a:srgbClr val="C00000"/>
                </a:solidFill>
                <a:latin typeface="+mn-lt"/>
              </a:rPr>
              <a:t>signe négatif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(-) </a:t>
            </a:r>
            <a:r>
              <a:rPr lang="fr-FR" sz="2800" dirty="0" smtClean="0">
                <a:latin typeface="+mn-lt"/>
              </a:rPr>
              <a:t>dans le cas (2)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933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/>
          <p:cNvCxnSpPr/>
          <p:nvPr/>
        </p:nvCxnSpPr>
        <p:spPr>
          <a:xfrm flipH="1" flipV="1">
            <a:off x="4136428" y="970012"/>
            <a:ext cx="3858225" cy="16359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1830115" y="788162"/>
            <a:ext cx="2358145" cy="5437088"/>
          </a:xfrm>
          <a:prstGeom prst="line">
            <a:avLst/>
          </a:prstGeom>
          <a:ln w="28575">
            <a:solidFill>
              <a:srgbClr val="0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Représentation graphique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 flipV="1">
            <a:off x="2108200" y="3492500"/>
            <a:ext cx="914400" cy="2120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825911" y="3991707"/>
                <a:ext cx="564578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911" y="3991707"/>
                <a:ext cx="564578" cy="644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7861300" y="2605919"/>
            <a:ext cx="26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8001000" y="2478919"/>
            <a:ext cx="0" cy="25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8415197" y="1858165"/>
                <a:ext cx="5633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97" y="1858165"/>
                <a:ext cx="5633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/>
          <p:cNvSpPr txBox="1"/>
          <p:nvPr/>
        </p:nvSpPr>
        <p:spPr>
          <a:xfrm>
            <a:off x="1346773" y="1253478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0000"/>
                </a:solidFill>
              </a:rPr>
              <a:t>Ligne d’action</a:t>
            </a:r>
            <a:endParaRPr lang="fr-FR" sz="2400" dirty="0">
              <a:solidFill>
                <a:srgbClr val="000000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996729" y="1225345"/>
            <a:ext cx="303508" cy="1286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285694" y="1092045"/>
            <a:ext cx="107041" cy="246802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5934199" y="1262800"/>
                <a:ext cx="26151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rgbClr val="0070C0"/>
                    </a:solidFill>
                  </a:rPr>
                  <a:t>Bras de levier :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199" y="1262800"/>
                <a:ext cx="2615180" cy="461665"/>
              </a:xfrm>
              <a:prstGeom prst="rect">
                <a:avLst/>
              </a:prstGeom>
              <a:blipFill>
                <a:blip r:embed="rId4"/>
                <a:stretch>
                  <a:fillRect l="-3497"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>
            <a:off x="7537450" y="2132249"/>
            <a:ext cx="914400" cy="914400"/>
          </a:xfrm>
          <a:prstGeom prst="arc">
            <a:avLst>
              <a:gd name="adj1" fmla="val 4079323"/>
              <a:gd name="adj2" fmla="val 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7010744" y="2754261"/>
                <a:ext cx="657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744" y="2754261"/>
                <a:ext cx="65793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V="1">
            <a:off x="4339214" y="3339036"/>
            <a:ext cx="0" cy="243946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4339214" y="5778500"/>
            <a:ext cx="2569586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898099" y="5667514"/>
                <a:ext cx="58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99" y="5667514"/>
                <a:ext cx="58580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6908800" y="577850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5778500"/>
                <a:ext cx="5289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3618167" y="3088349"/>
                <a:ext cx="534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32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3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167" y="3088349"/>
                <a:ext cx="5346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7213600" y="4356100"/>
                <a:ext cx="22272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𝐹𝑑</m:t>
                      </m:r>
                    </m:oMath>
                  </m:oMathPara>
                </a14:m>
                <a:endParaRPr lang="fr-FR" sz="3600" i="1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0" y="4356100"/>
                <a:ext cx="22272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3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  <p:bldP spid="33" grpId="0" animBg="1"/>
      <p:bldP spid="34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Exemples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8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P}=m \vec g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P}=m \vec g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P}=m \vec g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P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M}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d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$m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{F}$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458</Words>
  <Application>Microsoft Office PowerPoint</Application>
  <PresentationFormat>Grand écran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Cambria Math</vt:lpstr>
      <vt:lpstr>Open Sans</vt:lpstr>
      <vt:lpstr>1_UPSACLAY</vt:lpstr>
      <vt:lpstr>CM6 : Biomécanique Notion de moment et PFS (2D)</vt:lpstr>
      <vt:lpstr>I. Notion de moment</vt:lpstr>
      <vt:lpstr>Importance des moments</vt:lpstr>
      <vt:lpstr>Définition générale</vt:lpstr>
      <vt:lpstr>Valeur absolue</vt:lpstr>
      <vt:lpstr>Définition restreinte (à connaître!)</vt:lpstr>
      <vt:lpstr>Signe du moment</vt:lpstr>
      <vt:lpstr>Représentation graphique</vt:lpstr>
      <vt:lpstr>II. Exemples </vt:lpstr>
      <vt:lpstr>Exemples de bras de levier – clé plate</vt:lpstr>
      <vt:lpstr>Exemples de bras de levier – musculation</vt:lpstr>
      <vt:lpstr>Exemples de bras de levier – barre fixe</vt:lpstr>
      <vt:lpstr>III. Principe Fondamental de la Statique (2D) </vt:lpstr>
      <vt:lpstr>Equilibre statique</vt:lpstr>
      <vt:lpstr>Principe Fondamental de la Statique (PFS)</vt:lpstr>
      <vt:lpstr>Exemple de statique – Force Musculaire</vt:lpstr>
      <vt:lpstr>Méthode de résolution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97</cp:revision>
  <dcterms:created xsi:type="dcterms:W3CDTF">2020-02-07T10:36:28Z</dcterms:created>
  <dcterms:modified xsi:type="dcterms:W3CDTF">2020-09-24T12:45:37Z</dcterms:modified>
</cp:coreProperties>
</file>