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67" r:id="rId2"/>
    <p:sldId id="268" r:id="rId3"/>
    <p:sldId id="271" r:id="rId4"/>
    <p:sldId id="272" r:id="rId5"/>
    <p:sldId id="287" r:id="rId6"/>
    <p:sldId id="297" r:id="rId7"/>
    <p:sldId id="273" r:id="rId8"/>
    <p:sldId id="298" r:id="rId9"/>
    <p:sldId id="299" r:id="rId10"/>
    <p:sldId id="300" r:id="rId11"/>
    <p:sldId id="301" r:id="rId12"/>
    <p:sldId id="302" r:id="rId13"/>
    <p:sldId id="304" r:id="rId14"/>
    <p:sldId id="305" r:id="rId15"/>
    <p:sldId id="306" r:id="rId16"/>
    <p:sldId id="307" r:id="rId17"/>
    <p:sldId id="308" r:id="rId18"/>
    <p:sldId id="295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E48"/>
    <a:srgbClr val="000000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15/10/2020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FEFD0-D213-4112-A924-33EC6D689621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e l'en-tête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FR" smtClean="0"/>
              <a:t>Bagarits de tournage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18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4366930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Arial" panose="020B0604020202020204" pitchFamily="34" charset="0"/>
              <a:buChar char="•"/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71930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872A-2375-4DC1-991E-391C6B628B44}" type="datetime1">
              <a:rPr lang="fr-FR" smtClean="0"/>
              <a:t>15/10/2020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84B2A-B058-43FE-BE81-7D08694EE0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96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75" r:id="rId7"/>
    <p:sldLayoutId id="2147483680" r:id="rId8"/>
    <p:sldLayoutId id="2147483681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tags" Target="../tags/tag5.xml"/><Relationship Id="rId7" Type="http://schemas.openxmlformats.org/officeDocument/2006/relationships/image" Target="../media/image1.jpeg"/><Relationship Id="rId12" Type="http://schemas.openxmlformats.org/officeDocument/2006/relationships/image" Target="../media/image1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6.png"/><Relationship Id="rId5" Type="http://schemas.openxmlformats.org/officeDocument/2006/relationships/tags" Target="../tags/tag7.xml"/><Relationship Id="rId10" Type="http://schemas.openxmlformats.org/officeDocument/2006/relationships/image" Target="../media/image15.png"/><Relationship Id="rId4" Type="http://schemas.openxmlformats.org/officeDocument/2006/relationships/tags" Target="../tags/tag6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3.png"/><Relationship Id="rId2" Type="http://schemas.openxmlformats.org/officeDocument/2006/relationships/tags" Target="../tags/tag9.xml"/><Relationship Id="rId16" Type="http://schemas.openxmlformats.org/officeDocument/2006/relationships/image" Target="../media/image27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22.png"/><Relationship Id="rId5" Type="http://schemas.openxmlformats.org/officeDocument/2006/relationships/tags" Target="../tags/tag12.xml"/><Relationship Id="rId15" Type="http://schemas.openxmlformats.org/officeDocument/2006/relationships/image" Target="../media/image26.png"/><Relationship Id="rId10" Type="http://schemas.openxmlformats.org/officeDocument/2006/relationships/image" Target="../media/image1.jpeg"/><Relationship Id="rId4" Type="http://schemas.openxmlformats.org/officeDocument/2006/relationships/tags" Target="../tags/tag11.xml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tags" Target="../tags/tag15.xml"/><Relationship Id="rId7" Type="http://schemas.openxmlformats.org/officeDocument/2006/relationships/oleObject" Target="../embeddings/oleObject1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9.xml"/><Relationship Id="rId7" Type="http://schemas.openxmlformats.org/officeDocument/2006/relationships/image" Target="../media/image2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CM6 : Biomécanique</a:t>
            </a:r>
            <a:br>
              <a:rPr lang="fr-FR" sz="5400" dirty="0" smtClean="0"/>
            </a:br>
            <a:r>
              <a:rPr lang="fr-FR" sz="4800" i="1" dirty="0" smtClean="0"/>
              <a:t>Principe fondamental de la dynamique </a:t>
            </a:r>
            <a:r>
              <a:rPr lang="fr-FR" sz="4800" i="1" dirty="0" smtClean="0"/>
              <a:t>(2D)</a:t>
            </a:r>
            <a:endParaRPr lang="fr-FR" sz="4800" i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7" y="5529529"/>
            <a:ext cx="8116144" cy="746185"/>
          </a:xfrm>
        </p:spPr>
        <p:txBody>
          <a:bodyPr>
            <a:normAutofit/>
          </a:bodyPr>
          <a:lstStyle/>
          <a:p>
            <a:r>
              <a:rPr lang="fr-FR" dirty="0" smtClean="0"/>
              <a:t>Année universitaire 2020-2021</a:t>
            </a:r>
            <a:endParaRPr lang="fr-FR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Bastien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Berret</a:t>
            </a:r>
            <a:endParaRPr lang="en-US" sz="2400" baseline="30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smtClean="0"/>
              <a:t>Contact :</a:t>
            </a:r>
          </a:p>
          <a:p>
            <a:r>
              <a:rPr lang="fr-FR" dirty="0" smtClean="0"/>
              <a:t>Université Paris-Saclay, CIAMS, 91405 Orsay, France. dorian.verdel@universite-paris-saclay.fr</a:t>
            </a:r>
            <a:endParaRPr lang="fr-FR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Trajectoire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-1676578" y="999577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52400" y="1233763"/>
                <a:ext cx="1079500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b="1" dirty="0" smtClean="0"/>
                  <a:t>Chemin </a:t>
                </a:r>
                <a:r>
                  <a:rPr lang="fr-FR" sz="2800" dirty="0" smtClean="0"/>
                  <a:t>emprunté par un point</a:t>
                </a:r>
              </a:p>
              <a:p>
                <a:pPr lvl="1" algn="just"/>
                <a:endParaRPr lang="fr-FR" sz="2800" dirty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b="1" dirty="0" smtClean="0"/>
                  <a:t>Mathématiquement : </a:t>
                </a:r>
                <a14:m>
                  <m:oMath xmlns:m="http://schemas.openxmlformats.org/officeDocument/2006/math">
                    <m:r>
                      <a:rPr lang="fr-FR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fr-FR" sz="2800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endParaRPr lang="fr-FR" sz="2800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dirty="0" smtClean="0"/>
                  <a:t>Balistique</a:t>
                </a:r>
                <a:r>
                  <a:rPr lang="fr-FR" sz="2800" dirty="0"/>
                  <a:t>:</a:t>
                </a:r>
                <a:r>
                  <a:rPr lang="fr-FR" sz="2800" dirty="0" smtClean="0"/>
                  <a:t> </a:t>
                </a:r>
                <a:r>
                  <a:rPr lang="fr-FR" sz="2800" b="1" dirty="0" smtClean="0"/>
                  <a:t>trajectoire parabolique </a:t>
                </a:r>
                <a:r>
                  <a:rPr lang="fr-FR" sz="2800" dirty="0" smtClean="0"/>
                  <a:t>(sans résistance de l’air)</a:t>
                </a:r>
                <a:endParaRPr lang="fr-FR" sz="2800" b="1" dirty="0" smtClean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33763"/>
                <a:ext cx="10795000" cy="2246769"/>
              </a:xfrm>
              <a:prstGeom prst="rect">
                <a:avLst/>
              </a:prstGeom>
              <a:blipFill>
                <a:blip r:embed="rId8"/>
                <a:stretch>
                  <a:fillRect t="-2710" b="-65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/>
          <p:cNvGrpSpPr/>
          <p:nvPr/>
        </p:nvGrpSpPr>
        <p:grpSpPr>
          <a:xfrm>
            <a:off x="4131024" y="3877583"/>
            <a:ext cx="5095362" cy="2426688"/>
            <a:chOff x="7281060" y="725945"/>
            <a:chExt cx="4442866" cy="2115934"/>
          </a:xfrm>
        </p:grpSpPr>
        <p:sp>
          <p:nvSpPr>
            <p:cNvPr id="6" name="Freeform 96"/>
            <p:cNvSpPr/>
            <p:nvPr/>
          </p:nvSpPr>
          <p:spPr>
            <a:xfrm>
              <a:off x="7595562" y="999577"/>
              <a:ext cx="3695700" cy="1468967"/>
            </a:xfrm>
            <a:custGeom>
              <a:avLst/>
              <a:gdLst>
                <a:gd name="connsiteX0" fmla="*/ 0 w 3695700"/>
                <a:gd name="connsiteY0" fmla="*/ 872067 h 1468967"/>
                <a:gd name="connsiteX1" fmla="*/ 1028700 w 3695700"/>
                <a:gd name="connsiteY1" fmla="*/ 97367 h 1468967"/>
                <a:gd name="connsiteX2" fmla="*/ 2273300 w 3695700"/>
                <a:gd name="connsiteY2" fmla="*/ 287867 h 1468967"/>
                <a:gd name="connsiteX3" fmla="*/ 3695700 w 3695700"/>
                <a:gd name="connsiteY3" fmla="*/ 1468967 h 1468967"/>
                <a:gd name="connsiteX4" fmla="*/ 3695700 w 3695700"/>
                <a:gd name="connsiteY4" fmla="*/ 1468967 h 146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5700" h="1468967">
                  <a:moveTo>
                    <a:pt x="0" y="872067"/>
                  </a:moveTo>
                  <a:cubicBezTo>
                    <a:pt x="324908" y="533400"/>
                    <a:pt x="649817" y="194734"/>
                    <a:pt x="1028700" y="97367"/>
                  </a:cubicBezTo>
                  <a:cubicBezTo>
                    <a:pt x="1407583" y="0"/>
                    <a:pt x="1828800" y="59267"/>
                    <a:pt x="2273300" y="287867"/>
                  </a:cubicBezTo>
                  <a:cubicBezTo>
                    <a:pt x="2717800" y="516467"/>
                    <a:pt x="3695700" y="1468967"/>
                    <a:pt x="3695700" y="1468967"/>
                  </a:cubicBezTo>
                  <a:lnTo>
                    <a:pt x="3695700" y="1468967"/>
                  </a:lnTo>
                </a:path>
              </a:pathLst>
            </a:custGeom>
            <a:ln w="412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Oval 30"/>
            <p:cNvSpPr/>
            <p:nvPr/>
          </p:nvSpPr>
          <p:spPr>
            <a:xfrm rot="19618169">
              <a:off x="7946376" y="1325351"/>
              <a:ext cx="274138" cy="14225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9" name="Groupe 14"/>
            <p:cNvGrpSpPr/>
            <p:nvPr/>
          </p:nvGrpSpPr>
          <p:grpSpPr>
            <a:xfrm>
              <a:off x="7601889" y="991016"/>
              <a:ext cx="3903703" cy="1517212"/>
              <a:chOff x="2010551" y="1988840"/>
              <a:chExt cx="3903703" cy="1517212"/>
            </a:xfrm>
          </p:grpSpPr>
          <p:cxnSp>
            <p:nvCxnSpPr>
              <p:cNvPr id="10" name="Connecteur droit avec flèche 3"/>
              <p:cNvCxnSpPr/>
              <p:nvPr/>
            </p:nvCxnSpPr>
            <p:spPr>
              <a:xfrm flipV="1">
                <a:off x="2010551" y="1988840"/>
                <a:ext cx="0" cy="15121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avec flèche 15"/>
              <p:cNvCxnSpPr/>
              <p:nvPr/>
            </p:nvCxnSpPr>
            <p:spPr>
              <a:xfrm flipV="1">
                <a:off x="2010551" y="3501304"/>
                <a:ext cx="3903703" cy="47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Image 18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1060" y="725945"/>
              <a:ext cx="231800" cy="316425"/>
            </a:xfrm>
            <a:prstGeom prst="rect">
              <a:avLst/>
            </a:prstGeom>
          </p:spPr>
        </p:pic>
        <p:pic>
          <p:nvPicPr>
            <p:cNvPr id="13" name="Image 1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5592" y="2646356"/>
              <a:ext cx="218334" cy="195523"/>
            </a:xfrm>
            <a:prstGeom prst="rect">
              <a:avLst/>
            </a:prstGeom>
          </p:spPr>
        </p:pic>
        <p:pic>
          <p:nvPicPr>
            <p:cNvPr id="14" name="Image 2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589" y="2519833"/>
              <a:ext cx="247576" cy="258224"/>
            </a:xfrm>
            <a:prstGeom prst="rect">
              <a:avLst/>
            </a:prstGeom>
          </p:spPr>
        </p:pic>
        <p:sp>
          <p:nvSpPr>
            <p:cNvPr id="15" name="Ellipse 23"/>
            <p:cNvSpPr/>
            <p:nvPr/>
          </p:nvSpPr>
          <p:spPr>
            <a:xfrm>
              <a:off x="8047997" y="1360472"/>
              <a:ext cx="72008" cy="720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eur droit avec flèche 32"/>
            <p:cNvCxnSpPr/>
            <p:nvPr/>
          </p:nvCxnSpPr>
          <p:spPr>
            <a:xfrm>
              <a:off x="7601889" y="2508228"/>
              <a:ext cx="471259" cy="0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33"/>
            <p:cNvCxnSpPr/>
            <p:nvPr/>
          </p:nvCxnSpPr>
          <p:spPr>
            <a:xfrm flipH="1" flipV="1">
              <a:off x="7601889" y="1935396"/>
              <a:ext cx="54" cy="57283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Image 3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2071" y="1935396"/>
              <a:ext cx="139065" cy="289560"/>
            </a:xfrm>
            <a:prstGeom prst="rect">
              <a:avLst/>
            </a:prstGeom>
          </p:spPr>
        </p:pic>
        <p:pic>
          <p:nvPicPr>
            <p:cNvPr id="20" name="Image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540" y="2558971"/>
              <a:ext cx="114300" cy="240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646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1" y="183516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Calcul de la trajectoire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-1676578" y="999577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510400" y="789272"/>
                <a:ext cx="10795000" cy="561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dirty="0" smtClean="0"/>
                  <a:t>Application du </a:t>
                </a:r>
                <a:r>
                  <a:rPr lang="fr-FR" sz="2800" b="1" dirty="0" smtClean="0"/>
                  <a:t>PFD </a:t>
                </a:r>
                <a:r>
                  <a:rPr lang="fr-FR" sz="2800" dirty="0" smtClean="0"/>
                  <a:t>pour obtenir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sz="28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d>
                      <m:dPr>
                        <m:ctrlPr>
                          <a:rPr lang="fr-FR" sz="2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𝒎𝒈</m:t>
                    </m:r>
                  </m:oMath>
                </a14:m>
                <a:endParaRPr lang="fr-FR" sz="2800" b="1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b="1" dirty="0" smtClean="0"/>
                  <a:t>Mouvement uniformément accéléré </a:t>
                </a:r>
                <a:r>
                  <a:rPr lang="fr-FR" sz="2800" dirty="0" smtClean="0"/>
                  <a:t>sur</a:t>
                </a:r>
                <a:r>
                  <a:rPr lang="fr-FR" sz="2800" b="1" dirty="0" smtClean="0"/>
                  <a:t>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fr-FR" sz="2800" b="1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b="1" dirty="0" smtClean="0"/>
                  <a:t>Mouvement uniforme </a:t>
                </a:r>
                <a:r>
                  <a:rPr lang="fr-FR" sz="2800" dirty="0" smtClean="0"/>
                  <a:t>sur</a:t>
                </a:r>
                <a:r>
                  <a:rPr lang="fr-FR" sz="2800" b="1" dirty="0" smtClean="0"/>
                  <a:t>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fr-FR" sz="2800" b="1" dirty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b="1" dirty="0" smtClean="0"/>
                  <a:t>Equations horaires:</a:t>
                </a: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fr-F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fr-F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fr-F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800" dirty="0" smtClean="0"/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"/>
                          <m:ctrlPr>
                            <a:rPr lang="fr-F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fr-F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fr-F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d>
                                            <m:dPr>
                                              <m:ctrlP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fr-FR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d>
                                        <m:dPr>
                                          <m:ctrlP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fr-FR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fr-F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fr-FR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fr-F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800" dirty="0" smtClean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0" y="789272"/>
                <a:ext cx="10795000" cy="5619487"/>
              </a:xfrm>
              <a:prstGeom prst="rect">
                <a:avLst/>
              </a:prstGeom>
              <a:blipFill>
                <a:blip r:embed="rId3"/>
                <a:stretch>
                  <a:fillRect t="-11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20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8"/>
          <a:srcRect l="13837" t="29106" r="14708" b="9883"/>
          <a:stretch>
            <a:fillRect/>
          </a:stretch>
        </p:blipFill>
        <p:spPr bwMode="auto">
          <a:xfrm>
            <a:off x="1601768" y="1080320"/>
            <a:ext cx="8016837" cy="51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 Box 18"/>
              <p:cNvSpPr txBox="1">
                <a:spLocks noChangeArrowheads="1"/>
              </p:cNvSpPr>
              <p:nvPr/>
            </p:nvSpPr>
            <p:spPr bwMode="auto">
              <a:xfrm>
                <a:off x="4799252" y="5910073"/>
                <a:ext cx="5755536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dirty="0" smtClean="0">
                    <a:solidFill>
                      <a:srgbClr val="00B050"/>
                    </a:solidFill>
                  </a:rPr>
                  <a:t>Performance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>
                  <a:solidFill>
                    <a:srgbClr val="00B050"/>
                  </a:solidFill>
                </a:endParaRPr>
              </a:p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Distance horizontale parcourue</a:t>
                </a:r>
              </a:p>
            </p:txBody>
          </p:sp>
        </mc:Choice>
        <mc:Fallback>
          <p:sp>
            <p:nvSpPr>
              <p:cNvPr id="13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9252" y="5910073"/>
                <a:ext cx="5755536" cy="646331"/>
              </a:xfrm>
              <a:prstGeom prst="rect">
                <a:avLst/>
              </a:prstGeom>
              <a:blipFill>
                <a:blip r:embed="rId9"/>
                <a:stretch>
                  <a:fillRect t="-5660" b="-1320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1" y="331319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Analyse de la trajectoire 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-1676578" y="999577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557924" y="2476558"/>
            <a:ext cx="1288261" cy="44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7030A0"/>
                </a:solidFill>
              </a:rPr>
              <a:t>Portée : </a:t>
            </a:r>
            <a:endParaRPr lang="fr-FR" sz="2000" dirty="0">
              <a:solidFill>
                <a:srgbClr val="7030A0"/>
              </a:solidFill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312323" y="5331216"/>
            <a:ext cx="5977544" cy="19541"/>
          </a:xfrm>
          <a:prstGeom prst="line">
            <a:avLst/>
          </a:prstGeom>
          <a:noFill/>
          <a:ln w="31750">
            <a:solidFill>
              <a:srgbClr val="00B050"/>
            </a:solidFill>
            <a:round/>
            <a:headEnd type="none" w="lg" len="lg"/>
            <a:tailEnd type="arrow" w="lg" len="lg"/>
          </a:ln>
          <a:effectLst/>
        </p:spPr>
        <p:txBody>
          <a:bodyPr/>
          <a:lstStyle/>
          <a:p>
            <a:endParaRPr lang="fr-FR"/>
          </a:p>
        </p:txBody>
      </p: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2326534" y="3014806"/>
            <a:ext cx="4270435" cy="2335949"/>
            <a:chOff x="1156" y="1979"/>
            <a:chExt cx="2404" cy="1315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156" y="1979"/>
              <a:ext cx="2404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round/>
              <a:headEnd type="none" w="lg" len="lg"/>
              <a:tailEnd type="arrow" w="lg" len="lg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3560" y="1979"/>
              <a:ext cx="0" cy="1315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4536360" y="2005818"/>
            <a:ext cx="5330" cy="3305856"/>
          </a:xfrm>
          <a:prstGeom prst="line">
            <a:avLst/>
          </a:prstGeom>
          <a:noFill/>
          <a:ln w="19050">
            <a:solidFill>
              <a:srgbClr val="3333F7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pic>
        <p:nvPicPr>
          <p:cNvPr id="15" name="Picture 4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23999" y="1166005"/>
            <a:ext cx="239814" cy="327366"/>
          </a:xfrm>
          <a:prstGeom prst="rect">
            <a:avLst/>
          </a:prstGeom>
        </p:spPr>
      </p:pic>
      <p:pic>
        <p:nvPicPr>
          <p:cNvPr id="16" name="Picture 4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15630" y="5194450"/>
            <a:ext cx="267793" cy="239814"/>
          </a:xfrm>
          <a:prstGeom prst="rect">
            <a:avLst/>
          </a:prstGeom>
        </p:spPr>
      </p:pic>
      <p:pic>
        <p:nvPicPr>
          <p:cNvPr id="17" name="Picture 2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duotone>
              <a:schemeClr val="accent4">
                <a:shade val="45000"/>
                <a:satMod val="135000"/>
              </a:schemeClr>
              <a:prstClr val="white"/>
            </a:duotone>
            <a:lum bright="22000" contrast="65000"/>
          </a:blip>
          <a:stretch>
            <a:fillRect/>
          </a:stretch>
        </p:blipFill>
        <p:spPr>
          <a:xfrm>
            <a:off x="7677020" y="2588379"/>
            <a:ext cx="1052811" cy="264742"/>
          </a:xfrm>
          <a:prstGeom prst="rect">
            <a:avLst/>
          </a:prstGeom>
        </p:spPr>
      </p:pic>
      <p:cxnSp>
        <p:nvCxnSpPr>
          <p:cNvPr id="20" name="Straight Arrow Connector 55"/>
          <p:cNvCxnSpPr>
            <a:stCxn id="11" idx="0"/>
          </p:cNvCxnSpPr>
          <p:nvPr/>
        </p:nvCxnSpPr>
        <p:spPr>
          <a:xfrm rot="5400000" flipH="1" flipV="1">
            <a:off x="2334531" y="1829058"/>
            <a:ext cx="1177752" cy="1193746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 rot="1629685">
            <a:off x="2467224" y="2657621"/>
            <a:ext cx="465425" cy="401925"/>
          </a:xfrm>
          <a:prstGeom prst="arc">
            <a:avLst/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5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lum contrast="100000"/>
          </a:blip>
          <a:stretch>
            <a:fillRect/>
          </a:stretch>
        </p:blipFill>
        <p:spPr>
          <a:xfrm>
            <a:off x="3031178" y="2584920"/>
            <a:ext cx="186522" cy="319752"/>
          </a:xfrm>
          <a:prstGeom prst="rect">
            <a:avLst/>
          </a:prstGeom>
        </p:spPr>
      </p:pic>
      <p:pic>
        <p:nvPicPr>
          <p:cNvPr id="23" name="Picture 3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lum contrast="100000"/>
          </a:blip>
          <a:stretch>
            <a:fillRect/>
          </a:stretch>
        </p:blipFill>
        <p:spPr>
          <a:xfrm>
            <a:off x="2880775" y="1493371"/>
            <a:ext cx="319753" cy="394589"/>
          </a:xfrm>
          <a:prstGeom prst="rect">
            <a:avLst/>
          </a:prstGeom>
        </p:spPr>
      </p:pic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4399598" y="1604692"/>
            <a:ext cx="2692755" cy="44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3333F7"/>
                </a:solidFill>
              </a:rPr>
              <a:t>Hauteur maximale :</a:t>
            </a:r>
            <a:endParaRPr lang="fr-FR" sz="2000" dirty="0">
              <a:solidFill>
                <a:srgbClr val="3333F7"/>
              </a:solidFill>
            </a:endParaRPr>
          </a:p>
        </p:txBody>
      </p:sp>
      <p:pic>
        <p:nvPicPr>
          <p:cNvPr id="25" name="Picture 31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lum contrast="98000"/>
          </a:blip>
          <a:stretch>
            <a:fillRect/>
          </a:stretch>
        </p:blipFill>
        <p:spPr>
          <a:xfrm>
            <a:off x="6825111" y="1634989"/>
            <a:ext cx="1020245" cy="357784"/>
          </a:xfrm>
          <a:prstGeom prst="rect">
            <a:avLst/>
          </a:prstGeom>
        </p:spPr>
      </p:pic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401148" y="3036124"/>
            <a:ext cx="920761" cy="44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</a:rPr>
              <a:t>Visée</a:t>
            </a:r>
            <a:endParaRPr lang="fr-F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 animBg="1"/>
      <p:bldP spid="14" grpId="0" animBg="1"/>
      <p:bldP spid="21" grpId="0" animBg="1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trajectoire : Hauteur maximale 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14457" y="1233763"/>
                <a:ext cx="10795000" cy="5454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b="1" dirty="0" smtClean="0"/>
                  <a:t>Résoudre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800" b="0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dirty="0" smtClean="0">
                    <a:solidFill>
                      <a:srgbClr val="FF0000"/>
                    </a:solidFill>
                  </a:rPr>
                  <a:t>Correction :</a:t>
                </a:r>
                <a:r>
                  <a:rPr lang="fr-FR" sz="2800" dirty="0" smtClean="0"/>
                  <a:t> </a:t>
                </a:r>
                <a14:m>
                  <m:oMath xmlns:m="http://schemas.openxmlformats.org/officeDocument/2006/math">
                    <m:r>
                      <a:rPr lang="fr-FR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sz="2800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endParaRPr lang="fr-FR" sz="2800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dirty="0" smtClean="0"/>
                  <a:t>Calculer la position résultante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endParaRPr lang="fr-FR" sz="2800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dirty="0" smtClean="0">
                    <a:solidFill>
                      <a:srgbClr val="FF0000"/>
                    </a:solidFill>
                  </a:rPr>
                  <a:t>Correction : </a:t>
                </a:r>
              </a:p>
              <a:p>
                <a:pPr lvl="1" algn="just"/>
                <a:endParaRPr lang="fr-FR" sz="2800" dirty="0">
                  <a:solidFill>
                    <a:srgbClr val="FF0000"/>
                  </a:solidFill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fr-F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fr-FR" sz="28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fr-FR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800" dirty="0" smtClean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57" y="1233763"/>
                <a:ext cx="10795000" cy="5454185"/>
              </a:xfrm>
              <a:prstGeom prst="rect">
                <a:avLst/>
              </a:prstGeom>
              <a:blipFill>
                <a:blip r:embed="rId3"/>
                <a:stretch>
                  <a:fillRect t="-12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4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trajectoire : </a:t>
            </a:r>
            <a:r>
              <a:rPr lang="fr-FR" dirty="0" smtClean="0"/>
              <a:t>Portée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314457" y="1233763"/>
                <a:ext cx="10795000" cy="5454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b="1" dirty="0" smtClean="0"/>
                  <a:t>Résoudre : </a:t>
                </a:r>
                <a14:m>
                  <m:oMath xmlns:m="http://schemas.openxmlformats.org/officeDocument/2006/math">
                    <m:r>
                      <a:rPr lang="fr-FR" sz="280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fr-F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sz="2800" b="0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dirty="0" smtClean="0">
                    <a:solidFill>
                      <a:srgbClr val="FF0000"/>
                    </a:solidFill>
                  </a:rPr>
                  <a:t>Correction :</a:t>
                </a:r>
                <a:r>
                  <a:rPr lang="fr-FR" sz="2800" dirty="0" smtClean="0"/>
                  <a:t> </a:t>
                </a:r>
                <a14:m>
                  <m:oMath xmlns:m="http://schemas.openxmlformats.org/officeDocument/2006/math">
                    <m:r>
                      <a:rPr lang="fr-FR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fr-F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F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fr-FR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fr-F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sz="2800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endParaRPr lang="fr-FR" sz="2800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dirty="0" smtClean="0"/>
                  <a:t>Calculer la position résultante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endParaRPr lang="fr-FR" sz="2800" dirty="0" smtClean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dirty="0" smtClean="0">
                    <a:solidFill>
                      <a:srgbClr val="FF0000"/>
                    </a:solidFill>
                  </a:rPr>
                  <a:t>Correction : </a:t>
                </a:r>
              </a:p>
              <a:p>
                <a:pPr lvl="1" algn="just"/>
                <a:endParaRPr lang="fr-FR" sz="2800" dirty="0">
                  <a:solidFill>
                    <a:srgbClr val="FF0000"/>
                  </a:solidFill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den>
                              </m:f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fr-F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fr-FR" sz="28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28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fr-FR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0,</m:t>
                                              </m:r>
                                              <m:r>
                                                <a:rPr lang="fr-FR" sz="28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FR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2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fr-FR" sz="28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28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800" dirty="0" smtClean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57" y="1233763"/>
                <a:ext cx="10795000" cy="5454185"/>
              </a:xfrm>
              <a:prstGeom prst="rect">
                <a:avLst/>
              </a:prstGeom>
              <a:blipFill>
                <a:blip r:embed="rId3"/>
                <a:stretch>
                  <a:fillRect t="-11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60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la trajectoire : Impact de la visée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518539" y="1311632"/>
                <a:ext cx="4681218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fr-FR" sz="2800" dirty="0" smtClean="0">
                    <a:latin typeface="+mn-lt"/>
                  </a:rPr>
                  <a:t>Soit une </a:t>
                </a:r>
                <a:r>
                  <a:rPr lang="fr-FR" sz="2800" dirty="0" smtClean="0">
                    <a:latin typeface="+mn-lt"/>
                  </a:rPr>
                  <a:t>vitesse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800" dirty="0" smtClean="0">
                    <a:latin typeface="+mn-lt"/>
                  </a:rPr>
                  <a:t> donnée :</a:t>
                </a:r>
                <a:endParaRPr lang="fr-FR" sz="2800" dirty="0">
                  <a:latin typeface="+mn-lt"/>
                </a:endParaRPr>
              </a:p>
            </p:txBody>
          </p:sp>
        </mc:Choice>
        <mc:Fallback>
          <p:sp>
            <p:nvSpPr>
              <p:cNvPr id="1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8539" y="1311632"/>
                <a:ext cx="4681218" cy="523220"/>
              </a:xfrm>
              <a:prstGeom prst="rect">
                <a:avLst/>
              </a:prstGeom>
              <a:blipFill>
                <a:blip r:embed="rId6"/>
                <a:stretch>
                  <a:fillRect l="-2604" t="-11628" r="-1693" b="-3139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2426677" y="1834852"/>
            <a:ext cx="7105650" cy="4524375"/>
            <a:chOff x="1484981" y="1903183"/>
            <a:chExt cx="7105650" cy="4524375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6904285"/>
                </p:ext>
              </p:extLst>
            </p:nvPr>
          </p:nvGraphicFramePr>
          <p:xfrm>
            <a:off x="1484981" y="1903183"/>
            <a:ext cx="7105650" cy="4524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Graphique" r:id="rId7" imgW="7105802" imgH="4524451" progId="Excel.Sheet.8">
                    <p:embed/>
                  </p:oleObj>
                </mc:Choice>
                <mc:Fallback>
                  <p:oleObj name="Graphique" r:id="rId7" imgW="7105802" imgH="4524451" progId="Excel.Sheet.8">
                    <p:embed/>
                    <p:pic>
                      <p:nvPicPr>
                        <p:cNvPr id="2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4981" y="1903183"/>
                          <a:ext cx="7105650" cy="4524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2085056" y="4813070"/>
              <a:ext cx="576263" cy="8651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rot="1034385" flipV="1">
              <a:off x="2204119" y="4932133"/>
              <a:ext cx="576262" cy="8651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rot="20686953" flipV="1">
              <a:off x="1975519" y="4736870"/>
              <a:ext cx="576262" cy="8651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6117306" y="3805008"/>
              <a:ext cx="10310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2400" b="1" dirty="0" smtClean="0">
                  <a:latin typeface="+mn-lt"/>
                </a:rPr>
                <a:t>    =</a:t>
              </a:r>
              <a:r>
                <a:rPr lang="fr-FR" sz="2400" b="1" dirty="0">
                  <a:latin typeface="+mn-lt"/>
                </a:rPr>
                <a:t>45°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5279106" y="4541608"/>
              <a:ext cx="82426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2400" b="1" dirty="0" smtClean="0">
                  <a:solidFill>
                    <a:srgbClr val="FF6699"/>
                  </a:solidFill>
                  <a:latin typeface="+mn-lt"/>
                </a:rPr>
                <a:t> &lt;</a:t>
              </a:r>
              <a:r>
                <a:rPr lang="fr-FR" sz="2400" b="1" dirty="0">
                  <a:solidFill>
                    <a:srgbClr val="FF6699"/>
                  </a:solidFill>
                  <a:latin typeface="+mn-lt"/>
                </a:rPr>
                <a:t>45°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893344" y="2652483"/>
              <a:ext cx="10310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 sz="2400" b="1" dirty="0" smtClean="0">
                  <a:solidFill>
                    <a:srgbClr val="339933"/>
                  </a:solidFill>
                  <a:latin typeface="+mn-lt"/>
                </a:rPr>
                <a:t>    &gt;</a:t>
              </a:r>
              <a:r>
                <a:rPr lang="fr-FR" sz="2400" b="1" dirty="0">
                  <a:solidFill>
                    <a:srgbClr val="339933"/>
                  </a:solidFill>
                  <a:latin typeface="+mn-lt"/>
                </a:rPr>
                <a:t>45°</a:t>
              </a:r>
            </a:p>
          </p:txBody>
        </p:sp>
        <p:pic>
          <p:nvPicPr>
            <p:cNvPr id="15" name="Picture 34" descr="addin_tmp.png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5056881" y="2760429"/>
              <a:ext cx="142876" cy="244928"/>
            </a:xfrm>
            <a:prstGeom prst="rect">
              <a:avLst/>
            </a:prstGeom>
          </p:spPr>
        </p:pic>
        <p:pic>
          <p:nvPicPr>
            <p:cNvPr id="16" name="Picture 38" descr="addin_tmp.png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303079" y="3905029"/>
              <a:ext cx="142876" cy="244928"/>
            </a:xfrm>
            <a:prstGeom prst="rect">
              <a:avLst/>
            </a:prstGeom>
          </p:spPr>
        </p:pic>
        <p:pic>
          <p:nvPicPr>
            <p:cNvPr id="17" name="Picture 40" descr="addin_tmp.png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5271195" y="4641632"/>
              <a:ext cx="142876" cy="244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281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 la trajectoire : Impact </a:t>
            </a:r>
            <a:r>
              <a:rPr lang="fr-FR" dirty="0" smtClean="0"/>
              <a:t>du milieu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3393" y="1556793"/>
            <a:ext cx="10177132" cy="817917"/>
          </a:xfrm>
        </p:spPr>
        <p:txBody>
          <a:bodyPr/>
          <a:lstStyle/>
          <a:p>
            <a:r>
              <a:rPr lang="fr-FR" dirty="0" smtClean="0"/>
              <a:t>Impact de la résistance de l’air :</a:t>
            </a:r>
            <a:endParaRPr lang="fr-FR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8" t="48511" r="42554" b="31064"/>
          <a:stretch>
            <a:fillRect/>
          </a:stretch>
        </p:blipFill>
        <p:spPr bwMode="auto">
          <a:xfrm>
            <a:off x="2906353" y="1992574"/>
            <a:ext cx="6543256" cy="4360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64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en-US" sz="2800" dirty="0"/>
              <a:t>Exemple : lancer du javelot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909994" y="3403454"/>
                <a:ext cx="10177132" cy="3156508"/>
              </a:xfrm>
            </p:spPr>
            <p:txBody>
              <a:bodyPr/>
              <a:lstStyle/>
              <a:p>
                <a:r>
                  <a:rPr lang="fr-FR" dirty="0" smtClean="0"/>
                  <a:t>Si la hauteur de départ vaut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1.6 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dirty="0" smtClean="0"/>
                  <a:t>, la vitesse d’éjection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25 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smtClean="0"/>
                  <a:t>et l’angle de lancer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44.3°</m:t>
                    </m:r>
                  </m:oMath>
                </a14:m>
                <a:r>
                  <a:rPr lang="fr-FR" dirty="0" smtClean="0"/>
                  <a:t>, quel est la performance de l’athlète ?</a:t>
                </a:r>
              </a:p>
              <a:p>
                <a:endParaRPr lang="fr-FR" dirty="0"/>
              </a:p>
              <a:p>
                <a:r>
                  <a:rPr lang="fr-FR" dirty="0" smtClean="0">
                    <a:solidFill>
                      <a:srgbClr val="FF0000"/>
                    </a:solidFill>
                  </a:rPr>
                  <a:t>Correction :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65.3 </m:t>
                    </m:r>
                    <m:r>
                      <a:rPr lang="fr-FR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fr-F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994" y="3403454"/>
                <a:ext cx="10177132" cy="3156508"/>
              </a:xfrm>
              <a:blipFill>
                <a:blip r:embed="rId5"/>
                <a:stretch>
                  <a:fillRect l="-1078" t="-3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6-athletisme-javelo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51" y="1247074"/>
            <a:ext cx="7744259" cy="205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lipse 4"/>
          <p:cNvSpPr/>
          <p:nvPr/>
        </p:nvSpPr>
        <p:spPr>
          <a:xfrm>
            <a:off x="8296749" y="1756277"/>
            <a:ext cx="72008" cy="72008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/>
          <p:cNvSpPr txBox="1"/>
          <p:nvPr/>
        </p:nvSpPr>
        <p:spPr>
          <a:xfrm>
            <a:off x="7958078" y="144758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+mn-lt"/>
              </a:rPr>
              <a:t>CM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7" name="Straight Arrow Connector 55"/>
          <p:cNvCxnSpPr/>
          <p:nvPr/>
        </p:nvCxnSpPr>
        <p:spPr>
          <a:xfrm flipV="1">
            <a:off x="8353413" y="1472226"/>
            <a:ext cx="546984" cy="320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629685">
            <a:off x="8275977" y="1652411"/>
            <a:ext cx="415935" cy="359187"/>
          </a:xfrm>
          <a:prstGeom prst="arc">
            <a:avLst>
              <a:gd name="adj1" fmla="val 16200000"/>
              <a:gd name="adj2" fmla="val 19455306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5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958613" y="1489378"/>
            <a:ext cx="166689" cy="285752"/>
          </a:xfrm>
          <a:prstGeom prst="rect">
            <a:avLst/>
          </a:prstGeom>
        </p:spPr>
      </p:pic>
      <p:pic>
        <p:nvPicPr>
          <p:cNvPr id="10" name="Picture 3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512647" y="1094957"/>
            <a:ext cx="285753" cy="352631"/>
          </a:xfrm>
          <a:prstGeom prst="rect">
            <a:avLst/>
          </a:prstGeom>
        </p:spPr>
      </p:pic>
      <p:cxnSp>
        <p:nvCxnSpPr>
          <p:cNvPr id="11" name="Connecteur droit 10"/>
          <p:cNvCxnSpPr/>
          <p:nvPr/>
        </p:nvCxnSpPr>
        <p:spPr>
          <a:xfrm>
            <a:off x="8368757" y="1828285"/>
            <a:ext cx="1179712" cy="3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8228369" y="1798617"/>
            <a:ext cx="6214" cy="138349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20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771" y="2369902"/>
            <a:ext cx="266141" cy="240928"/>
          </a:xfrm>
          <a:prstGeom prst="rect">
            <a:avLst/>
          </a:prstGeom>
          <a:noFill/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9389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422762" cy="3252160"/>
          </a:xfrm>
        </p:spPr>
        <p:txBody>
          <a:bodyPr/>
          <a:lstStyle/>
          <a:p>
            <a:r>
              <a:rPr lang="fr-FR" dirty="0" smtClean="0"/>
              <a:t>Questions ?	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898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I. Théorèmes généraux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Théorème du centre de masse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11136808" cy="1725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b="1" u="sng" dirty="0">
                <a:solidFill>
                  <a:srgbClr val="C00000"/>
                </a:solidFill>
              </a:rPr>
              <a:t>Théorème du Centre de Masse</a:t>
            </a:r>
            <a:r>
              <a:rPr lang="fr-FR" b="1" dirty="0">
                <a:solidFill>
                  <a:srgbClr val="C00000"/>
                </a:solidFill>
              </a:rPr>
              <a:t> (</a:t>
            </a:r>
            <a:r>
              <a:rPr lang="fr-FR" b="1" u="sng" dirty="0">
                <a:solidFill>
                  <a:srgbClr val="C00000"/>
                </a:solidFill>
              </a:rPr>
              <a:t>noté CM ou G</a:t>
            </a:r>
            <a:r>
              <a:rPr lang="fr-FR" b="1" dirty="0">
                <a:solidFill>
                  <a:srgbClr val="C00000"/>
                </a:solidFill>
              </a:rPr>
              <a:t>)</a:t>
            </a:r>
          </a:p>
          <a:p>
            <a:pPr lvl="1" algn="just"/>
            <a:r>
              <a:rPr lang="fr-FR" b="1" i="1" dirty="0"/>
              <a:t>Le </a:t>
            </a:r>
            <a:r>
              <a:rPr lang="fr-FR" b="1" i="1" u="sng" dirty="0"/>
              <a:t>CM</a:t>
            </a:r>
            <a:r>
              <a:rPr lang="fr-FR" b="1" i="1" dirty="0"/>
              <a:t> d’un corps (</a:t>
            </a:r>
            <a:r>
              <a:rPr lang="fr-FR" b="1" i="1" u="sng" dirty="0"/>
              <a:t>rigide ou non</a:t>
            </a:r>
            <a:r>
              <a:rPr lang="fr-FR" b="1" i="1" dirty="0"/>
              <a:t>) suit la même loi du mouvement qu’un point matériel concentrant toute la masse du système et soumis aux mêmes forces extérieures.</a:t>
            </a:r>
          </a:p>
          <a:p>
            <a:endParaRPr lang="en-US" altLang="en-US" dirty="0" smtClean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18" y="2959100"/>
            <a:ext cx="8104454" cy="344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avec flèche 10"/>
          <p:cNvCxnSpPr/>
          <p:nvPr/>
        </p:nvCxnSpPr>
        <p:spPr>
          <a:xfrm>
            <a:off x="2507154" y="5224995"/>
            <a:ext cx="58444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3829708" y="4709676"/>
            <a:ext cx="10047" cy="606328"/>
          </a:xfrm>
          <a:prstGeom prst="straightConnector1">
            <a:avLst/>
          </a:prstGeom>
          <a:ln w="444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930571" y="4008852"/>
            <a:ext cx="299920" cy="755192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740981" y="4502283"/>
            <a:ext cx="584440" cy="0"/>
          </a:xfrm>
          <a:prstGeom prst="straightConnector1">
            <a:avLst/>
          </a:prstGeom>
          <a:ln w="444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8740981" y="4494424"/>
            <a:ext cx="299920" cy="755192"/>
          </a:xfrm>
          <a:prstGeom prst="straightConnector1">
            <a:avLst/>
          </a:prstGeom>
          <a:ln w="444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8743107" y="4521502"/>
            <a:ext cx="10047" cy="606328"/>
          </a:xfrm>
          <a:prstGeom prst="straightConnector1">
            <a:avLst/>
          </a:prstGeom>
          <a:ln w="444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1999561" y="2994479"/>
            <a:ext cx="352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+mn-lt"/>
              </a:rPr>
              <a:t>Corps en mouvement</a:t>
            </a:r>
            <a:endParaRPr lang="en-US" sz="2800" dirty="0">
              <a:latin typeface="+mn-lt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639777" y="3138661"/>
            <a:ext cx="3529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+mn-lt"/>
              </a:rPr>
              <a:t>Point matériel équivalent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231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Première loi de Newton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79996" y="1157841"/>
            <a:ext cx="10991304" cy="5154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FF0000"/>
                </a:solidFill>
              </a:rPr>
              <a:t>Il existe des référentiels dits « </a:t>
            </a:r>
            <a:r>
              <a:rPr lang="fr-FR" b="1" dirty="0">
                <a:solidFill>
                  <a:srgbClr val="FF0000"/>
                </a:solidFill>
              </a:rPr>
              <a:t>galiléens</a:t>
            </a:r>
            <a:r>
              <a:rPr lang="fr-FR" dirty="0">
                <a:solidFill>
                  <a:srgbClr val="FF0000"/>
                </a:solidFill>
              </a:rPr>
              <a:t> » tels que, par rapport à l'un de ces référentiels, tout </a:t>
            </a:r>
            <a:r>
              <a:rPr lang="fr-FR" b="1" dirty="0">
                <a:solidFill>
                  <a:srgbClr val="FF0000"/>
                </a:solidFill>
              </a:rPr>
              <a:t>corps qui n'est soumis à aucune action extérieure </a:t>
            </a:r>
            <a:r>
              <a:rPr lang="fr-FR" dirty="0">
                <a:solidFill>
                  <a:srgbClr val="FF0000"/>
                </a:solidFill>
              </a:rPr>
              <a:t>a un </a:t>
            </a:r>
            <a:r>
              <a:rPr lang="fr-FR" b="1" dirty="0">
                <a:solidFill>
                  <a:srgbClr val="FF0000"/>
                </a:solidFill>
              </a:rPr>
              <a:t>CM </a:t>
            </a:r>
            <a:r>
              <a:rPr lang="fr-FR" dirty="0">
                <a:solidFill>
                  <a:srgbClr val="FF0000"/>
                </a:solidFill>
              </a:rPr>
              <a:t>qui est soit </a:t>
            </a:r>
            <a:r>
              <a:rPr lang="fr-FR" b="1" dirty="0">
                <a:solidFill>
                  <a:srgbClr val="FF0000"/>
                </a:solidFill>
              </a:rPr>
              <a:t>au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b="1" dirty="0">
                <a:solidFill>
                  <a:srgbClr val="FF0000"/>
                </a:solidFill>
              </a:rPr>
              <a:t>repos</a:t>
            </a:r>
            <a:r>
              <a:rPr lang="fr-FR" dirty="0">
                <a:solidFill>
                  <a:srgbClr val="FF0000"/>
                </a:solidFill>
              </a:rPr>
              <a:t>, soit </a:t>
            </a:r>
            <a:r>
              <a:rPr lang="fr-FR" b="1" dirty="0">
                <a:solidFill>
                  <a:srgbClr val="FF0000"/>
                </a:solidFill>
              </a:rPr>
              <a:t>animé d'un mouvement rectiligne uniforme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i="1" dirty="0"/>
              <a:t>Deux cas pour un système ne subissant aucune action extérieure :</a:t>
            </a:r>
            <a:br>
              <a:rPr lang="fr-FR" i="1" dirty="0"/>
            </a:br>
            <a:r>
              <a:rPr lang="fr-FR" i="1" dirty="0"/>
              <a:t>	</a:t>
            </a:r>
            <a:r>
              <a:rPr lang="fr-FR" b="1" i="1" dirty="0"/>
              <a:t>1.</a:t>
            </a:r>
            <a:r>
              <a:rPr lang="fr-FR" i="1" dirty="0"/>
              <a:t> Si les </a:t>
            </a:r>
            <a:r>
              <a:rPr lang="fr-FR" b="1" i="1" dirty="0"/>
              <a:t>forces extérieures s’annulent</a:t>
            </a:r>
            <a:r>
              <a:rPr lang="fr-FR" i="1" dirty="0"/>
              <a:t>, le système est dit  </a:t>
            </a:r>
            <a:r>
              <a:rPr lang="fr-FR" i="1" dirty="0" smtClean="0"/>
              <a:t>                      	    «</a:t>
            </a:r>
            <a:r>
              <a:rPr lang="fr-FR" i="1" dirty="0"/>
              <a:t> </a:t>
            </a:r>
            <a:r>
              <a:rPr lang="fr-FR" b="1" i="1" u="sng" dirty="0"/>
              <a:t>pseudo-isolé</a:t>
            </a:r>
            <a:r>
              <a:rPr lang="fr-FR" i="1" dirty="0"/>
              <a:t> ». </a:t>
            </a:r>
            <a:br>
              <a:rPr lang="fr-FR" i="1" dirty="0"/>
            </a:br>
            <a:r>
              <a:rPr lang="fr-FR" i="1" dirty="0"/>
              <a:t>	</a:t>
            </a:r>
            <a:r>
              <a:rPr lang="fr-FR" b="1" i="1" dirty="0"/>
              <a:t>2.</a:t>
            </a:r>
            <a:r>
              <a:rPr lang="fr-FR" i="1" dirty="0"/>
              <a:t> S’il n’y a </a:t>
            </a:r>
            <a:r>
              <a:rPr lang="fr-FR" b="1" i="1" dirty="0"/>
              <a:t>aucune force extérieure</a:t>
            </a:r>
            <a:r>
              <a:rPr lang="fr-FR" i="1" dirty="0"/>
              <a:t>, il est dit « </a:t>
            </a:r>
            <a:r>
              <a:rPr lang="fr-FR" b="1" i="1" u="sng" dirty="0"/>
              <a:t>isolé</a:t>
            </a:r>
            <a:r>
              <a:rPr lang="fr-FR" i="1" dirty="0"/>
              <a:t> ».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661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313E48"/>
                </a:solidFill>
              </a:rPr>
              <a:t>Seconde loi de Newton</a:t>
            </a:r>
            <a:endParaRPr lang="fr-FR" dirty="0">
              <a:solidFill>
                <a:srgbClr val="313E48"/>
              </a:solidFill>
            </a:endParaRPr>
          </a:p>
        </p:txBody>
      </p:sp>
      <p:sp>
        <p:nvSpPr>
          <p:cNvPr id="7" name="Rectangle 3"/>
          <p:cNvSpPr txBox="1">
            <a:spLocks/>
          </p:cNvSpPr>
          <p:nvPr/>
        </p:nvSpPr>
        <p:spPr>
          <a:xfrm>
            <a:off x="623392" y="1233763"/>
            <a:ext cx="8010824" cy="4455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altLang="en-US" dirty="0"/>
          </a:p>
          <a:p>
            <a:pPr marL="0" indent="0">
              <a:buNone/>
            </a:pPr>
            <a:endParaRPr lang="fr-FR" alt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/>
              <p:cNvSpPr/>
              <p:nvPr/>
            </p:nvSpPr>
            <p:spPr>
              <a:xfrm>
                <a:off x="152400" y="1233763"/>
                <a:ext cx="10795000" cy="41519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b="1" dirty="0" smtClean="0"/>
                  <a:t>L‘accélération </a:t>
                </a:r>
                <a:r>
                  <a:rPr lang="fr-FR" sz="2800" b="1" dirty="0"/>
                  <a:t>du centre de masse d’un corps</a:t>
                </a:r>
                <a:r>
                  <a:rPr lang="fr-FR" sz="2800" dirty="0"/>
                  <a:t> dans un référentiel galiléen est </a:t>
                </a:r>
                <a:r>
                  <a:rPr lang="fr-FR" sz="2800" b="1" dirty="0"/>
                  <a:t>proportionnelle à la résultante des forces </a:t>
                </a:r>
                <a:r>
                  <a:rPr lang="fr-FR" sz="2800" dirty="0"/>
                  <a:t>qu'il subit, et </a:t>
                </a:r>
                <a:r>
                  <a:rPr lang="fr-FR" sz="2800" b="1" dirty="0"/>
                  <a:t>inversement proportionnelle à sa masse </a:t>
                </a:r>
                <a:r>
                  <a:rPr lang="fr-FR" sz="2800" b="1" i="1" dirty="0"/>
                  <a:t>m</a:t>
                </a:r>
                <a:r>
                  <a:rPr lang="fr-FR" sz="2800" dirty="0" smtClean="0"/>
                  <a:t>.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endParaRPr lang="fr-FR" sz="2800" dirty="0"/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r>
                  <a:rPr lang="fr-FR" sz="2800" b="1" dirty="0" smtClean="0"/>
                  <a:t>Mathématiquement :</a:t>
                </a:r>
              </a:p>
              <a:p>
                <a:pPr marL="914400" lvl="1" indent="-457200" algn="just">
                  <a:buFont typeface="Arial" panose="020B0604020202020204" pitchFamily="34" charset="0"/>
                  <a:buChar char="•"/>
                </a:pPr>
                <a:endParaRPr lang="fr-FR" sz="2800" b="1" dirty="0"/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F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fr-F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𝑭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e>
                      </m:nary>
                      <m:r>
                        <a:rPr lang="fr-F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fr-FR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sub>
                      </m:sSub>
                    </m:oMath>
                  </m:oMathPara>
                </a14:m>
                <a:endParaRPr lang="fr-FR" sz="2800" b="1" dirty="0"/>
              </a:p>
            </p:txBody>
          </p:sp>
        </mc:Choice>
        <mc:Fallback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33763"/>
                <a:ext cx="10795000" cy="4151906"/>
              </a:xfrm>
              <a:prstGeom prst="rect">
                <a:avLst/>
              </a:prstGeom>
              <a:blipFill>
                <a:blip r:embed="rId3"/>
                <a:stretch>
                  <a:fillRect t="-1468" r="-11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78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7"/>
            <a:ext cx="113157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fr-FR" altLang="en-US" dirty="0" smtClean="0">
                <a:latin typeface="+mn-lt"/>
              </a:rPr>
              <a:t>Seconde </a:t>
            </a:r>
            <a:r>
              <a:rPr lang="fr-FR" altLang="en-US" dirty="0">
                <a:latin typeface="+mn-lt"/>
              </a:rPr>
              <a:t>loi de </a:t>
            </a:r>
            <a:r>
              <a:rPr lang="fr-FR" altLang="en-US" dirty="0" smtClean="0">
                <a:latin typeface="+mn-lt"/>
              </a:rPr>
              <a:t>Newton : exemple</a:t>
            </a:r>
            <a:endParaRPr lang="fr-FR" altLang="en-US" sz="3800" dirty="0" smtClean="0">
              <a:latin typeface="+mn-lt"/>
            </a:endParaRP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74597"/>
            <a:ext cx="8387440" cy="290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/>
          <p:cNvSpPr txBox="1"/>
          <p:nvPr/>
        </p:nvSpPr>
        <p:spPr>
          <a:xfrm>
            <a:off x="395536" y="1243023"/>
            <a:ext cx="90881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+mn-lt"/>
              </a:rPr>
              <a:t>Pour une même force, </a:t>
            </a:r>
            <a:r>
              <a:rPr lang="fr-FR" sz="2800" dirty="0" smtClean="0">
                <a:latin typeface="+mn-lt"/>
              </a:rPr>
              <a:t>accélération </a:t>
            </a:r>
            <a:r>
              <a:rPr lang="fr-FR" sz="2800" dirty="0" smtClean="0"/>
              <a:t>d</a:t>
            </a:r>
            <a:r>
              <a:rPr lang="fr-FR" sz="2800" dirty="0" smtClean="0">
                <a:latin typeface="+mn-lt"/>
              </a:rPr>
              <a:t>u </a:t>
            </a:r>
            <a:r>
              <a:rPr lang="fr-FR" sz="2800" dirty="0" smtClean="0">
                <a:latin typeface="+mn-lt"/>
              </a:rPr>
              <a:t>ballon </a:t>
            </a:r>
            <a:r>
              <a:rPr lang="fr-FR" sz="2800" dirty="0" smtClean="0">
                <a:latin typeface="+mn-lt"/>
              </a:rPr>
              <a:t>beaucoup </a:t>
            </a:r>
            <a:r>
              <a:rPr lang="fr-FR" sz="2800" dirty="0" smtClean="0">
                <a:latin typeface="+mn-lt"/>
              </a:rPr>
              <a:t>plus forte que celle </a:t>
            </a:r>
            <a:r>
              <a:rPr lang="fr-FR" sz="2800" dirty="0" smtClean="0">
                <a:latin typeface="+mn-lt"/>
              </a:rPr>
              <a:t>de </a:t>
            </a:r>
            <a:r>
              <a:rPr lang="fr-FR" sz="2800" dirty="0" smtClean="0">
                <a:latin typeface="+mn-lt"/>
              </a:rPr>
              <a:t>la voiture en raison de leurs masses respectives</a:t>
            </a:r>
            <a:endParaRPr lang="fr-FR" sz="2800" dirty="0">
              <a:latin typeface="+mn-lt"/>
            </a:endParaRPr>
          </a:p>
        </p:txBody>
      </p:sp>
      <p:pic>
        <p:nvPicPr>
          <p:cNvPr id="14" name="Imag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74" y="5774401"/>
            <a:ext cx="1169437" cy="68768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717318"/>
            <a:ext cx="4312179" cy="68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1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Troisième loi de Newton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/>
              </p:cNvSpPr>
              <p:nvPr/>
            </p:nvSpPr>
            <p:spPr>
              <a:xfrm>
                <a:off x="623392" y="1233763"/>
                <a:ext cx="10793908" cy="25000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400" dirty="0" smtClean="0"/>
                  <a:t>Si un corps A exerce une force sur un autre corps B, alors ce même corps B exerce sur A une force de norme égale et de sens opposé.</a:t>
                </a:r>
              </a:p>
              <a:p>
                <a:endParaRPr lang="fr-FR" altLang="en-US" sz="2800" dirty="0" smtClean="0">
                  <a:solidFill>
                    <a:srgbClr val="313E48"/>
                  </a:solidFill>
                </a:endParaRPr>
              </a:p>
              <a:p>
                <a:r>
                  <a:rPr lang="fr-FR" altLang="en-US" b="1" dirty="0" smtClean="0">
                    <a:solidFill>
                      <a:srgbClr val="313E48"/>
                    </a:solidFill>
                  </a:rPr>
                  <a:t>Mathématiquement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altLang="en-US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fr-F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fr-F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alt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fr-FR" alt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alt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fr-F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fr-FR" alt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fr-FR" alt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fr-FR" altLang="en-US" sz="2800" b="1" dirty="0" smtClean="0">
                  <a:solidFill>
                    <a:srgbClr val="313E48"/>
                  </a:solidFill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233763"/>
                <a:ext cx="10793908" cy="2500037"/>
              </a:xfrm>
              <a:prstGeom prst="rect">
                <a:avLst/>
              </a:prstGeom>
              <a:blipFill>
                <a:blip r:embed="rId3"/>
                <a:stretch>
                  <a:fillRect l="-1016" t="-3163" r="-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132" y="3559175"/>
            <a:ext cx="6489568" cy="293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0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1A923CD-45DF-9448-B44B-C121FABD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Troisième loi de Newton : Propulsion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1" y="836712"/>
            <a:ext cx="33147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Connecteur droit avec flèche 7"/>
          <p:cNvCxnSpPr/>
          <p:nvPr/>
        </p:nvCxnSpPr>
        <p:spPr>
          <a:xfrm>
            <a:off x="3716685" y="5143543"/>
            <a:ext cx="792088" cy="108012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 flipV="1">
            <a:off x="2863894" y="4023908"/>
            <a:ext cx="852792" cy="111355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0" y="5157191"/>
            <a:ext cx="6227587" cy="5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 flipV="1">
            <a:off x="3689389" y="4005063"/>
            <a:ext cx="20622" cy="1157489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843211" y="5157090"/>
            <a:ext cx="873475" cy="2731"/>
          </a:xfrm>
          <a:prstGeom prst="straightConnector1">
            <a:avLst/>
          </a:prstGeom>
          <a:ln w="38100">
            <a:solidFill>
              <a:srgbClr val="FFC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2762943" y="2708334"/>
            <a:ext cx="0" cy="644466"/>
          </a:xfrm>
          <a:prstGeom prst="straightConnector1">
            <a:avLst/>
          </a:prstGeom>
          <a:ln w="3175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2079860" y="2052745"/>
            <a:ext cx="763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poids</a:t>
            </a:r>
            <a:endParaRPr lang="fr-FR" sz="2000" b="1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524000" y="4257516"/>
            <a:ext cx="1499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0000"/>
                </a:solidFill>
                <a:latin typeface="+mn-lt"/>
              </a:rPr>
              <a:t>r</a:t>
            </a:r>
            <a:r>
              <a:rPr lang="fr-FR" sz="2000" b="1" dirty="0" smtClean="0">
                <a:solidFill>
                  <a:srgbClr val="FF0000"/>
                </a:solidFill>
                <a:latin typeface="+mn-lt"/>
              </a:rPr>
              <a:t>éaction du sol</a:t>
            </a:r>
            <a:endParaRPr lang="fr-FR" sz="2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730248" y="3700742"/>
            <a:ext cx="1326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FFC000"/>
                </a:solidFill>
                <a:latin typeface="+mn-lt"/>
              </a:rPr>
              <a:t>Réaction normale</a:t>
            </a:r>
            <a:endParaRPr lang="fr-FR" sz="2000" b="1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94939" y="5252080"/>
            <a:ext cx="3072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FFC000"/>
                </a:solidFill>
                <a:latin typeface="+mn-lt"/>
              </a:rPr>
              <a:t>f</a:t>
            </a:r>
            <a:r>
              <a:rPr lang="fr-FR" sz="2000" b="1" dirty="0" smtClean="0">
                <a:solidFill>
                  <a:srgbClr val="FFC000"/>
                </a:solidFill>
                <a:latin typeface="+mn-lt"/>
              </a:rPr>
              <a:t>rottement </a:t>
            </a:r>
            <a:r>
              <a:rPr lang="fr-FR" sz="2000" b="1" dirty="0" smtClean="0">
                <a:solidFill>
                  <a:srgbClr val="FFC000"/>
                </a:solidFill>
                <a:latin typeface="+mn-lt"/>
              </a:rPr>
              <a:t>statique</a:t>
            </a:r>
            <a:endParaRPr lang="fr-FR" sz="2000" b="1" dirty="0" smtClean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042545" y="6223663"/>
            <a:ext cx="4106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B050"/>
                </a:solidFill>
                <a:latin typeface="+mn-lt"/>
              </a:rPr>
              <a:t>Poussée de l’athlète sur le sol</a:t>
            </a:r>
            <a:endParaRPr lang="fr-FR" sz="20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023884" y="1157898"/>
            <a:ext cx="59721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>
                <a:latin typeface="+mn-lt"/>
              </a:rPr>
              <a:t>Force </a:t>
            </a:r>
            <a:r>
              <a:rPr lang="fr-FR" sz="2800" dirty="0" smtClean="0">
                <a:latin typeface="+mn-lt"/>
              </a:rPr>
              <a:t>de </a:t>
            </a:r>
            <a:r>
              <a:rPr lang="fr-FR" sz="2800" b="1" dirty="0" smtClean="0">
                <a:latin typeface="+mn-lt"/>
              </a:rPr>
              <a:t>frottement</a:t>
            </a:r>
            <a:r>
              <a:rPr lang="fr-FR" sz="2800" dirty="0" smtClean="0">
                <a:latin typeface="+mn-lt"/>
              </a:rPr>
              <a:t> peut être </a:t>
            </a:r>
            <a:r>
              <a:rPr lang="fr-FR" sz="2800" b="1" dirty="0" smtClean="0">
                <a:latin typeface="+mn-lt"/>
              </a:rPr>
              <a:t>utile pour propulser</a:t>
            </a:r>
          </a:p>
          <a:p>
            <a:endParaRPr lang="fr-FR" sz="2800" b="1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>
                <a:latin typeface="+mn-lt"/>
              </a:rPr>
              <a:t>La </a:t>
            </a:r>
            <a:r>
              <a:rPr lang="fr-FR" sz="2800" dirty="0" smtClean="0">
                <a:latin typeface="+mn-lt"/>
              </a:rPr>
              <a:t>réaction </a:t>
            </a:r>
            <a:r>
              <a:rPr lang="fr-FR" sz="2800" b="1" dirty="0" smtClean="0">
                <a:latin typeface="+mn-lt"/>
              </a:rPr>
              <a:t>normale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dirty="0" smtClean="0">
                <a:latin typeface="+mn-lt"/>
              </a:rPr>
              <a:t>permet </a:t>
            </a:r>
            <a:r>
              <a:rPr lang="fr-FR" sz="2800" dirty="0" smtClean="0">
                <a:latin typeface="+mn-lt"/>
              </a:rPr>
              <a:t>de </a:t>
            </a:r>
            <a:r>
              <a:rPr lang="fr-FR" sz="2800" b="1" dirty="0" smtClean="0">
                <a:latin typeface="+mn-lt"/>
              </a:rPr>
              <a:t>ne pas passer à travers le </a:t>
            </a:r>
            <a:r>
              <a:rPr lang="fr-FR" sz="2800" b="1" dirty="0" smtClean="0">
                <a:latin typeface="+mn-lt"/>
              </a:rPr>
              <a:t>sol</a:t>
            </a:r>
          </a:p>
          <a:p>
            <a:pPr marL="285750" indent="-285750">
              <a:buFont typeface="Arial" pitchFamily="34" charset="0"/>
              <a:buChar char="•"/>
            </a:pPr>
            <a:endParaRPr lang="fr-FR" sz="2800" b="1" dirty="0" smtClean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fr-FR" sz="2800" dirty="0" smtClean="0">
                <a:latin typeface="+mn-lt"/>
              </a:rPr>
              <a:t>La </a:t>
            </a:r>
            <a:r>
              <a:rPr lang="fr-FR" sz="2800" b="1" dirty="0" smtClean="0">
                <a:latin typeface="+mn-lt"/>
              </a:rPr>
              <a:t>composante </a:t>
            </a:r>
            <a:r>
              <a:rPr lang="fr-FR" sz="2800" b="1" dirty="0" smtClean="0">
                <a:latin typeface="+mn-lt"/>
              </a:rPr>
              <a:t>horizontale </a:t>
            </a:r>
            <a:r>
              <a:rPr lang="fr-FR" sz="2800" dirty="0" smtClean="0">
                <a:latin typeface="+mn-lt"/>
              </a:rPr>
              <a:t>donne </a:t>
            </a:r>
            <a:r>
              <a:rPr lang="fr-FR" sz="2800" b="1" dirty="0" smtClean="0">
                <a:latin typeface="+mn-lt"/>
              </a:rPr>
              <a:t>l’accélération horizontale</a:t>
            </a:r>
          </a:p>
        </p:txBody>
      </p:sp>
    </p:spTree>
    <p:extLst>
      <p:ext uri="{BB962C8B-B14F-4D97-AF65-F5344CB8AC3E}">
        <p14:creationId xmlns:p14="http://schemas.microsoft.com/office/powerpoint/2010/main" val="105070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Cas de la chute libre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1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"/>
  <p:tag name="ORIGINALWIDTH" val="464,25"/>
  <p:tag name="LATEXADDIN" val="\documentclass{article}&#10;\usepackage{amsmath}&#10;\pagestyle{empty}&#10;\begin{document}&#10;&#10;&#10;$a_1 = \dfrac{F}{m_1}$&#10;&#10;\end{document}"/>
  <p:tag name="IGUANATEXSIZE" val="20"/>
  <p:tag name="IGUANATEXCURSOR" val="10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y=y_i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heta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v}_i$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v_y=0$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heta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heta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heta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theta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{v}_i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y_i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"/>
  <p:tag name="ORIGINALWIDTH" val="1709,25"/>
  <p:tag name="LATEXADDIN" val="\documentclass{article}&#10;\usepackage{amsmath}&#10;\pagestyle{empty}&#10;\begin{document}&#10;&#10;&#10;$a_2 = \dfrac{F}{m_2} = \textrm{ petit car } m_2 \textrm{ grand }$&#10;&#10;\end{document}"/>
  <p:tag name="IGUANATEXSIZE" val="20"/>
  <p:tag name="IGUANATEXCURSOR" val="1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y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O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j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i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y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x$&#10;&#10;&#10;\end{document}"/>
  <p:tag name="IGUANATEXSIZE" val="20"/>
</p:tagLst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389</Words>
  <Application>Microsoft Office PowerPoint</Application>
  <PresentationFormat>Grand écran</PresentationFormat>
  <Paragraphs>93</Paragraphs>
  <Slides>18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Arial Unicode MS</vt:lpstr>
      <vt:lpstr>Calibri</vt:lpstr>
      <vt:lpstr>Cambria Math</vt:lpstr>
      <vt:lpstr>Open Sans</vt:lpstr>
      <vt:lpstr>1_UPSACLAY</vt:lpstr>
      <vt:lpstr>Graphique</vt:lpstr>
      <vt:lpstr>CM6 : Biomécanique Principe fondamental de la dynamique (2D)</vt:lpstr>
      <vt:lpstr>I. Théorèmes généraux</vt:lpstr>
      <vt:lpstr>Théorème du centre de masse</vt:lpstr>
      <vt:lpstr>Première loi de Newton</vt:lpstr>
      <vt:lpstr>Seconde loi de Newton</vt:lpstr>
      <vt:lpstr>Seconde loi de Newton : exemple</vt:lpstr>
      <vt:lpstr>Troisième loi de Newton</vt:lpstr>
      <vt:lpstr>Troisième loi de Newton : Propulsion</vt:lpstr>
      <vt:lpstr>II. Cas de la chute libre</vt:lpstr>
      <vt:lpstr>Trajectoire</vt:lpstr>
      <vt:lpstr>Calcul de la trajectoire</vt:lpstr>
      <vt:lpstr>Analyse de la trajectoire </vt:lpstr>
      <vt:lpstr>Analyse de la trajectoire : Hauteur maximale </vt:lpstr>
      <vt:lpstr>Analyse de la trajectoire : Portée</vt:lpstr>
      <vt:lpstr>Analyse de la trajectoire : Impact de la visée</vt:lpstr>
      <vt:lpstr>Analyse de la trajectoire : Impact du milieu</vt:lpstr>
      <vt:lpstr>Exemple : lancer du javelot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113</cp:revision>
  <dcterms:created xsi:type="dcterms:W3CDTF">2020-02-07T10:36:28Z</dcterms:created>
  <dcterms:modified xsi:type="dcterms:W3CDTF">2020-10-15T14:31:56Z</dcterms:modified>
</cp:coreProperties>
</file>