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67" r:id="rId2"/>
    <p:sldId id="269" r:id="rId3"/>
    <p:sldId id="268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0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13E48"/>
    <a:srgbClr val="630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07A44-ACB3-49FA-BFDD-E508664716F1}" type="datetimeFigureOut">
              <a:rPr lang="fr-FR" smtClean="0"/>
              <a:t>26/08/2020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477D0-182A-42F5-9A8C-08B75B3622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83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pr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00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fr-FR" sz="1350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4644E84E-EF66-2B41-A976-69EF3658DA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CED8E4-03E2-C641-B9BA-6496983B93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667"/>
            <a:ext cx="5060127" cy="22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5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-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2165229"/>
            <a:ext cx="11073789" cy="3252160"/>
          </a:xfrm>
        </p:spPr>
        <p:txBody>
          <a:bodyPr anchor="b">
            <a:normAutofit/>
          </a:bodyPr>
          <a:lstStyle>
            <a:lvl1pPr algn="l">
              <a:defRPr sz="50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6383999" cy="74618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C93E39-FEFE-534E-B4C9-ED4AA686B2EE}"/>
              </a:ext>
            </a:extLst>
          </p:cNvPr>
          <p:cNvSpPr/>
          <p:nvPr userDrawn="1"/>
        </p:nvSpPr>
        <p:spPr>
          <a:xfrm>
            <a:off x="10217427" y="6092687"/>
            <a:ext cx="1881808" cy="540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/>
          </a:p>
        </p:txBody>
      </p:sp>
      <p:pic>
        <p:nvPicPr>
          <p:cNvPr id="10" name="Picture 9" descr="A picture containing food, drawing&#10;&#10;Description automatically generated">
            <a:extLst>
              <a:ext uri="{FF2B5EF4-FFF2-40B4-BE49-F238E27FC236}">
                <a16:creationId xmlns:a16="http://schemas.microsoft.com/office/drawing/2014/main" id="{5D4A79C7-3F98-8143-8BB5-9CB0D74ADD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08986"/>
            <a:ext cx="5060133" cy="227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838" y="1360159"/>
            <a:ext cx="11073789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8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23651" y="1360159"/>
            <a:ext cx="4412975" cy="325216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58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-ple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6">
            <a:extLst>
              <a:ext uri="{FF2B5EF4-FFF2-40B4-BE49-F238E27FC236}">
                <a16:creationId xmlns:a16="http://schemas.microsoft.com/office/drawing/2014/main" id="{3F7AF8FE-BF12-AE41-8CFA-DE8FD1D5D2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51E25D8-6A00-F044-8E2A-6518EFC40F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023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6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+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7178" y="365127"/>
            <a:ext cx="4819289" cy="1325563"/>
          </a:xfrm>
        </p:spPr>
        <p:txBody>
          <a:bodyPr anchor="b">
            <a:normAutofit/>
          </a:bodyPr>
          <a:lstStyle>
            <a:lvl1pPr>
              <a:defRPr sz="280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7177" y="1825626"/>
            <a:ext cx="4819291" cy="40980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60B01FE-025F-8749-84F2-207CBD08AC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6745817" cy="6632575"/>
          </a:xfrm>
        </p:spPr>
        <p:txBody>
          <a:bodyPr/>
          <a:lstStyle/>
          <a:p>
            <a:endParaRPr lang="en-US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CE14387A-F4E1-1347-8FF0-507E94272C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7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+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623392" y="274638"/>
            <a:ext cx="10177131" cy="562074"/>
          </a:xfrm>
          <a:noFill/>
        </p:spPr>
        <p:txBody>
          <a:bodyPr>
            <a:normAutofit/>
          </a:bodyPr>
          <a:lstStyle>
            <a:lvl1pPr>
              <a:defRPr lang="fr-FR" sz="3400" dirty="0">
                <a:solidFill>
                  <a:srgbClr val="313E48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9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623393" y="1556793"/>
            <a:ext cx="5472608" cy="4406462"/>
          </a:xfrm>
          <a:solidFill>
            <a:schemeClr val="accent3"/>
          </a:solidFill>
        </p:spPr>
        <p:txBody>
          <a:bodyPr>
            <a:normAutofit/>
          </a:bodyPr>
          <a:lstStyle>
            <a:lvl1pPr>
              <a:defRPr sz="2800"/>
            </a:lvl1pPr>
            <a:lvl2pPr>
              <a:defRPr sz="2400">
                <a:solidFill>
                  <a:srgbClr val="313E48"/>
                </a:solidFill>
              </a:defRPr>
            </a:lvl2pPr>
            <a:lvl3pPr marL="1143000" indent="-228600">
              <a:buFont typeface="Arial" panose="020B0604020202020204" pitchFamily="34" charset="0"/>
              <a:buChar char="•"/>
              <a:defRPr sz="2000">
                <a:solidFill>
                  <a:srgbClr val="313E48"/>
                </a:solidFill>
              </a:defRPr>
            </a:lvl3pPr>
            <a:lvl4pPr>
              <a:defRPr sz="1800">
                <a:solidFill>
                  <a:srgbClr val="313E48"/>
                </a:solidFill>
              </a:defRPr>
            </a:lvl4pPr>
            <a:lvl5pPr>
              <a:defRPr sz="1800">
                <a:solidFill>
                  <a:srgbClr val="313E48"/>
                </a:solidFill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BFDE980C-7B70-AF40-9C52-BF3DA44CAF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53811" y="1563081"/>
            <a:ext cx="5114797" cy="44003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9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30712" y="6321450"/>
            <a:ext cx="17057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03783" y="6306259"/>
            <a:ext cx="52776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fr-FR" dirty="0"/>
              <a:t>Titre de la présentation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062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A0B0FBA5-3649-4193-81EC-FC1C61F9B58C}" type="slidenum">
              <a:rPr lang="fr-FR" smtClean="0"/>
              <a:pPr algn="l"/>
              <a:t>‹N°›</a:t>
            </a:fld>
            <a:endParaRPr lang="fr-FR" dirty="0"/>
          </a:p>
        </p:txBody>
      </p:sp>
      <p:pic>
        <p:nvPicPr>
          <p:cNvPr id="9" name="Image 6">
            <a:extLst>
              <a:ext uri="{FF2B5EF4-FFF2-40B4-BE49-F238E27FC236}">
                <a16:creationId xmlns:a16="http://schemas.microsoft.com/office/drawing/2014/main" id="{8508DA88-D542-4B4A-8988-A2E7D72ED18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649654"/>
            <a:ext cx="224692" cy="12192000"/>
          </a:xfrm>
          <a:prstGeom prst="rect">
            <a:avLst/>
          </a:prstGeom>
        </p:spPr>
      </p:pic>
      <p:pic>
        <p:nvPicPr>
          <p:cNvPr id="11" name="Image 7">
            <a:extLst>
              <a:ext uri="{FF2B5EF4-FFF2-40B4-BE49-F238E27FC236}">
                <a16:creationId xmlns:a16="http://schemas.microsoft.com/office/drawing/2014/main" id="{CC3E8F88-5F38-024E-AB58-87B87AE4353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157" y="6141906"/>
            <a:ext cx="1279285" cy="4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4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74" r:id="rId6"/>
    <p:sldLayoutId id="2147483680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rgbClr val="313E4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13E4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13E4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13E4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tags" Target="../tags/tag17.xml"/><Relationship Id="rId18" Type="http://schemas.openxmlformats.org/officeDocument/2006/relationships/slideLayout" Target="../slideLayouts/slideLayout7.xml"/><Relationship Id="rId26" Type="http://schemas.openxmlformats.org/officeDocument/2006/relationships/image" Target="../media/image23.png"/><Relationship Id="rId3" Type="http://schemas.openxmlformats.org/officeDocument/2006/relationships/tags" Target="../tags/tag7.xml"/><Relationship Id="rId21" Type="http://schemas.openxmlformats.org/officeDocument/2006/relationships/image" Target="../media/image18.png"/><Relationship Id="rId7" Type="http://schemas.openxmlformats.org/officeDocument/2006/relationships/tags" Target="../tags/tag11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image" Target="../media/image22.png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0" Type="http://schemas.openxmlformats.org/officeDocument/2006/relationships/image" Target="../media/image17.png"/><Relationship Id="rId29" Type="http://schemas.openxmlformats.org/officeDocument/2006/relationships/image" Target="../media/image25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tags" Target="../tags/tag15.xml"/><Relationship Id="rId24" Type="http://schemas.openxmlformats.org/officeDocument/2006/relationships/image" Target="../media/image21.png"/><Relationship Id="rId5" Type="http://schemas.openxmlformats.org/officeDocument/2006/relationships/tags" Target="../tags/tag9.xml"/><Relationship Id="rId15" Type="http://schemas.openxmlformats.org/officeDocument/2006/relationships/tags" Target="../tags/tag19.xml"/><Relationship Id="rId23" Type="http://schemas.openxmlformats.org/officeDocument/2006/relationships/image" Target="../media/image20.png"/><Relationship Id="rId28" Type="http://schemas.openxmlformats.org/officeDocument/2006/relationships/image" Target="../media/image24.png"/><Relationship Id="rId10" Type="http://schemas.openxmlformats.org/officeDocument/2006/relationships/tags" Target="../tags/tag14.xml"/><Relationship Id="rId19" Type="http://schemas.openxmlformats.org/officeDocument/2006/relationships/image" Target="../media/image1.jpe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tags" Target="../tags/tag18.xml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1.jpe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1.jpe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51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C9C59-DF21-4044-A0E3-7A1CA6F6D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838" y="1063794"/>
            <a:ext cx="11073789" cy="3252160"/>
          </a:xfrm>
        </p:spPr>
        <p:txBody>
          <a:bodyPr/>
          <a:lstStyle/>
          <a:p>
            <a:r>
              <a:rPr lang="fr-FR" sz="5400" dirty="0" smtClean="0"/>
              <a:t>CM1 </a:t>
            </a:r>
            <a:r>
              <a:rPr lang="fr-FR" sz="5400" dirty="0"/>
              <a:t>Biomécanique :</a:t>
            </a:r>
            <a:br>
              <a:rPr lang="fr-FR" sz="5400" dirty="0"/>
            </a:br>
            <a:r>
              <a:rPr lang="fr-FR" sz="4800" i="1" dirty="0" smtClean="0"/>
              <a:t>Anthropométrie en translation</a:t>
            </a:r>
            <a:endParaRPr lang="fr-FR" sz="54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838" y="5529529"/>
            <a:ext cx="8116144" cy="746185"/>
          </a:xfrm>
        </p:spPr>
        <p:txBody>
          <a:bodyPr>
            <a:normAutofit/>
          </a:bodyPr>
          <a:lstStyle/>
          <a:p>
            <a:r>
              <a:rPr lang="en-US" dirty="0" err="1" smtClean="0"/>
              <a:t>Année</a:t>
            </a:r>
            <a:r>
              <a:rPr lang="en-US" dirty="0" smtClean="0"/>
              <a:t> </a:t>
            </a:r>
            <a:r>
              <a:rPr lang="en-US" dirty="0" err="1" smtClean="0"/>
              <a:t>universitaire</a:t>
            </a:r>
            <a:r>
              <a:rPr lang="en-US" dirty="0" smtClean="0"/>
              <a:t> 2020-2021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362837" y="4549649"/>
            <a:ext cx="9113671" cy="7461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 smtClean="0"/>
              <a:t>Dorian </a:t>
            </a:r>
            <a:r>
              <a:rPr lang="en-US" sz="2400" b="1" dirty="0" err="1" smtClean="0"/>
              <a:t>Verdel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Bastien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Berret</a:t>
            </a:r>
            <a:endParaRPr lang="en-US" sz="2400" baseline="300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0C0B218-499E-AD4F-9772-A5643AD3CB0F}"/>
              </a:ext>
            </a:extLst>
          </p:cNvPr>
          <p:cNvSpPr txBox="1">
            <a:spLocks/>
          </p:cNvSpPr>
          <p:nvPr/>
        </p:nvSpPr>
        <p:spPr>
          <a:xfrm>
            <a:off x="5756564" y="4414130"/>
            <a:ext cx="6435437" cy="22307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313E48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Contact :</a:t>
            </a:r>
          </a:p>
          <a:p>
            <a:r>
              <a:rPr lang="en-US" dirty="0" err="1" smtClean="0"/>
              <a:t>Université</a:t>
            </a:r>
            <a:r>
              <a:rPr lang="en-US" dirty="0" smtClean="0"/>
              <a:t> </a:t>
            </a:r>
            <a:r>
              <a:rPr lang="en-US" dirty="0"/>
              <a:t>Paris-</a:t>
            </a:r>
            <a:r>
              <a:rPr lang="en-US" dirty="0" err="1"/>
              <a:t>Saclay</a:t>
            </a:r>
            <a:r>
              <a:rPr lang="en-US" dirty="0"/>
              <a:t>, CIAMS, 91405 </a:t>
            </a:r>
            <a:r>
              <a:rPr lang="en-US" dirty="0" err="1"/>
              <a:t>Orsay</a:t>
            </a:r>
            <a:r>
              <a:rPr lang="en-US" dirty="0"/>
              <a:t>, </a:t>
            </a:r>
            <a:r>
              <a:rPr lang="en-US" dirty="0" smtClean="0"/>
              <a:t>France. </a:t>
            </a:r>
            <a:r>
              <a:rPr lang="fr-FR" dirty="0" smtClean="0"/>
              <a:t>dorian.verdel@universite-paris-saclay.fr</a:t>
            </a: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378735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Position de référence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334" y="1120847"/>
            <a:ext cx="2280893" cy="523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7404374" y="1077197"/>
            <a:ext cx="2808312" cy="5315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346218" y="1797204"/>
            <a:ext cx="41862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dirty="0" smtClean="0">
                <a:latin typeface="+mn-lt"/>
              </a:rPr>
              <a:t>On détermine quelle extrémité est proximale ou distale en </a:t>
            </a:r>
            <a:r>
              <a:rPr lang="fr-FR" sz="3600" b="1" u="sng" dirty="0" smtClean="0">
                <a:solidFill>
                  <a:srgbClr val="C00000"/>
                </a:solidFill>
                <a:latin typeface="+mn-lt"/>
              </a:rPr>
              <a:t>se référant à la posture anatomique standard</a:t>
            </a:r>
            <a:r>
              <a:rPr lang="fr-FR" sz="36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fr-FR" sz="3600" dirty="0" smtClean="0">
                <a:latin typeface="+mn-lt"/>
              </a:rPr>
              <a:t>du corps</a:t>
            </a:r>
            <a:endParaRPr lang="fr-FR" sz="3600" dirty="0">
              <a:latin typeface="+mn-lt"/>
            </a:endParaRPr>
          </a:p>
        </p:txBody>
      </p:sp>
      <p:sp>
        <p:nvSpPr>
          <p:cNvPr id="20" name="Flèche droite 19"/>
          <p:cNvSpPr/>
          <p:nvPr/>
        </p:nvSpPr>
        <p:spPr>
          <a:xfrm>
            <a:off x="5677871" y="3256410"/>
            <a:ext cx="1152128" cy="79208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83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III. Notion de centre de masse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507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Définitions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0044" y="1251444"/>
            <a:ext cx="1108315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2800" b="1" u="sng" dirty="0" smtClean="0">
                <a:solidFill>
                  <a:srgbClr val="C00000"/>
                </a:solidFill>
                <a:latin typeface="+mn-lt"/>
              </a:rPr>
              <a:t>Centre de masse (CM)</a:t>
            </a:r>
            <a:r>
              <a:rPr lang="fr-FR" sz="2800" b="1" dirty="0" smtClean="0">
                <a:solidFill>
                  <a:srgbClr val="C00000"/>
                </a:solidFill>
                <a:latin typeface="+mn-lt"/>
              </a:rPr>
              <a:t> : point </a:t>
            </a:r>
            <a:r>
              <a:rPr lang="fr-FR" sz="2800" b="1" dirty="0">
                <a:solidFill>
                  <a:srgbClr val="C00000"/>
                </a:solidFill>
                <a:latin typeface="+mn-lt"/>
              </a:rPr>
              <a:t>fictif autour duquel les masses sont également </a:t>
            </a:r>
            <a:r>
              <a:rPr lang="fr-FR" sz="2800" b="1" dirty="0" smtClean="0">
                <a:solidFill>
                  <a:srgbClr val="C00000"/>
                </a:solidFill>
                <a:latin typeface="+mn-lt"/>
              </a:rPr>
              <a:t>réparties (aussi appelé centre de gravité).</a:t>
            </a:r>
            <a:br>
              <a:rPr lang="fr-FR" sz="2800" b="1" dirty="0" smtClean="0">
                <a:solidFill>
                  <a:srgbClr val="C00000"/>
                </a:solidFill>
                <a:latin typeface="+mn-lt"/>
              </a:rPr>
            </a:br>
            <a:endParaRPr lang="fr-FR" sz="2800" dirty="0" smtClean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>
                <a:latin typeface="+mn-lt"/>
              </a:rPr>
              <a:t>Défini </a:t>
            </a:r>
            <a:r>
              <a:rPr lang="fr-FR" sz="2800" dirty="0">
                <a:latin typeface="+mn-lt"/>
              </a:rPr>
              <a:t>pour tout corps matériel, rigide ou non… </a:t>
            </a:r>
            <a:endParaRPr lang="fr-FR" sz="2800" i="1" dirty="0" smtClean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fr-FR" sz="2800" u="sng" dirty="0" smtClean="0">
                <a:latin typeface="+mn-lt"/>
              </a:rPr>
              <a:t>Barycentre</a:t>
            </a:r>
            <a:r>
              <a:rPr lang="fr-FR" sz="2800" dirty="0"/>
              <a:t> </a:t>
            </a:r>
            <a:r>
              <a:rPr lang="fr-FR" sz="2800" dirty="0" smtClean="0">
                <a:latin typeface="+mn-lt"/>
              </a:rPr>
              <a:t>d’un système de points matériels :</a:t>
            </a:r>
            <a:br>
              <a:rPr lang="fr-FR" sz="2800" dirty="0" smtClean="0">
                <a:latin typeface="+mn-lt"/>
              </a:rPr>
            </a:br>
            <a:r>
              <a:rPr lang="fr-FR" sz="2800" dirty="0" smtClean="0">
                <a:latin typeface="+mn-lt"/>
              </a:rPr>
              <a:t/>
            </a:r>
            <a:br>
              <a:rPr lang="fr-FR" sz="2800" dirty="0" smtClean="0">
                <a:latin typeface="+mn-lt"/>
              </a:rPr>
            </a:br>
            <a:endParaRPr lang="fr-FR" sz="2800" dirty="0" smtClean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endParaRPr lang="fr-FR" sz="2800" dirty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endParaRPr lang="fr-FR" sz="2800" dirty="0" smtClean="0">
              <a:latin typeface="+mn-lt"/>
            </a:endParaRPr>
          </a:p>
        </p:txBody>
      </p:sp>
      <p:pic>
        <p:nvPicPr>
          <p:cNvPr id="6" name="Imag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415" y="3800378"/>
            <a:ext cx="4485084" cy="6102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394" y="5509924"/>
            <a:ext cx="5729125" cy="624428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961025" y="488418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u="sng" dirty="0" smtClean="0">
                <a:latin typeface="+mn-lt"/>
              </a:rPr>
              <a:t>ou</a:t>
            </a:r>
            <a:endParaRPr lang="en-US" sz="2800" u="sng" dirty="0">
              <a:latin typeface="+mn-lt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717102" y="5509242"/>
            <a:ext cx="33097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+mn-lt"/>
              </a:rPr>
              <a:t>(indépendant du choix de O, point fixe)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114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48"/>
          <p:cNvCxnSpPr>
            <a:stCxn id="13" idx="7"/>
          </p:cNvCxnSpPr>
          <p:nvPr/>
        </p:nvCxnSpPr>
        <p:spPr>
          <a:xfrm flipV="1">
            <a:off x="3044402" y="4646238"/>
            <a:ext cx="684241" cy="82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>
            <a:stCxn id="11" idx="1"/>
            <a:endCxn id="12" idx="1"/>
          </p:cNvCxnSpPr>
          <p:nvPr/>
        </p:nvCxnSpPr>
        <p:spPr>
          <a:xfrm>
            <a:off x="2410076" y="4468466"/>
            <a:ext cx="1296144" cy="13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>
            <a:off x="2453223" y="4529832"/>
            <a:ext cx="515206" cy="968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Position du centre de masse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2387699" y="4448496"/>
            <a:ext cx="152798" cy="136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3683843" y="4580632"/>
            <a:ext cx="152798" cy="136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2913981" y="5452292"/>
            <a:ext cx="152798" cy="136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2936404" y="4863989"/>
            <a:ext cx="152798" cy="13636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31" y="5482885"/>
            <a:ext cx="360040" cy="29206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359" y="4537695"/>
            <a:ext cx="331527" cy="271668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726" y="4752531"/>
            <a:ext cx="237650" cy="242653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757" y="4807851"/>
            <a:ext cx="300990" cy="15049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052" y="5888355"/>
            <a:ext cx="306705" cy="150495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81" y="4873858"/>
            <a:ext cx="308610" cy="154305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3388" y="4448496"/>
            <a:ext cx="357728" cy="2964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758964" y="1315521"/>
                <a:ext cx="104297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200" dirty="0" smtClean="0">
                    <a:latin typeface="+mn-lt"/>
                  </a:rPr>
                  <a:t>Le barycentre (point C) est toujours à l’intérieur de l’enveloppe convexe (</a:t>
                </a:r>
                <a:r>
                  <a:rPr lang="fr-FR" sz="3200" dirty="0" err="1" smtClean="0">
                    <a:latin typeface="+mn-lt"/>
                  </a:rPr>
                  <a:t>c-à-d</a:t>
                </a:r>
                <a:r>
                  <a:rPr lang="fr-FR" sz="3200" dirty="0">
                    <a:latin typeface="+mn-lt"/>
                  </a:rPr>
                  <a:t> </a:t>
                </a:r>
                <a:r>
                  <a:rPr lang="fr-FR" sz="3200" dirty="0" smtClean="0">
                    <a:latin typeface="+mn-lt"/>
                  </a:rPr>
                  <a:t>le contour</a:t>
                </a:r>
                <a:r>
                  <a:rPr lang="fr-FR" sz="3200" dirty="0">
                    <a:latin typeface="+mn-lt"/>
                  </a:rPr>
                  <a:t> </a:t>
                </a:r>
                <a:r>
                  <a:rPr lang="fr-FR" sz="3200" dirty="0" smtClean="0">
                    <a:latin typeface="+mn-lt"/>
                  </a:rPr>
                  <a:t>extérieur) créé par les points matériels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>
                  <a:latin typeface="+mn-lt"/>
                </a:endParaRPr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64" y="1315521"/>
                <a:ext cx="10429736" cy="1569660"/>
              </a:xfrm>
              <a:prstGeom prst="rect">
                <a:avLst/>
              </a:prstGeom>
              <a:blipFill>
                <a:blip r:embed="rId27"/>
                <a:stretch>
                  <a:fillRect l="-1520" t="-5058" r="-1813" b="-12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Ellipse 22"/>
          <p:cNvSpPr/>
          <p:nvPr/>
        </p:nvSpPr>
        <p:spPr>
          <a:xfrm>
            <a:off x="5702969" y="4366148"/>
            <a:ext cx="152798" cy="136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6999113" y="4498284"/>
            <a:ext cx="152798" cy="136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5419787" y="5673112"/>
            <a:ext cx="152798" cy="136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6774841" y="5045275"/>
            <a:ext cx="152798" cy="13636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age 2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201" y="5726200"/>
            <a:ext cx="360040" cy="292061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05" y="3774914"/>
            <a:ext cx="331527" cy="271668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248" y="5269778"/>
            <a:ext cx="237650" cy="242653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90" y="4126891"/>
            <a:ext cx="300990" cy="150495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482" y="6250536"/>
            <a:ext cx="306705" cy="150495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853" y="4170981"/>
            <a:ext cx="308610" cy="154305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241" y="3795209"/>
            <a:ext cx="357728" cy="296403"/>
          </a:xfrm>
          <a:prstGeom prst="rect">
            <a:avLst/>
          </a:prstGeom>
        </p:spPr>
      </p:pic>
      <p:sp>
        <p:nvSpPr>
          <p:cNvPr id="34" name="Ellipse 33"/>
          <p:cNvSpPr/>
          <p:nvPr/>
        </p:nvSpPr>
        <p:spPr>
          <a:xfrm>
            <a:off x="7799692" y="5557676"/>
            <a:ext cx="152798" cy="1363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Image 3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562" y="5272924"/>
            <a:ext cx="355427" cy="282394"/>
          </a:xfrm>
          <a:prstGeom prst="rect">
            <a:avLst/>
          </a:prstGeom>
        </p:spPr>
      </p:pic>
      <p:pic>
        <p:nvPicPr>
          <p:cNvPr id="36" name="Image 35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562" y="5662844"/>
            <a:ext cx="298303" cy="143695"/>
          </a:xfrm>
          <a:prstGeom prst="rect">
            <a:avLst/>
          </a:prstGeom>
        </p:spPr>
      </p:pic>
      <p:sp>
        <p:nvSpPr>
          <p:cNvPr id="37" name="Ellipse 36"/>
          <p:cNvSpPr/>
          <p:nvPr/>
        </p:nvSpPr>
        <p:spPr>
          <a:xfrm>
            <a:off x="9053539" y="4379802"/>
            <a:ext cx="152798" cy="13636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Image 37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2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268" y="4178250"/>
            <a:ext cx="237650" cy="242653"/>
          </a:xfrm>
          <a:prstGeom prst="rect">
            <a:avLst/>
          </a:prstGeom>
        </p:spPr>
      </p:pic>
      <p:cxnSp>
        <p:nvCxnSpPr>
          <p:cNvPr id="39" name="Connecteur droit 38"/>
          <p:cNvCxnSpPr/>
          <p:nvPr/>
        </p:nvCxnSpPr>
        <p:spPr>
          <a:xfrm>
            <a:off x="9053539" y="4030357"/>
            <a:ext cx="457778" cy="57278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9019324" y="3993974"/>
            <a:ext cx="487391" cy="6123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/>
          <p:cNvSpPr txBox="1"/>
          <p:nvPr/>
        </p:nvSpPr>
        <p:spPr>
          <a:xfrm>
            <a:off x="9537036" y="409743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1"/>
                </a:solidFill>
                <a:latin typeface="+mn-lt"/>
              </a:rPr>
              <a:t>impossible!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55" name="Connecteur droit 54"/>
          <p:cNvCxnSpPr>
            <a:stCxn id="25" idx="0"/>
            <a:endCxn id="23" idx="3"/>
          </p:cNvCxnSpPr>
          <p:nvPr/>
        </p:nvCxnSpPr>
        <p:spPr>
          <a:xfrm flipV="1">
            <a:off x="5496186" y="4482542"/>
            <a:ext cx="229160" cy="1190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>
            <a:stCxn id="23" idx="6"/>
            <a:endCxn id="24" idx="2"/>
          </p:cNvCxnSpPr>
          <p:nvPr/>
        </p:nvCxnSpPr>
        <p:spPr>
          <a:xfrm>
            <a:off x="5855767" y="4434330"/>
            <a:ext cx="1143346" cy="132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stCxn id="24" idx="5"/>
            <a:endCxn id="34" idx="1"/>
          </p:cNvCxnSpPr>
          <p:nvPr/>
        </p:nvCxnSpPr>
        <p:spPr>
          <a:xfrm>
            <a:off x="7129534" y="4614678"/>
            <a:ext cx="692535" cy="962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62"/>
          <p:cNvCxnSpPr>
            <a:stCxn id="25" idx="6"/>
            <a:endCxn id="34" idx="2"/>
          </p:cNvCxnSpPr>
          <p:nvPr/>
        </p:nvCxnSpPr>
        <p:spPr>
          <a:xfrm flipV="1">
            <a:off x="5572585" y="5625858"/>
            <a:ext cx="2227107" cy="115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Position d’équilibre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42" name="Picture 4" descr="http://upload.wikimedia.org/wikipedia/commons/1/18/Barycentr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01" y="1882337"/>
            <a:ext cx="6984776" cy="120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1170896" y="3435444"/>
            <a:ext cx="975110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600" b="1" dirty="0" smtClean="0">
                <a:latin typeface="+mn-lt"/>
              </a:rPr>
              <a:t>le point O donne la position du centre de masse (barycentre)</a:t>
            </a:r>
            <a:endParaRPr lang="fr-FR" sz="2600" dirty="0" smtClean="0">
              <a:latin typeface="+mn-lt"/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1362782" y="1283161"/>
            <a:ext cx="7000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u="sng" dirty="0" smtClean="0">
                <a:latin typeface="+mn-lt"/>
              </a:rPr>
              <a:t>Exemple intuitif</a:t>
            </a:r>
            <a:r>
              <a:rPr lang="fr-FR" sz="3200" dirty="0" smtClean="0">
                <a:latin typeface="+mn-lt"/>
              </a:rPr>
              <a:t> : équilibre d’une balance</a:t>
            </a:r>
            <a:endParaRPr lang="en-US" sz="3200" dirty="0">
              <a:latin typeface="+mn-lt"/>
            </a:endParaRPr>
          </a:p>
        </p:txBody>
      </p:sp>
      <p:pic>
        <p:nvPicPr>
          <p:cNvPr id="45" name="Picture 2" descr="http://dev.physicslab.org/img/de7438cb-bbeb-43c1-9240-79e1e64a6ad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494" y="4466668"/>
            <a:ext cx="7128792" cy="169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llipse 45"/>
          <p:cNvSpPr/>
          <p:nvPr/>
        </p:nvSpPr>
        <p:spPr>
          <a:xfrm>
            <a:off x="6864179" y="5090857"/>
            <a:ext cx="108012" cy="10801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ZoneTexte 47"/>
          <p:cNvSpPr txBox="1"/>
          <p:nvPr/>
        </p:nvSpPr>
        <p:spPr>
          <a:xfrm>
            <a:off x="6666658" y="4629192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CM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19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Détermination expérimentale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623392" y="1241962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u="sng" dirty="0" smtClean="0">
                <a:latin typeface="+mn-lt"/>
              </a:rPr>
              <a:t>Méthode de la suspension</a:t>
            </a:r>
            <a:r>
              <a:rPr lang="fr-FR" sz="3200" dirty="0"/>
              <a:t> </a:t>
            </a:r>
            <a:r>
              <a:rPr lang="fr-FR" sz="3200" dirty="0" smtClean="0"/>
              <a:t>:</a:t>
            </a:r>
            <a:endParaRPr lang="en-US" sz="3200" dirty="0">
              <a:latin typeface="+mn-lt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520" y="1790340"/>
            <a:ext cx="24003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97" y="1754141"/>
            <a:ext cx="20288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037" y="1750343"/>
            <a:ext cx="20478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519" y="1750343"/>
            <a:ext cx="180022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85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Centre de masse d’un segment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98" y="995759"/>
            <a:ext cx="9134525" cy="4140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4583032" y="5136594"/>
            <a:ext cx="3300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Table de Winter (1990)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623392" y="5415785"/>
            <a:ext cx="1113680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i="1" u="sng" dirty="0" smtClean="0">
                <a:latin typeface="+mn-lt"/>
              </a:rPr>
              <a:t>Application</a:t>
            </a:r>
            <a:r>
              <a:rPr lang="fr-FR" sz="2600" dirty="0" smtClean="0">
                <a:latin typeface="+mn-lt"/>
              </a:rPr>
              <a:t> :</a:t>
            </a:r>
          </a:p>
          <a:p>
            <a:r>
              <a:rPr lang="fr-FR" sz="2600" dirty="0" smtClean="0"/>
              <a:t>    Calculer la position du CM de la tête à partir du point proximal et distal</a:t>
            </a:r>
            <a:endParaRPr lang="en-US" sz="260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002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55" y="262492"/>
            <a:ext cx="10177131" cy="562074"/>
          </a:xfrm>
        </p:spPr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Centre de masse du corps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84104"/>
            <a:ext cx="8856984" cy="4621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91" y="1169390"/>
            <a:ext cx="6947018" cy="5005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llipse 8"/>
          <p:cNvSpPr/>
          <p:nvPr/>
        </p:nvSpPr>
        <p:spPr>
          <a:xfrm>
            <a:off x="3348959" y="3135585"/>
            <a:ext cx="187790" cy="18367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2332890" y="1993240"/>
            <a:ext cx="125194" cy="1224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2978674" y="1535453"/>
            <a:ext cx="125194" cy="1224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llipse 12"/>
          <p:cNvSpPr/>
          <p:nvPr/>
        </p:nvSpPr>
        <p:spPr>
          <a:xfrm>
            <a:off x="3854426" y="1574027"/>
            <a:ext cx="125194" cy="1224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1239212" y="2882420"/>
            <a:ext cx="125194" cy="1224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1838576" y="3153239"/>
            <a:ext cx="125194" cy="1224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/>
          <p:cNvSpPr/>
          <p:nvPr/>
        </p:nvSpPr>
        <p:spPr>
          <a:xfrm>
            <a:off x="1657517" y="3478806"/>
            <a:ext cx="125194" cy="1224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lipse 16"/>
          <p:cNvSpPr/>
          <p:nvPr/>
        </p:nvSpPr>
        <p:spPr>
          <a:xfrm>
            <a:off x="3247112" y="3009319"/>
            <a:ext cx="125194" cy="1224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lipse 17"/>
          <p:cNvSpPr/>
          <p:nvPr/>
        </p:nvSpPr>
        <p:spPr>
          <a:xfrm>
            <a:off x="3378929" y="3681837"/>
            <a:ext cx="125194" cy="1224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lipse 18"/>
          <p:cNvSpPr/>
          <p:nvPr/>
        </p:nvSpPr>
        <p:spPr>
          <a:xfrm>
            <a:off x="4411777" y="3823725"/>
            <a:ext cx="125194" cy="1224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lipse 19"/>
          <p:cNvSpPr/>
          <p:nvPr/>
        </p:nvSpPr>
        <p:spPr>
          <a:xfrm>
            <a:off x="5676961" y="4709801"/>
            <a:ext cx="125194" cy="1224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Ellipse 20"/>
          <p:cNvSpPr/>
          <p:nvPr/>
        </p:nvSpPr>
        <p:spPr>
          <a:xfrm>
            <a:off x="3184515" y="4653738"/>
            <a:ext cx="125194" cy="1224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3709360" y="5479820"/>
            <a:ext cx="125194" cy="1224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821603" y="3227863"/>
            <a:ext cx="9762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  <a:latin typeface="+mn-lt"/>
              </a:rPr>
              <a:t>CM</a:t>
            </a:r>
          </a:p>
        </p:txBody>
      </p:sp>
      <p:sp>
        <p:nvSpPr>
          <p:cNvPr id="24" name="Ellipse 23"/>
          <p:cNvSpPr/>
          <p:nvPr/>
        </p:nvSpPr>
        <p:spPr>
          <a:xfrm>
            <a:off x="6734483" y="5581540"/>
            <a:ext cx="125194" cy="122452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9"/>
          <p:cNvCxnSpPr/>
          <p:nvPr/>
        </p:nvCxnSpPr>
        <p:spPr>
          <a:xfrm rot="5400000" flipH="1" flipV="1">
            <a:off x="550095" y="6216815"/>
            <a:ext cx="485929" cy="138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31"/>
          <p:cNvCxnSpPr/>
          <p:nvPr/>
        </p:nvCxnSpPr>
        <p:spPr>
          <a:xfrm flipV="1">
            <a:off x="793060" y="6459795"/>
            <a:ext cx="551323" cy="879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34"/>
          <p:cNvSpPr txBox="1"/>
          <p:nvPr/>
        </p:nvSpPr>
        <p:spPr>
          <a:xfrm>
            <a:off x="420452" y="6249461"/>
            <a:ext cx="368162" cy="392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O</a:t>
            </a:r>
            <a:endParaRPr lang="fr-FR" sz="2400" dirty="0"/>
          </a:p>
        </p:txBody>
      </p:sp>
      <p:sp>
        <p:nvSpPr>
          <p:cNvPr id="28" name="TextBox 35"/>
          <p:cNvSpPr txBox="1"/>
          <p:nvPr/>
        </p:nvSpPr>
        <p:spPr>
          <a:xfrm>
            <a:off x="1289870" y="6156089"/>
            <a:ext cx="294306" cy="392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x</a:t>
            </a:r>
            <a:endParaRPr lang="fr-FR" sz="2400" dirty="0"/>
          </a:p>
        </p:txBody>
      </p:sp>
      <p:sp>
        <p:nvSpPr>
          <p:cNvPr id="29" name="TextBox 36"/>
          <p:cNvSpPr txBox="1"/>
          <p:nvPr/>
        </p:nvSpPr>
        <p:spPr>
          <a:xfrm>
            <a:off x="544655" y="5635365"/>
            <a:ext cx="294306" cy="392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y</a:t>
            </a:r>
            <a:endParaRPr lang="fr-FR" sz="2400" dirty="0"/>
          </a:p>
        </p:txBody>
      </p:sp>
      <p:cxnSp>
        <p:nvCxnSpPr>
          <p:cNvPr id="30" name="Connecteur droit 29"/>
          <p:cNvCxnSpPr/>
          <p:nvPr/>
        </p:nvCxnSpPr>
        <p:spPr>
          <a:xfrm flipH="1">
            <a:off x="2664296" y="6101008"/>
            <a:ext cx="5355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5138018" y="6036155"/>
            <a:ext cx="704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+mn-lt"/>
              </a:rPr>
              <a:t>Sol</a:t>
            </a:r>
            <a:endParaRPr lang="en-US" sz="2800" dirty="0">
              <a:latin typeface="+mn-lt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745354" y="964421"/>
            <a:ext cx="67253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800" dirty="0" smtClean="0">
                <a:latin typeface="+mn-lt"/>
              </a:rPr>
              <a:t>A partir des positions des CM de chaque segment corporel, on peut trouver la position du CM global comme suit :</a:t>
            </a:r>
            <a:endParaRPr lang="fr-FR" sz="2800" dirty="0">
              <a:latin typeface="+mn-lt"/>
            </a:endParaRPr>
          </a:p>
        </p:txBody>
      </p:sp>
      <p:pic>
        <p:nvPicPr>
          <p:cNvPr id="33" name="Imag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77" y="2759638"/>
            <a:ext cx="5108731" cy="69700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4" name="Image 3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599" y="3681837"/>
            <a:ext cx="5000885" cy="69901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Accolade ouvrante 3"/>
          <p:cNvSpPr/>
          <p:nvPr/>
        </p:nvSpPr>
        <p:spPr>
          <a:xfrm>
            <a:off x="6661466" y="2749500"/>
            <a:ext cx="179116" cy="1769593"/>
          </a:xfrm>
          <a:prstGeom prst="leftBrace">
            <a:avLst>
              <a:gd name="adj1" fmla="val 125324"/>
              <a:gd name="adj2" fmla="val 50000"/>
            </a:avLst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73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Centre de masse et posture</a:t>
            </a:r>
            <a:endParaRPr lang="fr-FR" dirty="0">
              <a:solidFill>
                <a:schemeClr val="tx2"/>
              </a:solidFill>
            </a:endParaRPr>
          </a:p>
        </p:txBody>
      </p:sp>
      <p:grpSp>
        <p:nvGrpSpPr>
          <p:cNvPr id="8" name="Groupe 7"/>
          <p:cNvGrpSpPr/>
          <p:nvPr/>
        </p:nvGrpSpPr>
        <p:grpSpPr>
          <a:xfrm>
            <a:off x="1571389" y="954036"/>
            <a:ext cx="7881802" cy="4927711"/>
            <a:chOff x="1043608" y="1309601"/>
            <a:chExt cx="8247566" cy="5457825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309601"/>
              <a:ext cx="7219950" cy="5457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5303986" y="1309601"/>
              <a:ext cx="3987188" cy="1533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800" b="1" dirty="0" smtClean="0">
                  <a:solidFill>
                    <a:srgbClr val="FF0000"/>
                  </a:solidFill>
                  <a:latin typeface="+mn-lt"/>
                </a:rPr>
                <a:t>Différentes positions du CM pour différentes postures</a:t>
              </a:r>
            </a:p>
          </p:txBody>
        </p:sp>
        <p:sp>
          <p:nvSpPr>
            <p:cNvPr id="15" name="Ellipse 14"/>
            <p:cNvSpPr/>
            <p:nvPr/>
          </p:nvSpPr>
          <p:spPr>
            <a:xfrm>
              <a:off x="4951893" y="1466540"/>
              <a:ext cx="198206" cy="18131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Ellipse 15"/>
            <p:cNvSpPr/>
            <p:nvPr/>
          </p:nvSpPr>
          <p:spPr>
            <a:xfrm>
              <a:off x="6057824" y="4667774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/>
            <p:cNvSpPr/>
            <p:nvPr/>
          </p:nvSpPr>
          <p:spPr>
            <a:xfrm>
              <a:off x="3546644" y="4061517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/>
            <p:cNvSpPr/>
            <p:nvPr/>
          </p:nvSpPr>
          <p:spPr>
            <a:xfrm>
              <a:off x="1961687" y="4355579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ZoneTexte 27"/>
          <p:cNvSpPr txBox="1"/>
          <p:nvPr/>
        </p:nvSpPr>
        <p:spPr>
          <a:xfrm>
            <a:off x="961937" y="6047234"/>
            <a:ext cx="95000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dirty="0" smtClean="0">
                <a:latin typeface="+mn-lt"/>
              </a:rPr>
              <a:t>Le CM n’est pas forcément un </a:t>
            </a:r>
            <a:r>
              <a:rPr lang="fr-FR" sz="2200" b="1" dirty="0" smtClean="0">
                <a:latin typeface="+mn-lt"/>
              </a:rPr>
              <a:t>point intérieur au corps </a:t>
            </a:r>
            <a:r>
              <a:rPr lang="fr-FR" sz="2200" dirty="0" smtClean="0">
                <a:latin typeface="+mn-lt"/>
              </a:rPr>
              <a:t>! (cf. 3</a:t>
            </a:r>
            <a:r>
              <a:rPr lang="fr-FR" sz="2200" baseline="30000" dirty="0" smtClean="0">
                <a:latin typeface="+mn-lt"/>
              </a:rPr>
              <a:t>ème</a:t>
            </a:r>
            <a:r>
              <a:rPr lang="fr-FR" sz="2200" dirty="0" smtClean="0">
                <a:latin typeface="+mn-lt"/>
              </a:rPr>
              <a:t> posture)</a:t>
            </a:r>
            <a:endParaRPr lang="en-US" sz="2200" dirty="0">
              <a:latin typeface="+mn-lt"/>
            </a:endParaRPr>
          </a:p>
        </p:txBody>
      </p:sp>
      <p:pic>
        <p:nvPicPr>
          <p:cNvPr id="20" name="Picture 2" descr="http://www.gettyicons.com/free-icons/112/must-have/png/128/information_12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90" y="6113957"/>
            <a:ext cx="320804" cy="3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22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IV. Application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62838" y="4940300"/>
            <a:ext cx="796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i="1" dirty="0" smtClean="0">
                <a:solidFill>
                  <a:srgbClr val="FF0000"/>
                </a:solidFill>
              </a:rPr>
              <a:t>Application similaire à ce qui sera demandé en CC et devoir terminal</a:t>
            </a:r>
            <a:endParaRPr lang="fr-FR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00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Anthropométrie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1676" y="1318963"/>
            <a:ext cx="114303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u="sng" dirty="0" smtClean="0">
                <a:solidFill>
                  <a:srgbClr val="C00000"/>
                </a:solidFill>
                <a:latin typeface="+mn-lt"/>
              </a:rPr>
              <a:t>Anthropométrie</a:t>
            </a:r>
            <a:r>
              <a:rPr lang="fr-FR" sz="2800" b="1" dirty="0" smtClean="0">
                <a:solidFill>
                  <a:srgbClr val="C00000"/>
                </a:solidFill>
                <a:latin typeface="+mn-lt"/>
              </a:rPr>
              <a:t> : </a:t>
            </a:r>
            <a:r>
              <a:rPr lang="fr-FR" sz="2800" dirty="0" smtClean="0">
                <a:solidFill>
                  <a:srgbClr val="C00000"/>
                </a:solidFill>
                <a:latin typeface="+mn-lt"/>
              </a:rPr>
              <a:t>étude des particularités dimensionnelles et physiques du corps humain</a:t>
            </a:r>
            <a:br>
              <a:rPr lang="fr-FR" sz="2800" dirty="0" smtClean="0">
                <a:solidFill>
                  <a:srgbClr val="C00000"/>
                </a:solidFill>
                <a:latin typeface="+mn-lt"/>
              </a:rPr>
            </a:br>
            <a:endParaRPr lang="fr-FR" sz="2800" dirty="0" smtClean="0">
              <a:solidFill>
                <a:srgbClr val="C00000"/>
              </a:solidFill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 smtClean="0">
                <a:latin typeface="+mn-lt"/>
              </a:rPr>
              <a:t>Informations nécessaires pour étudier le corps en mouvement 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b="1" dirty="0" smtClean="0">
                <a:latin typeface="+mn-lt"/>
              </a:rPr>
              <a:t>Dimensions</a:t>
            </a:r>
            <a:r>
              <a:rPr lang="fr-FR" sz="2800" dirty="0" smtClean="0">
                <a:latin typeface="+mn-lt"/>
              </a:rPr>
              <a:t> (ex : longueurs des segments, taille)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b="1" dirty="0" smtClean="0">
                <a:latin typeface="+mn-lt"/>
              </a:rPr>
              <a:t>Masses des segments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b="1" dirty="0" smtClean="0">
                <a:latin typeface="+mn-lt"/>
              </a:rPr>
              <a:t>Position du centre de masse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b="1" dirty="0" smtClean="0">
                <a:latin typeface="+mn-lt"/>
              </a:rPr>
              <a:t>Moments d’inertie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fr-FR" sz="2800" dirty="0" smtClean="0">
                <a:latin typeface="+mn-lt"/>
              </a:rPr>
              <a:t>Mais aussi : insertion des muscles et tendons, position des centres de rotation etc.</a:t>
            </a:r>
          </a:p>
        </p:txBody>
      </p:sp>
    </p:spTree>
    <p:extLst>
      <p:ext uri="{BB962C8B-B14F-4D97-AF65-F5344CB8AC3E}">
        <p14:creationId xmlns:p14="http://schemas.microsoft.com/office/powerpoint/2010/main" val="99330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Méthodologie de détermination du CM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2144" y="2038844"/>
            <a:ext cx="1108315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+mn-lt"/>
              </a:rPr>
              <a:t>Calcul longueurs segments</a:t>
            </a:r>
            <a:endParaRPr lang="fr-FR" sz="2800" i="1" dirty="0" smtClean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+mn-lt"/>
              </a:rPr>
              <a:t>Calcul masse segments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latin typeface="+mn-lt"/>
              </a:rPr>
              <a:t>Détermination des repères distaux ou proximaux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solidFill>
                  <a:srgbClr val="FF0000"/>
                </a:solidFill>
              </a:rPr>
              <a:t>Calcul position CM de chaque segment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solidFill>
                  <a:srgbClr val="FF0000"/>
                </a:solidFill>
              </a:rPr>
              <a:t>Changements de repères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>
                <a:solidFill>
                  <a:srgbClr val="FF0000"/>
                </a:solidFill>
                <a:latin typeface="+mn-lt"/>
              </a:rPr>
              <a:t>Calcul CM global dans repère d’origine</a:t>
            </a:r>
            <a:r>
              <a:rPr lang="fr-FR" sz="2800" dirty="0" smtClean="0">
                <a:latin typeface="+mn-lt"/>
              </a:rPr>
              <a:t/>
            </a:r>
            <a:br>
              <a:rPr lang="fr-FR" sz="2800" dirty="0" smtClean="0">
                <a:latin typeface="+mn-lt"/>
              </a:rPr>
            </a:br>
            <a:r>
              <a:rPr lang="fr-FR" sz="2800" dirty="0" smtClean="0">
                <a:latin typeface="+mn-lt"/>
              </a:rPr>
              <a:t/>
            </a:r>
            <a:br>
              <a:rPr lang="fr-FR" sz="2800" dirty="0" smtClean="0">
                <a:latin typeface="+mn-lt"/>
              </a:rPr>
            </a:br>
            <a:endParaRPr lang="fr-FR" sz="2800" dirty="0" smtClean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endParaRPr lang="fr-FR" sz="2800" dirty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endParaRPr lang="fr-FR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7282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Application au bras (H = 1,86 m ; M = 72 kg)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55" y="2835648"/>
            <a:ext cx="6119545" cy="3797659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-100125" y="1237386"/>
            <a:ext cx="47208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i="1" u="sng" dirty="0" smtClean="0"/>
              <a:t>Questions</a:t>
            </a:r>
            <a:r>
              <a:rPr lang="fr-FR" sz="2600" dirty="0" smtClean="0">
                <a:latin typeface="+mn-lt"/>
              </a:rPr>
              <a:t>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Nombre segments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Articulations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>
                <a:latin typeface="+mn-lt"/>
              </a:rPr>
              <a:t>Noms segments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Articulations ?</a:t>
            </a:r>
            <a:endParaRPr lang="fr-FR" sz="2600" dirty="0" smtClean="0">
              <a:latin typeface="+mn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L segments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>
                <a:latin typeface="+mn-lt"/>
              </a:rPr>
              <a:t>M segments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Repères proximaux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>
                <a:latin typeface="+mn-lt"/>
              </a:rPr>
              <a:t>Repères distaux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CM segments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err="1" smtClean="0">
                <a:latin typeface="+mn-lt"/>
              </a:rPr>
              <a:t>Chgts</a:t>
            </a:r>
            <a:r>
              <a:rPr lang="fr-FR" sz="2600" dirty="0" smtClean="0">
                <a:latin typeface="+mn-lt"/>
              </a:rPr>
              <a:t> de repères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CM global ?</a:t>
            </a:r>
            <a:endParaRPr lang="en-US" sz="2600" dirty="0">
              <a:latin typeface="+mn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08300" y="1628018"/>
            <a:ext cx="41783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i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fr-FR" sz="2600" i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fr-FR" sz="2600" i="1" dirty="0" smtClean="0">
                <a:solidFill>
                  <a:srgbClr val="FF0000"/>
                </a:solidFill>
              </a:rPr>
              <a:t>bras ; av-bras; main</a:t>
            </a:r>
          </a:p>
          <a:p>
            <a:r>
              <a:rPr lang="fr-FR" sz="2600" i="1" dirty="0" smtClean="0">
                <a:solidFill>
                  <a:srgbClr val="FF0000"/>
                </a:solidFill>
              </a:rPr>
              <a:t>épaule ; coude ; poignet</a:t>
            </a:r>
          </a:p>
          <a:p>
            <a:r>
              <a:rPr lang="fr-FR" sz="2600" i="1" dirty="0" smtClean="0">
                <a:solidFill>
                  <a:srgbClr val="FF0000"/>
                </a:solidFill>
              </a:rPr>
              <a:t>b: 0.35 ; ab: 0.27 ; m: 0.2</a:t>
            </a:r>
            <a:endParaRPr lang="fr-FR" sz="26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des masses (M = 72 kg)</a:t>
            </a:r>
            <a:endParaRPr lang="fr-F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129" y="1087864"/>
            <a:ext cx="6585656" cy="532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7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Application au bras (H = 1,86 m ; M = 72 kg)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55" y="2835648"/>
            <a:ext cx="6119545" cy="3797659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-100125" y="1237386"/>
            <a:ext cx="47208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i="1" u="sng" dirty="0" smtClean="0"/>
              <a:t>Questions</a:t>
            </a:r>
            <a:r>
              <a:rPr lang="fr-FR" sz="2600" dirty="0" smtClean="0">
                <a:latin typeface="+mn-lt"/>
              </a:rPr>
              <a:t>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Nombre segments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Articulations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>
                <a:latin typeface="+mn-lt"/>
              </a:rPr>
              <a:t>Noms segments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Articulations ?</a:t>
            </a:r>
            <a:endParaRPr lang="fr-FR" sz="2600" dirty="0" smtClean="0">
              <a:latin typeface="+mn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L segments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>
                <a:latin typeface="+mn-lt"/>
              </a:rPr>
              <a:t>M segments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Repères proximaux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>
                <a:latin typeface="+mn-lt"/>
              </a:rPr>
              <a:t>Repères distaux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CM segments p?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err="1" smtClean="0">
                <a:latin typeface="+mn-lt"/>
              </a:rPr>
              <a:t>Chgts</a:t>
            </a:r>
            <a:r>
              <a:rPr lang="fr-FR" sz="2600" dirty="0" smtClean="0">
                <a:latin typeface="+mn-lt"/>
              </a:rPr>
              <a:t> de repères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CM global ?</a:t>
            </a:r>
            <a:endParaRPr lang="en-US" sz="2600" dirty="0">
              <a:latin typeface="+mn-lt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908300" y="1628018"/>
            <a:ext cx="41783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i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fr-FR" sz="2600" i="1" dirty="0" smtClean="0">
                <a:solidFill>
                  <a:srgbClr val="FF0000"/>
                </a:solidFill>
              </a:rPr>
              <a:t>3</a:t>
            </a:r>
          </a:p>
          <a:p>
            <a:pPr algn="ctr"/>
            <a:r>
              <a:rPr lang="fr-FR" sz="2600" i="1" dirty="0" smtClean="0">
                <a:solidFill>
                  <a:srgbClr val="FF0000"/>
                </a:solidFill>
              </a:rPr>
              <a:t>bras ; av-bras; main</a:t>
            </a:r>
          </a:p>
          <a:p>
            <a:r>
              <a:rPr lang="fr-FR" sz="2600" i="1" dirty="0" smtClean="0">
                <a:solidFill>
                  <a:srgbClr val="FF0000"/>
                </a:solidFill>
              </a:rPr>
              <a:t>épaule ; coude ; poignet</a:t>
            </a:r>
          </a:p>
          <a:p>
            <a:r>
              <a:rPr lang="fr-FR" sz="2600" i="1" dirty="0" smtClean="0">
                <a:solidFill>
                  <a:srgbClr val="FF0000"/>
                </a:solidFill>
              </a:rPr>
              <a:t>b: 0.35 ; ab: 0.27 ; m: 0.2</a:t>
            </a:r>
          </a:p>
          <a:p>
            <a:r>
              <a:rPr lang="fr-FR" sz="2600" i="1" dirty="0" smtClean="0">
                <a:solidFill>
                  <a:srgbClr val="FF0000"/>
                </a:solidFill>
              </a:rPr>
              <a:t>b: 1.95 ; ab: 1.17 ; m:0.44</a:t>
            </a:r>
          </a:p>
          <a:p>
            <a:pPr algn="ctr"/>
            <a:r>
              <a:rPr lang="fr-FR" sz="2600" i="1" dirty="0" smtClean="0">
                <a:solidFill>
                  <a:srgbClr val="FF0000"/>
                </a:solidFill>
              </a:rPr>
              <a:t>p</a:t>
            </a:r>
          </a:p>
          <a:p>
            <a:pPr algn="ctr"/>
            <a:r>
              <a:rPr lang="fr-FR" sz="2600" i="1" dirty="0" smtClean="0">
                <a:solidFill>
                  <a:srgbClr val="FF0000"/>
                </a:solidFill>
              </a:rPr>
              <a:t>d</a:t>
            </a:r>
          </a:p>
          <a:p>
            <a:pPr algn="ctr"/>
            <a:endParaRPr lang="fr-FR" sz="2600" i="1" dirty="0">
              <a:solidFill>
                <a:srgbClr val="FF0000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V="1">
            <a:off x="8952931" y="3261815"/>
            <a:ext cx="0" cy="1241946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8952931" y="4517409"/>
            <a:ext cx="1078173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8018932" y="2624810"/>
                <a:ext cx="1038874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32" y="2624810"/>
                <a:ext cx="1038874" cy="5564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8280525" y="4719064"/>
                <a:ext cx="1038874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525" y="4719064"/>
                <a:ext cx="1038874" cy="556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8843913" y="2626648"/>
                <a:ext cx="1251112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913" y="2626648"/>
                <a:ext cx="1251112" cy="5421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9057806" y="4781132"/>
                <a:ext cx="1251112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806" y="4781132"/>
                <a:ext cx="1251112" cy="542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/>
          <p:cNvCxnSpPr/>
          <p:nvPr/>
        </p:nvCxnSpPr>
        <p:spPr>
          <a:xfrm flipV="1">
            <a:off x="10713400" y="3244719"/>
            <a:ext cx="0" cy="1241946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10713400" y="4500313"/>
            <a:ext cx="1078173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0184518" y="2608008"/>
                <a:ext cx="94032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518" y="2608008"/>
                <a:ext cx="940322" cy="556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10286588" y="4592399"/>
                <a:ext cx="958724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588" y="4592399"/>
                <a:ext cx="958724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0920006" y="2603445"/>
                <a:ext cx="1414618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06" y="2603445"/>
                <a:ext cx="1414618" cy="542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10920006" y="4592399"/>
                <a:ext cx="1412374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06" y="4592399"/>
                <a:ext cx="1412374" cy="542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8321432" y="4208181"/>
                <a:ext cx="6507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432" y="4208181"/>
                <a:ext cx="650755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10031104" y="4152493"/>
                <a:ext cx="677750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104" y="4152493"/>
                <a:ext cx="677750" cy="55643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6356276" y="4389094"/>
                <a:ext cx="660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276" y="4389094"/>
                <a:ext cx="66005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837528" y="3015374"/>
            <a:ext cx="395785" cy="55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7692510" y="3660335"/>
            <a:ext cx="395785" cy="55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6722246" y="2792577"/>
                <a:ext cx="875368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246" y="2792577"/>
                <a:ext cx="875368" cy="55643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7582081" y="3749698"/>
                <a:ext cx="875368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081" y="3749698"/>
                <a:ext cx="875368" cy="55643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95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6" grpId="0"/>
      <p:bldP spid="19" grpId="0"/>
      <p:bldP spid="20" grpId="0"/>
      <p:bldP spid="21" grpId="0"/>
      <p:bldP spid="22" grpId="0"/>
      <p:bldP spid="15" grpId="0"/>
      <p:bldP spid="24" grpId="0"/>
      <p:bldP spid="25" grpId="0"/>
      <p:bldP spid="26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Calcul des CM (proximal)</a:t>
            </a:r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75" y="1214124"/>
            <a:ext cx="10327673" cy="468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961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Application au bras (H = 1,86 m ; M = 72 kg)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455" y="2835648"/>
            <a:ext cx="6119545" cy="3797659"/>
          </a:xfrm>
          <a:prstGeom prst="rect">
            <a:avLst/>
          </a:prstGeom>
        </p:spPr>
      </p:pic>
      <p:sp>
        <p:nvSpPr>
          <p:cNvPr id="44" name="ZoneTexte 43"/>
          <p:cNvSpPr txBox="1"/>
          <p:nvPr/>
        </p:nvSpPr>
        <p:spPr>
          <a:xfrm>
            <a:off x="-100125" y="1237386"/>
            <a:ext cx="47208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i="1" u="sng" dirty="0" smtClean="0"/>
              <a:t>Questions</a:t>
            </a:r>
            <a:r>
              <a:rPr lang="fr-FR" sz="2600" dirty="0" smtClean="0">
                <a:latin typeface="+mn-lt"/>
              </a:rPr>
              <a:t>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Nombre segments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Articulations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>
                <a:latin typeface="+mn-lt"/>
              </a:rPr>
              <a:t>Noms segments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Articulations ?</a:t>
            </a:r>
            <a:endParaRPr lang="fr-FR" sz="2600" dirty="0" smtClean="0">
              <a:latin typeface="+mn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L segments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>
                <a:latin typeface="+mn-lt"/>
              </a:rPr>
              <a:t>M segments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Repères proximaux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>
                <a:latin typeface="+mn-lt"/>
              </a:rPr>
              <a:t>Repères distaux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CM segments p?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err="1" smtClean="0">
                <a:latin typeface="+mn-lt"/>
              </a:rPr>
              <a:t>Chgts</a:t>
            </a:r>
            <a:r>
              <a:rPr lang="fr-FR" sz="2600" dirty="0" smtClean="0">
                <a:latin typeface="+mn-lt"/>
              </a:rPr>
              <a:t> de repères 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sz="2600" dirty="0" smtClean="0"/>
              <a:t>CM global ?</a:t>
            </a:r>
            <a:endParaRPr lang="en-US" sz="26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2908300" y="1628018"/>
                <a:ext cx="4178300" cy="44935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600" i="1" dirty="0" smtClean="0">
                    <a:solidFill>
                      <a:srgbClr val="FF0000"/>
                    </a:solidFill>
                  </a:rPr>
                  <a:t>3</a:t>
                </a:r>
              </a:p>
              <a:p>
                <a:pPr algn="ctr"/>
                <a:r>
                  <a:rPr lang="fr-FR" sz="2600" i="1" dirty="0" smtClean="0">
                    <a:solidFill>
                      <a:srgbClr val="FF0000"/>
                    </a:solidFill>
                  </a:rPr>
                  <a:t>3</a:t>
                </a:r>
              </a:p>
              <a:p>
                <a:pPr algn="ctr"/>
                <a:r>
                  <a:rPr lang="fr-FR" sz="2600" i="1" dirty="0" smtClean="0">
                    <a:solidFill>
                      <a:srgbClr val="FF0000"/>
                    </a:solidFill>
                  </a:rPr>
                  <a:t>bras ; av-bras; main</a:t>
                </a:r>
              </a:p>
              <a:p>
                <a:r>
                  <a:rPr lang="fr-FR" sz="2600" i="1" dirty="0" smtClean="0">
                    <a:solidFill>
                      <a:srgbClr val="FF0000"/>
                    </a:solidFill>
                  </a:rPr>
                  <a:t>épaule ; coude ; poignet</a:t>
                </a:r>
              </a:p>
              <a:p>
                <a:r>
                  <a:rPr lang="fr-FR" sz="2600" i="1" dirty="0" smtClean="0">
                    <a:solidFill>
                      <a:srgbClr val="FF0000"/>
                    </a:solidFill>
                  </a:rPr>
                  <a:t>b: 0.35 ; ab: 0.27 ; m: 0.2</a:t>
                </a:r>
              </a:p>
              <a:p>
                <a:r>
                  <a:rPr lang="fr-FR" sz="2600" i="1" dirty="0" smtClean="0">
                    <a:solidFill>
                      <a:srgbClr val="FF0000"/>
                    </a:solidFill>
                  </a:rPr>
                  <a:t>b: 1.95 ; ab: 1.17 ; m:0.44</a:t>
                </a:r>
              </a:p>
              <a:p>
                <a:pPr algn="ctr"/>
                <a:r>
                  <a:rPr lang="fr-FR" sz="2600" i="1" dirty="0" smtClean="0">
                    <a:solidFill>
                      <a:srgbClr val="FF0000"/>
                    </a:solidFill>
                  </a:rPr>
                  <a:t>p</a:t>
                </a:r>
              </a:p>
              <a:p>
                <a:pPr algn="ctr"/>
                <a:r>
                  <a:rPr lang="fr-FR" sz="2600" i="1" dirty="0" smtClean="0">
                    <a:solidFill>
                      <a:srgbClr val="FF0000"/>
                    </a:solidFill>
                  </a:rPr>
                  <a:t>d</a:t>
                </a:r>
              </a:p>
              <a:p>
                <a:pPr algn="ctr"/>
                <a:r>
                  <a:rPr lang="fr-FR" sz="2600" i="1" dirty="0" smtClean="0">
                    <a:solidFill>
                      <a:srgbClr val="FF0000"/>
                    </a:solidFill>
                  </a:rPr>
                  <a:t>0.15 ; 0.12 ; 0.1</a:t>
                </a:r>
              </a:p>
              <a:p>
                <a:pPr algn="ctr"/>
                <a:r>
                  <a:rPr lang="fr-FR" sz="2600" i="1" dirty="0" smtClean="0">
                    <a:solidFill>
                      <a:srgbClr val="FF0000"/>
                    </a:solidFill>
                  </a:rPr>
                  <a:t>0.15 ; 0.47 ; 0.72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fr-FR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=0.33 </m:t>
                    </m:r>
                    <m:r>
                      <a:rPr lang="fr-FR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600" i="1" dirty="0" smtClean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300" y="1628018"/>
                <a:ext cx="4178300" cy="4493538"/>
              </a:xfrm>
              <a:prstGeom prst="rect">
                <a:avLst/>
              </a:prstGeom>
              <a:blipFill>
                <a:blip r:embed="rId4"/>
                <a:stretch>
                  <a:fillRect l="-2624" t="-12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/>
          <p:cNvCxnSpPr/>
          <p:nvPr/>
        </p:nvCxnSpPr>
        <p:spPr>
          <a:xfrm flipV="1">
            <a:off x="8952931" y="3261815"/>
            <a:ext cx="0" cy="1241946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>
            <a:off x="8952931" y="4517409"/>
            <a:ext cx="1078173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8018932" y="2624810"/>
                <a:ext cx="1038874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32" y="2624810"/>
                <a:ext cx="1038874" cy="5564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8280525" y="4719064"/>
                <a:ext cx="1038874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525" y="4719064"/>
                <a:ext cx="1038874" cy="556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8843913" y="2626648"/>
                <a:ext cx="1251112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913" y="2626648"/>
                <a:ext cx="1251112" cy="542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9057806" y="4781132"/>
                <a:ext cx="1251112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806" y="4781132"/>
                <a:ext cx="1251112" cy="542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/>
          <p:cNvCxnSpPr/>
          <p:nvPr/>
        </p:nvCxnSpPr>
        <p:spPr>
          <a:xfrm flipV="1">
            <a:off x="10713400" y="3244719"/>
            <a:ext cx="0" cy="1241946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>
            <a:off x="10713400" y="4500313"/>
            <a:ext cx="1078173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0184518" y="2608008"/>
                <a:ext cx="94032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518" y="2608008"/>
                <a:ext cx="940322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10286588" y="4592399"/>
                <a:ext cx="958724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588" y="4592399"/>
                <a:ext cx="958724" cy="5564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0920006" y="2603445"/>
                <a:ext cx="1414618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06" y="2603445"/>
                <a:ext cx="1414618" cy="542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10920006" y="4592399"/>
                <a:ext cx="1412374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006" y="4592399"/>
                <a:ext cx="1412374" cy="5421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8321432" y="4208181"/>
                <a:ext cx="6507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432" y="4208181"/>
                <a:ext cx="650755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10031104" y="4152493"/>
                <a:ext cx="677750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104" y="4152493"/>
                <a:ext cx="677750" cy="55643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6356276" y="4389094"/>
                <a:ext cx="6600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28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276" y="4389094"/>
                <a:ext cx="66005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6837528" y="3015374"/>
            <a:ext cx="395785" cy="55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7692510" y="3660335"/>
            <a:ext cx="395785" cy="5557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6722246" y="2792577"/>
                <a:ext cx="875368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2246" y="2792577"/>
                <a:ext cx="875368" cy="55643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/>
              <p:cNvSpPr txBox="1"/>
              <p:nvPr/>
            </p:nvSpPr>
            <p:spPr>
              <a:xfrm>
                <a:off x="7582081" y="3749698"/>
                <a:ext cx="875368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fr-F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ZoneTexte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081" y="3749698"/>
                <a:ext cx="875368" cy="55643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709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6" grpId="0"/>
      <p:bldP spid="19" grpId="0"/>
      <p:bldP spid="20" grpId="0"/>
      <p:bldP spid="21" grpId="0"/>
      <p:bldP spid="22" grpId="0"/>
      <p:bldP spid="15" grpId="0"/>
      <p:bldP spid="24" grpId="0"/>
      <p:bldP spid="25" grpId="0"/>
      <p:bldP spid="26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Questions 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521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I. Bases de </a:t>
            </a:r>
            <a:r>
              <a:rPr lang="en-US" dirty="0" err="1" smtClean="0"/>
              <a:t>l’anthropométrie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5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Importance de l’anthropométrie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1016" y="2474777"/>
            <a:ext cx="9037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fr-FR" sz="2800" dirty="0" smtClean="0">
                <a:solidFill>
                  <a:srgbClr val="C00000"/>
                </a:solidFill>
                <a:latin typeface="+mn-lt"/>
              </a:rPr>
              <a:t>Principe </a:t>
            </a:r>
            <a:r>
              <a:rPr lang="fr-FR" sz="2800" dirty="0">
                <a:solidFill>
                  <a:srgbClr val="C00000"/>
                </a:solidFill>
                <a:latin typeface="+mn-lt"/>
              </a:rPr>
              <a:t>fondamental de la </a:t>
            </a:r>
            <a:r>
              <a:rPr lang="fr-FR" sz="2800" dirty="0" smtClean="0">
                <a:solidFill>
                  <a:srgbClr val="C00000"/>
                </a:solidFill>
                <a:latin typeface="+mn-lt"/>
              </a:rPr>
              <a:t>dynamique en translation</a:t>
            </a:r>
            <a:endParaRPr lang="fr-FR" sz="2800" i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6" name="Imag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580" y="3601941"/>
            <a:ext cx="2864798" cy="546484"/>
          </a:xfrm>
          <a:prstGeom prst="rect">
            <a:avLst/>
          </a:prstGeom>
        </p:spPr>
      </p:pic>
      <p:sp>
        <p:nvSpPr>
          <p:cNvPr id="7" name="ZoneTexte 35"/>
          <p:cNvSpPr txBox="1"/>
          <p:nvPr/>
        </p:nvSpPr>
        <p:spPr>
          <a:xfrm>
            <a:off x="1524000" y="4558027"/>
            <a:ext cx="515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latin typeface="+mn-lt"/>
              </a:rPr>
              <a:t>«  accélération linéaire » </a:t>
            </a:r>
            <a:r>
              <a:rPr lang="fr-FR" sz="2800" i="1" dirty="0" smtClean="0">
                <a:latin typeface="+mn-lt"/>
              </a:rPr>
              <a:t>(en m/s²)</a:t>
            </a:r>
            <a:endParaRPr lang="en-US" sz="2800" i="1" dirty="0">
              <a:latin typeface="+mn-lt"/>
            </a:endParaRPr>
          </a:p>
        </p:txBody>
      </p:sp>
      <p:pic>
        <p:nvPicPr>
          <p:cNvPr id="9" name="Imag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26" y="4601496"/>
            <a:ext cx="472432" cy="383851"/>
          </a:xfrm>
          <a:prstGeom prst="rect">
            <a:avLst/>
          </a:prstGeom>
        </p:spPr>
      </p:pic>
      <p:sp>
        <p:nvSpPr>
          <p:cNvPr id="10" name="ZoneTexte 12"/>
          <p:cNvSpPr txBox="1"/>
          <p:nvPr/>
        </p:nvSpPr>
        <p:spPr>
          <a:xfrm>
            <a:off x="6625152" y="3736227"/>
            <a:ext cx="2137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+mn-lt"/>
              </a:rPr>
              <a:t>2</a:t>
            </a:r>
            <a:r>
              <a:rPr lang="fr-FR" sz="2000" b="1" baseline="30000" dirty="0" smtClean="0">
                <a:latin typeface="+mn-lt"/>
              </a:rPr>
              <a:t>nde</a:t>
            </a:r>
            <a:r>
              <a:rPr lang="fr-FR" sz="2000" b="1" dirty="0" smtClean="0">
                <a:latin typeface="+mn-lt"/>
              </a:rPr>
              <a:t> loi de Newton</a:t>
            </a:r>
            <a:endParaRPr lang="en-US" sz="2000" b="1" dirty="0">
              <a:latin typeface="+mn-lt"/>
            </a:endParaRPr>
          </a:p>
        </p:txBody>
      </p:sp>
      <p:cxnSp>
        <p:nvCxnSpPr>
          <p:cNvPr id="11" name="Connecteur droit avec flèche 14"/>
          <p:cNvCxnSpPr/>
          <p:nvPr/>
        </p:nvCxnSpPr>
        <p:spPr>
          <a:xfrm flipH="1">
            <a:off x="5429949" y="3917895"/>
            <a:ext cx="792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27"/>
          <p:cNvSpPr txBox="1"/>
          <p:nvPr/>
        </p:nvSpPr>
        <p:spPr>
          <a:xfrm>
            <a:off x="510978" y="1268760"/>
            <a:ext cx="95728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+mn-lt"/>
              </a:rPr>
              <a:t>Domaine nécessaire pour simplifier l’étude du mouvement humain</a:t>
            </a:r>
            <a:endParaRPr lang="en-US" sz="2800" dirty="0">
              <a:latin typeface="+mn-lt"/>
            </a:endParaRPr>
          </a:p>
        </p:txBody>
      </p:sp>
      <p:sp>
        <p:nvSpPr>
          <p:cNvPr id="13" name="ZoneTexte 27"/>
          <p:cNvSpPr txBox="1"/>
          <p:nvPr/>
        </p:nvSpPr>
        <p:spPr>
          <a:xfrm>
            <a:off x="880726" y="5454971"/>
            <a:ext cx="10682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i="1" dirty="0" smtClean="0">
                <a:latin typeface="+mn-lt"/>
              </a:rPr>
              <a:t>Ce principe s’applique à chaque segment corporel. Il faut donc connaître sa masse, sa longueur, la position de son CM etc.</a:t>
            </a:r>
            <a:endParaRPr lang="en-US" sz="2800" i="1" dirty="0">
              <a:latin typeface="+mn-lt"/>
            </a:endParaRPr>
          </a:p>
        </p:txBody>
      </p:sp>
      <p:pic>
        <p:nvPicPr>
          <p:cNvPr id="14" name="Picture 2" descr="http://www.gettyicons.com/free-icons/112/must-have/png/128/information_128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6" y="5541558"/>
            <a:ext cx="320804" cy="32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96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10" name="Espace réservé du texte 3"/>
          <p:cNvSpPr txBox="1">
            <a:spLocks/>
          </p:cNvSpPr>
          <p:nvPr/>
        </p:nvSpPr>
        <p:spPr>
          <a:xfrm>
            <a:off x="1909312" y="1637331"/>
            <a:ext cx="4264327" cy="39023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Corps de texte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Modèle articulations et segments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F1B497-7E0F-E340-BF41-64E0C9F60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Segment :</a:t>
            </a:r>
          </a:p>
          <a:p>
            <a:pPr lvl="1"/>
            <a:r>
              <a:rPr lang="fr-FR" dirty="0" smtClean="0"/>
              <a:t>Solide indéformable</a:t>
            </a:r>
          </a:p>
          <a:p>
            <a:pPr lvl="1"/>
            <a:r>
              <a:rPr lang="fr-FR" dirty="0" smtClean="0"/>
              <a:t>Décomposition du corps humain</a:t>
            </a:r>
          </a:p>
          <a:p>
            <a:pPr lvl="1"/>
            <a:endParaRPr lang="fr-FR" dirty="0"/>
          </a:p>
          <a:p>
            <a:r>
              <a:rPr lang="fr-FR" dirty="0" smtClean="0"/>
              <a:t>Articulation :</a:t>
            </a:r>
          </a:p>
          <a:p>
            <a:pPr lvl="1"/>
            <a:r>
              <a:rPr lang="fr-FR" dirty="0" smtClean="0"/>
              <a:t>Lien entre deux segments</a:t>
            </a:r>
          </a:p>
          <a:p>
            <a:pPr lvl="1"/>
            <a:r>
              <a:rPr lang="fr-FR" dirty="0" smtClean="0"/>
              <a:t>Définit les mouvements relatifs possibles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358" y="555675"/>
            <a:ext cx="3752700" cy="555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924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Longueur des segments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514" y="354506"/>
            <a:ext cx="5777986" cy="573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623390" y="1383529"/>
            <a:ext cx="4418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  <a:latin typeface="+mn-lt"/>
              </a:rPr>
              <a:t>Table de D. Winter (1990)</a:t>
            </a:r>
            <a:endParaRPr lang="en-US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623391" y="2785041"/>
            <a:ext cx="589170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i="1" u="sng" dirty="0" smtClean="0">
                <a:latin typeface="+mn-lt"/>
              </a:rPr>
              <a:t>Exemple</a:t>
            </a:r>
            <a:r>
              <a:rPr lang="fr-FR" sz="2600" dirty="0" smtClean="0">
                <a:latin typeface="+mn-lt"/>
              </a:rPr>
              <a:t> :</a:t>
            </a:r>
          </a:p>
          <a:p>
            <a:r>
              <a:rPr lang="fr-FR" sz="2600" dirty="0" smtClean="0"/>
              <a:t>    L</a:t>
            </a:r>
            <a:r>
              <a:rPr lang="fr-FR" sz="2600" dirty="0" smtClean="0">
                <a:latin typeface="+mn-lt"/>
              </a:rPr>
              <a:t>ongueur de la </a:t>
            </a:r>
            <a:r>
              <a:rPr lang="fr-FR" sz="2600" b="1" dirty="0" smtClean="0">
                <a:latin typeface="+mn-lt"/>
              </a:rPr>
              <a:t>jambe</a:t>
            </a:r>
            <a:r>
              <a:rPr lang="fr-FR" sz="2600" dirty="0" smtClean="0">
                <a:latin typeface="+mn-lt"/>
              </a:rPr>
              <a:t> </a:t>
            </a:r>
            <a:r>
              <a:rPr lang="fr-FR" sz="2600" dirty="0"/>
              <a:t>:</a:t>
            </a:r>
            <a:r>
              <a:rPr lang="fr-FR" sz="2600" dirty="0" smtClean="0">
                <a:latin typeface="+mn-lt"/>
              </a:rPr>
              <a:t> </a:t>
            </a:r>
            <a:br>
              <a:rPr lang="fr-FR" sz="2600" dirty="0" smtClean="0">
                <a:latin typeface="+mn-lt"/>
              </a:rPr>
            </a:br>
            <a:r>
              <a:rPr lang="fr-FR" sz="2600" dirty="0" smtClean="0">
                <a:latin typeface="+mn-lt"/>
              </a:rPr>
              <a:t>         L=(0.285-0.039)H=</a:t>
            </a:r>
            <a:r>
              <a:rPr lang="fr-FR" sz="2600" b="1" dirty="0" smtClean="0">
                <a:solidFill>
                  <a:srgbClr val="C00000"/>
                </a:solidFill>
                <a:latin typeface="+mn-lt"/>
              </a:rPr>
              <a:t>0.246H</a:t>
            </a:r>
            <a:r>
              <a:rPr lang="fr-FR" sz="2600" dirty="0" smtClean="0">
                <a:latin typeface="+mn-lt"/>
              </a:rPr>
              <a:t/>
            </a:r>
            <a:br>
              <a:rPr lang="fr-FR" sz="2600" dirty="0" smtClean="0">
                <a:latin typeface="+mn-lt"/>
              </a:rPr>
            </a:br>
            <a:r>
              <a:rPr lang="fr-FR" sz="2600" dirty="0" smtClean="0">
                <a:latin typeface="+mn-lt"/>
              </a:rPr>
              <a:t>   Si H=1.80 m, alors : </a:t>
            </a:r>
            <a:br>
              <a:rPr lang="fr-FR" sz="2600" dirty="0" smtClean="0">
                <a:latin typeface="+mn-lt"/>
              </a:rPr>
            </a:br>
            <a:r>
              <a:rPr lang="fr-FR" sz="2600" dirty="0" smtClean="0">
                <a:latin typeface="+mn-lt"/>
              </a:rPr>
              <a:t>         L=0.246 x 1.8 = </a:t>
            </a:r>
            <a:r>
              <a:rPr lang="fr-FR" sz="2600" u="sng" dirty="0" smtClean="0">
                <a:latin typeface="+mn-lt"/>
              </a:rPr>
              <a:t>0.4428 m</a:t>
            </a:r>
            <a:endParaRPr lang="en-US" sz="2600" u="sng" dirty="0">
              <a:latin typeface="+mn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23391" y="2096773"/>
            <a:ext cx="4527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+mn-lt"/>
              </a:rPr>
              <a:t>H = taille du sujet</a:t>
            </a:r>
            <a:br>
              <a:rPr lang="fr-FR" sz="2800" dirty="0" smtClean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23392" y="4985718"/>
            <a:ext cx="57901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i="1" u="sng" dirty="0" smtClean="0">
                <a:latin typeface="+mn-lt"/>
              </a:rPr>
              <a:t>Application</a:t>
            </a:r>
            <a:r>
              <a:rPr lang="fr-FR" sz="2600" dirty="0" smtClean="0">
                <a:latin typeface="+mn-lt"/>
              </a:rPr>
              <a:t> :</a:t>
            </a:r>
          </a:p>
          <a:p>
            <a:r>
              <a:rPr lang="fr-FR" sz="2600" dirty="0" smtClean="0"/>
              <a:t>    Calculer la taille de la tête et la largeur du bassin pour H=1.68 m.</a:t>
            </a:r>
            <a:endParaRPr lang="en-US" sz="260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28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chemeClr val="tx2"/>
                </a:solidFill>
              </a:rPr>
              <a:t>Masse des segments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23392" y="1057962"/>
            <a:ext cx="4380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  <a:latin typeface="+mn-lt"/>
              </a:rPr>
              <a:t>Table de De Leva (1996)</a:t>
            </a:r>
            <a:endParaRPr lang="en-US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570491" y="3010903"/>
            <a:ext cx="4527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+mn-lt"/>
              </a:rPr>
              <a:t>M = Masse du sujet en kg</a:t>
            </a:r>
            <a:endParaRPr lang="en-US" sz="2800" dirty="0">
              <a:latin typeface="+mn-lt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235" y="122664"/>
            <a:ext cx="6585656" cy="532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5458236" y="5351493"/>
            <a:ext cx="658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i="1" dirty="0" smtClean="0"/>
              <a:t>Coefficients de De Leva en pourcentage de la masse totale</a:t>
            </a:r>
            <a:endParaRPr lang="fr-FR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2"/>
              <p:cNvSpPr txBox="1"/>
              <p:nvPr/>
            </p:nvSpPr>
            <p:spPr>
              <a:xfrm>
                <a:off x="570491" y="1626633"/>
                <a:ext cx="4661909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600" b="1" u="sng" dirty="0" smtClean="0">
                    <a:solidFill>
                      <a:srgbClr val="C00000"/>
                    </a:solidFill>
                    <a:latin typeface="+mn-lt"/>
                  </a:rPr>
                  <a:t>Masse</a:t>
                </a:r>
                <a:r>
                  <a:rPr lang="fr-FR" sz="2600" b="1" dirty="0" smtClean="0">
                    <a:solidFill>
                      <a:srgbClr val="C00000"/>
                    </a:solidFill>
                    <a:latin typeface="+mn-lt"/>
                  </a:rPr>
                  <a:t> : </a:t>
                </a:r>
                <a:r>
                  <a:rPr lang="fr-FR" sz="2600" dirty="0" smtClean="0">
                    <a:solidFill>
                      <a:srgbClr val="C00000"/>
                    </a:solidFill>
                    <a:latin typeface="+mn-lt"/>
                  </a:rPr>
                  <a:t>caractérise la quantité de matière contenue dans un corps (</a:t>
                </a:r>
                <a14:m>
                  <m:oMath xmlns:m="http://schemas.openxmlformats.org/officeDocument/2006/math">
                    <m:r>
                      <a:rPr lang="fr-FR" sz="2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600" dirty="0" smtClean="0">
                    <a:solidFill>
                      <a:srgbClr val="C00000"/>
                    </a:solidFill>
                    <a:latin typeface="+mn-lt"/>
                  </a:rPr>
                  <a:t> Poids !!!)</a:t>
                </a:r>
                <a:endParaRPr lang="en-US" sz="2600" dirty="0">
                  <a:solidFill>
                    <a:srgbClr val="C0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4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91" y="1626633"/>
                <a:ext cx="4661909" cy="1292662"/>
              </a:xfrm>
              <a:prstGeom prst="rect">
                <a:avLst/>
              </a:prstGeom>
              <a:blipFill>
                <a:blip r:embed="rId4"/>
                <a:stretch>
                  <a:fillRect l="-2356" t="-4245" r="-262" b="-108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846" y="5928599"/>
            <a:ext cx="586308" cy="418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ZoneTexte 15"/>
          <p:cNvSpPr txBox="1"/>
          <p:nvPr/>
        </p:nvSpPr>
        <p:spPr>
          <a:xfrm>
            <a:off x="2018162" y="5668667"/>
            <a:ext cx="8782361" cy="892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sz="2600" dirty="0" smtClean="0">
                <a:latin typeface="+mn-lt"/>
              </a:rPr>
              <a:t>La masse d’une seule jambe est donnée… C’est pourquoi le total n’est pas égal à 100% de la masse de l’individu. </a:t>
            </a:r>
            <a:endParaRPr lang="en-US" sz="2600" dirty="0">
              <a:latin typeface="+mn-lt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70491" y="3693630"/>
            <a:ext cx="466935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i="1" u="sng" dirty="0" smtClean="0">
                <a:latin typeface="+mn-lt"/>
              </a:rPr>
              <a:t>Application</a:t>
            </a:r>
            <a:r>
              <a:rPr lang="fr-FR" sz="2600" dirty="0" smtClean="0">
                <a:latin typeface="+mn-lt"/>
              </a:rPr>
              <a:t> :</a:t>
            </a:r>
          </a:p>
          <a:p>
            <a:r>
              <a:rPr lang="fr-FR" sz="2600" dirty="0" smtClean="0"/>
              <a:t>    Calculer la masse de la tête et d’un pied pour M=75 kg.</a:t>
            </a:r>
            <a:endParaRPr lang="en-US" sz="2600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115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70E71-5B83-3846-A3BA-B00FF702A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II. Repérage dans le corps humain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4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983654" y="2173654"/>
            <a:ext cx="224692" cy="914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966F3F7-FD26-064D-B274-F9A1378A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Point proximal et point distal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331" y="274638"/>
            <a:ext cx="2442695" cy="55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Connecteur droit 8"/>
          <p:cNvCxnSpPr/>
          <p:nvPr/>
        </p:nvCxnSpPr>
        <p:spPr>
          <a:xfrm flipH="1">
            <a:off x="9134466" y="2288428"/>
            <a:ext cx="216024" cy="72008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8016449" y="2648468"/>
            <a:ext cx="1025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  <a:latin typeface="+mn-lt"/>
              </a:rPr>
              <a:t>Distal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783823" y="1765208"/>
            <a:ext cx="1495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FF0000"/>
                </a:solidFill>
                <a:latin typeface="+mn-lt"/>
              </a:rPr>
              <a:t>Proximal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3" name="Connecteur droit 12"/>
          <p:cNvCxnSpPr/>
          <p:nvPr/>
        </p:nvCxnSpPr>
        <p:spPr>
          <a:xfrm>
            <a:off x="9777876" y="4387212"/>
            <a:ext cx="66735" cy="1025982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8621921" y="5151584"/>
            <a:ext cx="1025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0070C0"/>
                </a:solidFill>
                <a:latin typeface="+mn-lt"/>
              </a:rPr>
              <a:t>Distal</a:t>
            </a:r>
            <a:endParaRPr 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8151408" y="4025878"/>
            <a:ext cx="1495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solidFill>
                  <a:srgbClr val="0070C0"/>
                </a:solidFill>
                <a:latin typeface="+mn-lt"/>
              </a:rPr>
              <a:t>Proximal</a:t>
            </a:r>
            <a:endParaRPr 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57452" y="1442876"/>
            <a:ext cx="572252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>
                <a:latin typeface="+mn-lt"/>
              </a:rPr>
              <a:t>Le point proximal </a:t>
            </a:r>
            <a:r>
              <a:rPr lang="fr-FR" sz="2800" dirty="0" smtClean="0">
                <a:latin typeface="+mn-lt"/>
              </a:rPr>
              <a:t>d’un segment est le </a:t>
            </a:r>
            <a:r>
              <a:rPr lang="fr-FR" sz="2800" dirty="0">
                <a:latin typeface="+mn-lt"/>
              </a:rPr>
              <a:t>r</a:t>
            </a:r>
            <a:r>
              <a:rPr lang="fr-FR" sz="2800" dirty="0" smtClean="0">
                <a:latin typeface="+mn-lt"/>
              </a:rPr>
              <a:t>epère </a:t>
            </a:r>
            <a:r>
              <a:rPr lang="fr-FR" sz="2800" dirty="0">
                <a:latin typeface="+mn-lt"/>
              </a:rPr>
              <a:t>anatomique </a:t>
            </a:r>
            <a:r>
              <a:rPr lang="fr-FR" sz="2800" dirty="0" smtClean="0">
                <a:latin typeface="+mn-lt"/>
              </a:rPr>
              <a:t>(ex : articulation) qui </a:t>
            </a:r>
            <a:r>
              <a:rPr lang="fr-FR" sz="2800" dirty="0">
                <a:latin typeface="+mn-lt"/>
              </a:rPr>
              <a:t>est le plus proche du sommet du </a:t>
            </a:r>
            <a:r>
              <a:rPr lang="fr-FR" sz="2800" dirty="0" smtClean="0">
                <a:latin typeface="+mn-lt"/>
              </a:rPr>
              <a:t>crâne</a:t>
            </a:r>
            <a:br>
              <a:rPr lang="fr-FR" sz="2800" dirty="0" smtClean="0">
                <a:latin typeface="+mn-lt"/>
              </a:rPr>
            </a:br>
            <a:endParaRPr lang="fr-FR" sz="2800" dirty="0" smtClean="0">
              <a:latin typeface="+mn-lt"/>
            </a:endParaRPr>
          </a:p>
          <a:p>
            <a:endParaRPr lang="fr-FR" sz="2800" dirty="0"/>
          </a:p>
          <a:p>
            <a:endParaRPr lang="fr-FR" sz="2800" dirty="0">
              <a:latin typeface="+mn-lt"/>
            </a:endParaRPr>
          </a:p>
          <a:p>
            <a:r>
              <a:rPr lang="fr-FR" sz="2800" b="1" dirty="0" smtClean="0">
                <a:latin typeface="+mn-lt"/>
              </a:rPr>
              <a:t>Le </a:t>
            </a:r>
            <a:r>
              <a:rPr lang="fr-FR" sz="2800" b="1" dirty="0">
                <a:latin typeface="+mn-lt"/>
              </a:rPr>
              <a:t>point distal</a:t>
            </a:r>
            <a:r>
              <a:rPr lang="fr-FR" sz="2800" dirty="0">
                <a:latin typeface="+mn-lt"/>
              </a:rPr>
              <a:t> </a:t>
            </a:r>
            <a:r>
              <a:rPr lang="fr-FR" sz="2800" dirty="0" smtClean="0">
                <a:latin typeface="+mn-lt"/>
              </a:rPr>
              <a:t>d’un segment est </a:t>
            </a:r>
            <a:r>
              <a:rPr lang="fr-FR" sz="2800" dirty="0">
                <a:latin typeface="+mn-lt"/>
              </a:rPr>
              <a:t>le repère anatomique qui est le plus </a:t>
            </a:r>
            <a:r>
              <a:rPr lang="fr-FR" sz="2800" dirty="0" smtClean="0">
                <a:latin typeface="+mn-lt"/>
              </a:rPr>
              <a:t>éloigné (</a:t>
            </a:r>
            <a:r>
              <a:rPr lang="fr-FR" sz="2800" dirty="0" err="1" smtClean="0">
                <a:latin typeface="+mn-lt"/>
              </a:rPr>
              <a:t>c-à-d</a:t>
            </a:r>
            <a:r>
              <a:rPr lang="fr-FR" sz="2800" dirty="0" smtClean="0">
                <a:latin typeface="+mn-lt"/>
              </a:rPr>
              <a:t> </a:t>
            </a:r>
            <a:r>
              <a:rPr lang="fr-FR" sz="2800" i="1" dirty="0" smtClean="0">
                <a:latin typeface="+mn-lt"/>
              </a:rPr>
              <a:t>distant</a:t>
            </a:r>
            <a:r>
              <a:rPr lang="fr-FR" sz="2800" dirty="0" smtClean="0">
                <a:latin typeface="+mn-lt"/>
              </a:rPr>
              <a:t>) du </a:t>
            </a:r>
            <a:r>
              <a:rPr lang="fr-FR" sz="2800" dirty="0">
                <a:latin typeface="+mn-lt"/>
              </a:rPr>
              <a:t>sommet du crâne.</a:t>
            </a:r>
          </a:p>
        </p:txBody>
      </p:sp>
    </p:spTree>
    <p:extLst>
      <p:ext uri="{BB962C8B-B14F-4D97-AF65-F5344CB8AC3E}">
        <p14:creationId xmlns:p14="http://schemas.microsoft.com/office/powerpoint/2010/main" val="252200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m \vec{a}_G = \sum \vec{F}_{ext} $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_3$&#10;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1$&#10;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2$&#10;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3$&#10;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$&#10;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_1$&#10;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_2$&#10;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_3$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1$&#10;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4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vec a_G$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_4$&#10;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$&#10;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1,75"/>
  <p:tag name="ORIGINALWIDTH" val="1918,5"/>
  <p:tag name="LATEXADDIN" val="\documentclass{article}&#10;\usepackage{amsmath}&#10;\pagestyle{empty}&#10;\begin{document}&#10;&#10;$x_{\textrm{CM}}=\dfrac{m_1 x_1 + m_2 x_2 + \dots + m_n x_n}{m_{tot}}$&#10;&#10;&#10;\end{document}"/>
  <p:tag name="IGUANATEXSIZE" val="20"/>
  <p:tag name="IGUANATEXCURSOR" val="14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1,75"/>
  <p:tag name="ORIGINALWIDTH" val="1878"/>
  <p:tag name="LATEXADDIN" val="\documentclass{article}&#10;\usepackage{amsmath}&#10;\pagestyle{empty}&#10;\begin{document}&#10;&#10;$y_{\textrm{CM}}=\dfrac{m_1 y_1 + m_2 y_2 + \dots + m_n y_n}{m_{tot}}$&#10;&#10;&#10;\end{document}"/>
  <p:tag name="IGUANATEXSIZE" val="20"/>
  <p:tag name="IGUANATEXCURSOR" val="1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 \textrm{ tel que } \sum_i m_i \overrightarrow{CA_i}=\vec{0}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 \textrm{ tel que } m_{tot} \overrightarrow{OC} = \sum_i m_i \overrightarrow{OA_i} 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2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3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$&#10;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_1$&#10;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m_2$&#10;&#10;&#10;\end{document}"/>
  <p:tag name="IGUANATEXSIZE" val="20"/>
</p:tagLst>
</file>

<file path=ppt/theme/theme1.xml><?xml version="1.0" encoding="utf-8"?>
<a:theme xmlns:a="http://schemas.openxmlformats.org/drawingml/2006/main" name="1_UPSACLAY">
  <a:themeElements>
    <a:clrScheme name="UPSACLAY">
      <a:dk1>
        <a:srgbClr val="63003C"/>
      </a:dk1>
      <a:lt1>
        <a:srgbClr val="FFFFFF"/>
      </a:lt1>
      <a:dk2>
        <a:srgbClr val="303E48"/>
      </a:dk2>
      <a:lt2>
        <a:srgbClr val="BDC4BC"/>
      </a:lt2>
      <a:accent1>
        <a:srgbClr val="DA5200"/>
      </a:accent1>
      <a:accent2>
        <a:srgbClr val="006996"/>
      </a:accent2>
      <a:accent3>
        <a:srgbClr val="FFFFFF"/>
      </a:accent3>
      <a:accent4>
        <a:srgbClr val="86B700"/>
      </a:accent4>
      <a:accent5>
        <a:srgbClr val="464595"/>
      </a:accent5>
      <a:accent6>
        <a:srgbClr val="80143C"/>
      </a:accent6>
      <a:hlink>
        <a:srgbClr val="63003C"/>
      </a:hlink>
      <a:folHlink>
        <a:srgbClr val="B8ACD7"/>
      </a:folHlink>
    </a:clrScheme>
    <a:fontScheme name="Université Paris-Saclay">
      <a:majorFont>
        <a:latin typeface="Open Sans"/>
        <a:ea typeface=""/>
        <a:cs typeface="Arial Unicode MS"/>
      </a:majorFont>
      <a:minorFont>
        <a:latin typeface="Open Sans"/>
        <a:ea typeface=""/>
        <a:cs typeface="Arial Unicode MS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refaire" id="{94AEBCF8-AF65-4DB5-B259-1F3F1BE73777}" vid="{6FB0EB57-A501-4BEC-859A-9BC2B4F2B6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</TotalTime>
  <Words>791</Words>
  <Application>Microsoft Office PowerPoint</Application>
  <PresentationFormat>Grand écran</PresentationFormat>
  <Paragraphs>187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3" baseType="lpstr">
      <vt:lpstr>Arial</vt:lpstr>
      <vt:lpstr>Arial Unicode MS</vt:lpstr>
      <vt:lpstr>Calibri</vt:lpstr>
      <vt:lpstr>Cambria Math</vt:lpstr>
      <vt:lpstr>Open Sans</vt:lpstr>
      <vt:lpstr>Wingdings</vt:lpstr>
      <vt:lpstr>1_UPSACLAY</vt:lpstr>
      <vt:lpstr>CM1 Biomécanique : Anthropométrie en translation</vt:lpstr>
      <vt:lpstr>Anthropométrie</vt:lpstr>
      <vt:lpstr>I. Bases de l’anthropométrie</vt:lpstr>
      <vt:lpstr>Importance de l’anthropométrie</vt:lpstr>
      <vt:lpstr>Modèle articulations et segments</vt:lpstr>
      <vt:lpstr>Longueur des segments</vt:lpstr>
      <vt:lpstr>Masse des segments</vt:lpstr>
      <vt:lpstr>II. Repérage dans le corps humain</vt:lpstr>
      <vt:lpstr>Point proximal et point distal</vt:lpstr>
      <vt:lpstr>Position de référence</vt:lpstr>
      <vt:lpstr>III. Notion de centre de masse</vt:lpstr>
      <vt:lpstr>Définitions</vt:lpstr>
      <vt:lpstr>Position du centre de masse</vt:lpstr>
      <vt:lpstr>Position d’équilibre</vt:lpstr>
      <vt:lpstr>Détermination expérimentale</vt:lpstr>
      <vt:lpstr>Centre de masse d’un segment</vt:lpstr>
      <vt:lpstr>Centre de masse du corps</vt:lpstr>
      <vt:lpstr>Centre de masse et posture</vt:lpstr>
      <vt:lpstr>IV. Application</vt:lpstr>
      <vt:lpstr>Méthodologie de détermination du CM</vt:lpstr>
      <vt:lpstr>Application au bras (H = 1,86 m ; M = 72 kg)</vt:lpstr>
      <vt:lpstr>Calcul des masses (M = 72 kg)</vt:lpstr>
      <vt:lpstr>Application au bras (H = 1,86 m ; M = 72 kg)</vt:lpstr>
      <vt:lpstr>Calcul des CM (proximal)</vt:lpstr>
      <vt:lpstr>Application au bras (H = 1,86 m ; M = 72 kg)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Virginie Paris</dc:creator>
  <cp:lastModifiedBy>Dorian</cp:lastModifiedBy>
  <cp:revision>60</cp:revision>
  <dcterms:created xsi:type="dcterms:W3CDTF">2020-02-07T10:36:28Z</dcterms:created>
  <dcterms:modified xsi:type="dcterms:W3CDTF">2020-08-26T10:25:19Z</dcterms:modified>
</cp:coreProperties>
</file>