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67" r:id="rId2"/>
    <p:sldId id="283" r:id="rId3"/>
    <p:sldId id="268" r:id="rId4"/>
    <p:sldId id="271" r:id="rId5"/>
    <p:sldId id="272" r:id="rId6"/>
    <p:sldId id="273" r:id="rId7"/>
    <p:sldId id="270" r:id="rId8"/>
    <p:sldId id="274" r:id="rId9"/>
    <p:sldId id="275" r:id="rId10"/>
    <p:sldId id="276" r:id="rId11"/>
    <p:sldId id="277" r:id="rId12"/>
    <p:sldId id="279" r:id="rId13"/>
    <p:sldId id="278" r:id="rId14"/>
    <p:sldId id="280" r:id="rId15"/>
    <p:sldId id="281" r:id="rId16"/>
    <p:sldId id="282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E48"/>
    <a:srgbClr val="630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07A44-ACB3-49FA-BFDD-E508664716F1}" type="datetimeFigureOut">
              <a:rPr lang="fr-FR" smtClean="0"/>
              <a:t>28/08/2020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477D0-182A-42F5-9A8C-08B75B362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834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-pr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3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fr-FR" sz="135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838" y="2165229"/>
            <a:ext cx="11073789" cy="3252160"/>
          </a:xfrm>
        </p:spPr>
        <p:txBody>
          <a:bodyPr anchor="b">
            <a:normAutofit/>
          </a:bodyPr>
          <a:lstStyle>
            <a:lvl1pPr algn="l">
              <a:defRPr sz="5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838" y="5529529"/>
            <a:ext cx="6383999" cy="74618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6" name="Image 4">
            <a:extLst>
              <a:ext uri="{FF2B5EF4-FFF2-40B4-BE49-F238E27FC236}">
                <a16:creationId xmlns:a16="http://schemas.microsoft.com/office/drawing/2014/main" id="{4644E84E-EF66-2B41-A976-69EF3658DA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CCED8E4-03E2-C641-B9BA-6496983B93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4667"/>
            <a:ext cx="5060127" cy="22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5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-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838" y="2165229"/>
            <a:ext cx="11073789" cy="3252160"/>
          </a:xfrm>
        </p:spPr>
        <p:txBody>
          <a:bodyPr anchor="b">
            <a:normAutofit/>
          </a:bodyPr>
          <a:lstStyle>
            <a:lvl1pPr algn="l">
              <a:defRPr sz="50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838" y="5529529"/>
            <a:ext cx="6383999" cy="74618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3F7AF8FE-BF12-AE41-8CFA-DE8FD1D5D2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8C93E39-FEFE-534E-B4C9-ED4AA686B2EE}"/>
              </a:ext>
            </a:extLst>
          </p:cNvPr>
          <p:cNvSpPr/>
          <p:nvPr userDrawn="1"/>
        </p:nvSpPr>
        <p:spPr>
          <a:xfrm>
            <a:off x="10217427" y="6092687"/>
            <a:ext cx="1881808" cy="540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pic>
        <p:nvPicPr>
          <p:cNvPr id="10" name="Picture 9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5D4A79C7-3F98-8143-8BB5-9CB0D74ADD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08986"/>
            <a:ext cx="5060133" cy="227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838" y="1360159"/>
            <a:ext cx="11073789" cy="3252160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3F7AF8FE-BF12-AE41-8CFA-DE8FD1D5D2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8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3651" y="1360159"/>
            <a:ext cx="4412975" cy="3252160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3F7AF8FE-BF12-AE41-8CFA-DE8FD1D5D2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1E25D8-6A00-F044-8E2A-6518EFC40F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6745817" cy="66325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5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ple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6">
            <a:extLst>
              <a:ext uri="{FF2B5EF4-FFF2-40B4-BE49-F238E27FC236}">
                <a16:creationId xmlns:a16="http://schemas.microsoft.com/office/drawing/2014/main" id="{3F7AF8FE-BF12-AE41-8CFA-DE8FD1D5D2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1E25D8-6A00-F044-8E2A-6518EFC40F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0231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6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+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7178" y="365127"/>
            <a:ext cx="4819289" cy="1325563"/>
          </a:xfrm>
        </p:spPr>
        <p:txBody>
          <a:bodyPr anchor="b">
            <a:normAutofit/>
          </a:bodyPr>
          <a:lstStyle>
            <a:lvl1pPr>
              <a:defRPr sz="2800">
                <a:solidFill>
                  <a:srgbClr val="313E48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7177" y="1825626"/>
            <a:ext cx="4819291" cy="409809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60B01FE-025F-8749-84F2-207CBD08AC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6745817" cy="6632575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CE14387A-F4E1-1347-8FF0-507E94272C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623392" y="274638"/>
            <a:ext cx="10177131" cy="562074"/>
          </a:xfrm>
          <a:noFill/>
        </p:spPr>
        <p:txBody>
          <a:bodyPr>
            <a:normAutofit/>
          </a:bodyPr>
          <a:lstStyle>
            <a:lvl1pPr>
              <a:defRPr lang="fr-FR" sz="3400" dirty="0">
                <a:solidFill>
                  <a:srgbClr val="313E48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idx="1"/>
          </p:nvPr>
        </p:nvSpPr>
        <p:spPr>
          <a:xfrm>
            <a:off x="623393" y="1556793"/>
            <a:ext cx="10177132" cy="436693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 marL="1143000" indent="-228600">
              <a:buFont typeface="Arial" panose="020B0604020202020204" pitchFamily="34" charset="0"/>
              <a:buChar char="•"/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1930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+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623392" y="274638"/>
            <a:ext cx="10177131" cy="562074"/>
          </a:xfrm>
          <a:noFill/>
        </p:spPr>
        <p:txBody>
          <a:bodyPr>
            <a:normAutofit/>
          </a:bodyPr>
          <a:lstStyle>
            <a:lvl1pPr>
              <a:defRPr lang="fr-FR" sz="3400" dirty="0">
                <a:solidFill>
                  <a:srgbClr val="313E48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23393" y="1556793"/>
            <a:ext cx="5472608" cy="4406462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2800"/>
            </a:lvl1pPr>
            <a:lvl2pPr>
              <a:defRPr sz="2400">
                <a:solidFill>
                  <a:srgbClr val="313E48"/>
                </a:solidFill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>
                <a:solidFill>
                  <a:srgbClr val="313E48"/>
                </a:solidFill>
              </a:defRPr>
            </a:lvl3pPr>
            <a:lvl4pPr>
              <a:defRPr sz="1800">
                <a:solidFill>
                  <a:srgbClr val="313E48"/>
                </a:solidFill>
              </a:defRPr>
            </a:lvl4pPr>
            <a:lvl5pPr>
              <a:defRPr sz="1800">
                <a:solidFill>
                  <a:srgbClr val="313E48"/>
                </a:solidFill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BFDE980C-7B70-AF40-9C52-BF3DA44CAF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53811" y="1563081"/>
            <a:ext cx="5114797" cy="44003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2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9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30712" y="6321450"/>
            <a:ext cx="17057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03783" y="6306259"/>
            <a:ext cx="52776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algn="l"/>
            <a:r>
              <a:rPr lang="fr-FR" dirty="0"/>
              <a:t>Titre de la présentation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062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A0B0FBA5-3649-4193-81EC-FC1C61F9B58C}" type="slidenum">
              <a:rPr lang="fr-FR" smtClean="0"/>
              <a:pPr algn="l"/>
              <a:t>‹N°›</a:t>
            </a:fld>
            <a:endParaRPr lang="fr-FR" dirty="0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8508DA88-D542-4B4A-8988-A2E7D72ED18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pic>
        <p:nvPicPr>
          <p:cNvPr id="11" name="Image 7">
            <a:extLst>
              <a:ext uri="{FF2B5EF4-FFF2-40B4-BE49-F238E27FC236}">
                <a16:creationId xmlns:a16="http://schemas.microsoft.com/office/drawing/2014/main" id="{CC3E8F88-5F38-024E-AB58-87B87AE4353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157" y="6141906"/>
            <a:ext cx="1279285" cy="45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4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77" r:id="rId3"/>
    <p:sldLayoutId id="2147483678" r:id="rId4"/>
    <p:sldLayoutId id="2147483679" r:id="rId5"/>
    <p:sldLayoutId id="2147483674" r:id="rId6"/>
    <p:sldLayoutId id="2147483675" r:id="rId7"/>
    <p:sldLayoutId id="2147483680" r:id="rId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rgbClr val="313E4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13E4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13E4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13E4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13E4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C9C59-DF21-4044-A0E3-7A1CA6F6D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838" y="1063794"/>
            <a:ext cx="11073789" cy="3252160"/>
          </a:xfrm>
        </p:spPr>
        <p:txBody>
          <a:bodyPr/>
          <a:lstStyle/>
          <a:p>
            <a:r>
              <a:rPr lang="fr-FR" sz="5400" dirty="0" smtClean="0"/>
              <a:t>CM2 : Biomécanique</a:t>
            </a:r>
            <a:br>
              <a:rPr lang="fr-FR" sz="5400" dirty="0" smtClean="0"/>
            </a:br>
            <a:r>
              <a:rPr lang="fr-FR" sz="4800" i="1" dirty="0" smtClean="0"/>
              <a:t>Rappels sur dérivation et intégration</a:t>
            </a:r>
            <a:endParaRPr lang="fr-FR" sz="5400" i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0C0B218-499E-AD4F-9772-A5643AD3C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2837" y="5529529"/>
            <a:ext cx="8116144" cy="746185"/>
          </a:xfrm>
        </p:spPr>
        <p:txBody>
          <a:bodyPr>
            <a:normAutofit/>
          </a:bodyPr>
          <a:lstStyle/>
          <a:p>
            <a:r>
              <a:rPr lang="fr-FR" dirty="0" smtClean="0"/>
              <a:t>Année universitaire 2020-2021</a:t>
            </a:r>
            <a:endParaRPr lang="fr-FR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0C0B218-499E-AD4F-9772-A5643AD3CB0F}"/>
              </a:ext>
            </a:extLst>
          </p:cNvPr>
          <p:cNvSpPr txBox="1">
            <a:spLocks/>
          </p:cNvSpPr>
          <p:nvPr/>
        </p:nvSpPr>
        <p:spPr>
          <a:xfrm>
            <a:off x="362837" y="4549649"/>
            <a:ext cx="9113671" cy="7461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Dorian </a:t>
            </a:r>
            <a:r>
              <a:rPr lang="en-US" sz="2400" b="1" dirty="0" err="1" smtClean="0"/>
              <a:t>Verdel</a:t>
            </a:r>
            <a:endParaRPr lang="en-US" sz="2400" baseline="300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0C0B218-499E-AD4F-9772-A5643AD3CB0F}"/>
              </a:ext>
            </a:extLst>
          </p:cNvPr>
          <p:cNvSpPr txBox="1">
            <a:spLocks/>
          </p:cNvSpPr>
          <p:nvPr/>
        </p:nvSpPr>
        <p:spPr>
          <a:xfrm>
            <a:off x="5756564" y="4414130"/>
            <a:ext cx="6435437" cy="22307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/>
              <a:t>Contact :</a:t>
            </a:r>
          </a:p>
          <a:p>
            <a:r>
              <a:rPr lang="fr-FR" dirty="0" smtClean="0"/>
              <a:t>Université Paris-Saclay, CIAMS, 91405 Orsay, France. dorian.verdel@universite-paris-saclay.fr</a:t>
            </a:r>
            <a:endParaRPr lang="fr-FR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378735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Propriétés basiques</a:t>
            </a:r>
            <a:endParaRPr lang="fr-FR" dirty="0">
              <a:solidFill>
                <a:srgbClr val="313E48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517900" y="5962888"/>
            <a:ext cx="55761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solidFill>
                  <a:srgbClr val="FF0000"/>
                </a:solidFill>
              </a:rPr>
              <a:t>A connaître par cœur !!!</a:t>
            </a:r>
            <a:endParaRPr lang="fr-FR" sz="4000" dirty="0">
              <a:solidFill>
                <a:srgbClr val="FF000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523" y="756509"/>
            <a:ext cx="6037519" cy="520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01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10" name="Espace réservé du texte 3"/>
          <p:cNvSpPr txBox="1">
            <a:spLocks/>
          </p:cNvSpPr>
          <p:nvPr/>
        </p:nvSpPr>
        <p:spPr>
          <a:xfrm>
            <a:off x="1909311" y="1637331"/>
            <a:ext cx="8044906" cy="39023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Corps de texte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Applications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392" y="1556793"/>
                <a:ext cx="10565307" cy="4366930"/>
              </a:xfrm>
            </p:spPr>
            <p:txBody>
              <a:bodyPr/>
              <a:lstStyle/>
              <a:p>
                <a:r>
                  <a:rPr lang="fr-FR" b="1" u="sng" dirty="0" smtClean="0"/>
                  <a:t>Démonstrations trois premières dérivées usuelles</a:t>
                </a:r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r>
                  <a:rPr lang="fr-FR" b="1" u="sng" dirty="0" smtClean="0"/>
                  <a:t>Fonctions composées: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6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+5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−8</m:t>
                    </m:r>
                  </m:oMath>
                </a14:m>
                <a:endParaRPr lang="fr-FR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+5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+8)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rad>
                          <m:radPr>
                            <m:degHide m:val="on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fr-FR" dirty="0" smtClean="0"/>
                  <a:t> </a:t>
                </a:r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2" y="1556793"/>
                <a:ext cx="10565307" cy="4366930"/>
              </a:xfrm>
              <a:blipFill>
                <a:blip r:embed="rId3"/>
                <a:stretch>
                  <a:fillRect l="-1039" t="-23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857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0E71-5B83-3846-A3BA-B00FF702A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III. Bases d’intégration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879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10" name="Espace réservé du texte 3"/>
          <p:cNvSpPr txBox="1">
            <a:spLocks/>
          </p:cNvSpPr>
          <p:nvPr/>
        </p:nvSpPr>
        <p:spPr>
          <a:xfrm>
            <a:off x="1909311" y="1637331"/>
            <a:ext cx="8044906" cy="39023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Corps de texte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Définitions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392" y="1556793"/>
                <a:ext cx="10565307" cy="5076514"/>
              </a:xfrm>
            </p:spPr>
            <p:txBody>
              <a:bodyPr/>
              <a:lstStyle/>
              <a:p>
                <a:r>
                  <a:rPr lang="fr-FR" b="1" u="sng" dirty="0" smtClean="0"/>
                  <a:t>Intégrale :</a:t>
                </a:r>
              </a:p>
              <a:p>
                <a:pPr lvl="1"/>
                <a:r>
                  <a:rPr lang="fr-FR" dirty="0" smtClean="0"/>
                  <a:t>Opération « inverse » de la dérivée</a:t>
                </a:r>
                <a:endParaRPr lang="fr-FR" dirty="0"/>
              </a:p>
              <a:p>
                <a:pPr lvl="1"/>
                <a:r>
                  <a:rPr lang="fr-FR" dirty="0" smtClean="0"/>
                  <a:t>L’intégrale d’une fonction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dirty="0" smtClean="0"/>
                  <a:t> sur un intervalle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fr-FR" dirty="0" smtClean="0"/>
                  <a:t> se note: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fr-FR" dirty="0" smtClean="0"/>
              </a:p>
              <a:p>
                <a:r>
                  <a:rPr lang="fr-FR" b="1" u="sng" dirty="0" smtClean="0"/>
                  <a:t>Représentation graphique :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2" y="1556793"/>
                <a:ext cx="10565307" cy="5076514"/>
              </a:xfrm>
              <a:blipFill>
                <a:blip r:embed="rId3"/>
                <a:stretch>
                  <a:fillRect l="-1039" t="-20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228" y="3390546"/>
            <a:ext cx="4431295" cy="311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15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3"/>
          <p:cNvSpPr txBox="1">
            <a:spLocks/>
          </p:cNvSpPr>
          <p:nvPr/>
        </p:nvSpPr>
        <p:spPr>
          <a:xfrm>
            <a:off x="1909311" y="1637331"/>
            <a:ext cx="8044906" cy="39023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Corps de texte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Intégration numérique</a:t>
            </a:r>
            <a:endParaRPr lang="fr-FR" dirty="0">
              <a:solidFill>
                <a:srgbClr val="313E48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B949DE-4768-7144-9464-E25DC45F3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556793"/>
            <a:ext cx="10565307" cy="678407"/>
          </a:xfrm>
        </p:spPr>
        <p:txBody>
          <a:bodyPr/>
          <a:lstStyle/>
          <a:p>
            <a:r>
              <a:rPr lang="fr-FR" b="1" u="sng" dirty="0" smtClean="0"/>
              <a:t>Représentation graphique :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2428122"/>
            <a:ext cx="4963288" cy="348510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893" y="2428122"/>
            <a:ext cx="3897808" cy="3514343"/>
          </a:xfrm>
          <a:prstGeom prst="rect">
            <a:avLst/>
          </a:prstGeom>
        </p:spPr>
      </p:pic>
      <p:sp>
        <p:nvSpPr>
          <p:cNvPr id="8" name="Flèche droite 7"/>
          <p:cNvSpPr/>
          <p:nvPr/>
        </p:nvSpPr>
        <p:spPr>
          <a:xfrm>
            <a:off x="6038736" y="3726174"/>
            <a:ext cx="1181100" cy="889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139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Primitives usuelles</a:t>
            </a:r>
            <a:endParaRPr lang="fr-FR" dirty="0">
              <a:solidFill>
                <a:srgbClr val="313E48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335042" y="4238919"/>
            <a:ext cx="55761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solidFill>
                  <a:srgbClr val="FF0000"/>
                </a:solidFill>
              </a:rPr>
              <a:t>A connaître par cœur !!!</a:t>
            </a:r>
            <a:endParaRPr lang="fr-FR" sz="4000" dirty="0">
              <a:solidFill>
                <a:srgbClr val="FF000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6" y="836712"/>
            <a:ext cx="11959974" cy="34022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143126" y="4946805"/>
                <a:ext cx="1171867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 i="1" u="sng" dirty="0" smtClean="0"/>
                  <a:t>Applications:</a:t>
                </a:r>
                <a:r>
                  <a:rPr lang="fr-FR" sz="2800" dirty="0" smtClean="0"/>
                  <a:t> Calculer les primitives en </a:t>
                </a:r>
                <a14:m>
                  <m:oMath xmlns:m="http://schemas.openxmlformats.org/officeDocument/2006/math">
                    <m:r>
                      <a:rPr lang="fr-FR" sz="2800" i="1" dirty="0" smtClean="0">
                        <a:latin typeface="Cambria Math" panose="02040503050406030204" pitchFamily="18" charset="0"/>
                      </a:rPr>
                      <m:t>0 (</m:t>
                    </m:r>
                    <m:r>
                      <a:rPr lang="fr-FR" sz="28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sz="2800" i="1" dirty="0" smtClean="0">
                        <a:latin typeface="Cambria Math" panose="02040503050406030204" pitchFamily="18" charset="0"/>
                      </a:rPr>
                      <m:t>=0) </m:t>
                    </m:r>
                  </m:oMath>
                </a14:m>
                <a:r>
                  <a:rPr lang="fr-FR" sz="2800" dirty="0" smtClean="0"/>
                  <a:t>: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fr-F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2800" dirty="0" smtClean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fr-F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𝕽</m:t>
                    </m:r>
                  </m:oMath>
                </a14:m>
                <a:endParaRPr lang="fr-FR" sz="2800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26" y="4946805"/>
                <a:ext cx="11718674" cy="1384995"/>
              </a:xfrm>
              <a:prstGeom prst="rect">
                <a:avLst/>
              </a:prstGeom>
              <a:blipFill>
                <a:blip r:embed="rId3"/>
                <a:stretch>
                  <a:fillRect l="-1040" t="-43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79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0E71-5B83-3846-A3BA-B00FF702A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08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10" name="Espace réservé du texte 3"/>
          <p:cNvSpPr txBox="1">
            <a:spLocks/>
          </p:cNvSpPr>
          <p:nvPr/>
        </p:nvSpPr>
        <p:spPr>
          <a:xfrm>
            <a:off x="1909311" y="1637331"/>
            <a:ext cx="8044906" cy="39023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Corps de texte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Introduction</a:t>
            </a:r>
            <a:endParaRPr lang="fr-FR" dirty="0">
              <a:solidFill>
                <a:srgbClr val="313E48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B949DE-4768-7144-9464-E25DC45F3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556793"/>
            <a:ext cx="10565307" cy="5076514"/>
          </a:xfrm>
        </p:spPr>
        <p:txBody>
          <a:bodyPr/>
          <a:lstStyle/>
          <a:p>
            <a:r>
              <a:rPr lang="fr-FR" b="1" dirty="0" smtClean="0"/>
              <a:t>Dérivation :</a:t>
            </a:r>
          </a:p>
          <a:p>
            <a:pPr lvl="1"/>
            <a:r>
              <a:rPr lang="fr-FR" dirty="0" smtClean="0"/>
              <a:t>Opération mathématiques analysant le taux de variation</a:t>
            </a:r>
          </a:p>
          <a:p>
            <a:pPr lvl="1"/>
            <a:r>
              <a:rPr lang="fr-FR" dirty="0" smtClean="0"/>
              <a:t>Nécessaire dans </a:t>
            </a:r>
            <a:r>
              <a:rPr lang="fr-FR" b="1" dirty="0" smtClean="0"/>
              <a:t>absolument tous</a:t>
            </a:r>
            <a:r>
              <a:rPr lang="fr-FR" dirty="0" smtClean="0"/>
              <a:t> les domaines scientifiques</a:t>
            </a:r>
          </a:p>
          <a:p>
            <a:pPr lvl="1"/>
            <a:r>
              <a:rPr lang="fr-FR" dirty="0" smtClean="0"/>
              <a:t>Base de l’analyse du mouvement et de la cinématique</a:t>
            </a:r>
          </a:p>
          <a:p>
            <a:pPr lvl="1"/>
            <a:endParaRPr lang="fr-FR" dirty="0"/>
          </a:p>
          <a:p>
            <a:r>
              <a:rPr lang="fr-FR" b="1" dirty="0" smtClean="0"/>
              <a:t>Intégration :</a:t>
            </a:r>
          </a:p>
          <a:p>
            <a:pPr lvl="1"/>
            <a:r>
              <a:rPr lang="fr-FR" dirty="0" smtClean="0"/>
              <a:t>Opération « inverse » de la dérivation</a:t>
            </a:r>
          </a:p>
          <a:p>
            <a:pPr lvl="1"/>
            <a:r>
              <a:rPr lang="fr-FR" dirty="0"/>
              <a:t>Nécessaire dans </a:t>
            </a:r>
            <a:r>
              <a:rPr lang="fr-FR" b="1" dirty="0"/>
              <a:t>absolument tous</a:t>
            </a:r>
            <a:r>
              <a:rPr lang="fr-FR" dirty="0"/>
              <a:t> les domaines scientifiques</a:t>
            </a:r>
          </a:p>
          <a:p>
            <a:pPr lvl="1"/>
            <a:r>
              <a:rPr lang="fr-FR" dirty="0" smtClean="0"/>
              <a:t>Opération nécessaire pour obtenir une trajectoire depuis les équations de Newton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615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0E71-5B83-3846-A3BA-B00FF702A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I. Nombre dérivé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185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10" name="Espace réservé du texte 3"/>
          <p:cNvSpPr txBox="1">
            <a:spLocks/>
          </p:cNvSpPr>
          <p:nvPr/>
        </p:nvSpPr>
        <p:spPr>
          <a:xfrm>
            <a:off x="1909311" y="1637331"/>
            <a:ext cx="8044906" cy="39023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Corps de texte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Définitions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392" y="1556793"/>
                <a:ext cx="10565307" cy="5076514"/>
              </a:xfrm>
            </p:spPr>
            <p:txBody>
              <a:bodyPr/>
              <a:lstStyle/>
              <a:p>
                <a:r>
                  <a:rPr lang="fr-FR" b="1" u="sng" dirty="0" smtClean="0"/>
                  <a:t>Taux d’accroissement :</a:t>
                </a:r>
              </a:p>
              <a:p>
                <a:pPr lvl="1"/>
                <a:r>
                  <a:rPr lang="fr-FR" dirty="0" smtClean="0"/>
                  <a:t>Soit</a:t>
                </a:r>
                <a:r>
                  <a:rPr lang="fr-FR" i="1" dirty="0" smtClean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i="1" dirty="0" smtClean="0"/>
                  <a:t> </a:t>
                </a:r>
                <a:r>
                  <a:rPr lang="fr-FR" dirty="0" smtClean="0"/>
                  <a:t>une </a:t>
                </a:r>
                <a:r>
                  <a:rPr lang="fr-FR" dirty="0"/>
                  <a:t>fonction définie sur un intervalle 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fr-FR" dirty="0"/>
                  <a:t> et soient 2 réels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 smtClean="0"/>
                  <a:t>​​</a:t>
                </a:r>
                <a:r>
                  <a:rPr lang="fr-FR" dirty="0"/>
                  <a:t> et</a:t>
                </a:r>
                <a:endParaRPr lang="fr-FR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fr-FR" dirty="0"/>
                  <a:t> tels que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fr-FR" dirty="0" smtClean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fr-FR" dirty="0" smtClean="0"/>
                  <a:t>.</a:t>
                </a:r>
                <a:endParaRPr lang="fr-FR" dirty="0"/>
              </a:p>
              <a:p>
                <a:pPr lvl="1"/>
                <a:r>
                  <a:rPr lang="fr-FR" dirty="0"/>
                  <a:t>Le </a:t>
                </a:r>
                <a:r>
                  <a:rPr lang="fr-FR" b="1" dirty="0"/>
                  <a:t>taux </a:t>
                </a:r>
                <a:r>
                  <a:rPr lang="fr-FR" b="1" dirty="0" smtClean="0"/>
                  <a:t>d'accroissement</a:t>
                </a:r>
                <a:r>
                  <a:rPr lang="fr-FR" dirty="0"/>
                  <a:t> de </a:t>
                </a:r>
                <a:r>
                  <a:rPr lang="fr-FR" dirty="0" smtClean="0"/>
                  <a:t>la fonction</a:t>
                </a:r>
                <a:r>
                  <a:rPr lang="fr-FR" dirty="0"/>
                  <a:t> 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dirty="0" smtClean="0"/>
                  <a:t> entre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 smtClean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dirty="0"/>
                  <a:t> est le nombre </a:t>
                </a:r>
                <a:r>
                  <a:rPr lang="fr-FR" dirty="0" smtClean="0"/>
                  <a:t>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fr-FR" dirty="0" smtClean="0"/>
              </a:p>
              <a:p>
                <a:r>
                  <a:rPr lang="fr-FR" b="1" u="sng" dirty="0" smtClean="0"/>
                  <a:t>Dérivabilité :</a:t>
                </a:r>
              </a:p>
              <a:p>
                <a:pPr lvl="1"/>
                <a:r>
                  <a:rPr lang="fr-FR" dirty="0" smtClean="0"/>
                  <a:t>Une fonction réelle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dirty="0" smtClean="0"/>
                  <a:t> est dérivable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 smtClean="0"/>
                  <a:t> si et seulement si</a:t>
                </a:r>
              </a:p>
              <a:p>
                <a:pPr marL="457200" lvl="1" indent="0">
                  <a:buNone/>
                </a:pPr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𝕽</m:t>
                    </m:r>
                  </m:oMath>
                </a14:m>
                <a:r>
                  <a:rPr lang="fr-FR" dirty="0" smtClean="0"/>
                  <a:t>. On appelle alors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fr-FR" dirty="0" smtClean="0"/>
                  <a:t> le nombre dérivé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dirty="0" smtClean="0"/>
                  <a:t>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 smtClean="0"/>
                  <a:t>.</a:t>
                </a:r>
              </a:p>
              <a:p>
                <a:pPr lvl="1"/>
                <a:r>
                  <a:rPr lang="fr-FR" dirty="0" smtClean="0"/>
                  <a:t>Ce nombre est noté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2" y="1556793"/>
                <a:ext cx="10565307" cy="5076514"/>
              </a:xfrm>
              <a:blipFill>
                <a:blip r:embed="rId3"/>
                <a:stretch>
                  <a:fillRect l="-1039" t="-20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1605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10" name="Espace réservé du texte 3"/>
          <p:cNvSpPr txBox="1">
            <a:spLocks/>
          </p:cNvSpPr>
          <p:nvPr/>
        </p:nvSpPr>
        <p:spPr>
          <a:xfrm>
            <a:off x="1909311" y="1637331"/>
            <a:ext cx="8044906" cy="39023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Corps de texte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Interprétation graphique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392" y="1556793"/>
                <a:ext cx="5409107" cy="4366930"/>
              </a:xfrm>
            </p:spPr>
            <p:txBody>
              <a:bodyPr/>
              <a:lstStyle/>
              <a:p>
                <a:r>
                  <a:rPr lang="fr-FR" dirty="0" smtClean="0"/>
                  <a:t>Le nombre dérivé est le coefficient directeur de la tangente à la courbe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fr-FR" dirty="0" smtClean="0"/>
              </a:p>
              <a:p>
                <a:endParaRPr lang="fr-FR" dirty="0"/>
              </a:p>
              <a:p>
                <a:r>
                  <a:rPr lang="fr-FR" dirty="0" smtClean="0">
                    <a:solidFill>
                      <a:srgbClr val="FF0000"/>
                    </a:solidFill>
                  </a:rPr>
                  <a:t>L’équation de la tangente à la courbe de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dirty="0" smtClean="0">
                    <a:solidFill>
                      <a:srgbClr val="FF0000"/>
                    </a:solidFill>
                  </a:rPr>
                  <a:t>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 smtClean="0">
                    <a:solidFill>
                      <a:srgbClr val="FF0000"/>
                    </a:solidFill>
                  </a:rPr>
                  <a:t> est 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2" y="1556793"/>
                <a:ext cx="5409107" cy="4366930"/>
              </a:xfrm>
              <a:blipFill>
                <a:blip r:embed="rId3"/>
                <a:stretch>
                  <a:fillRect l="-2027" t="-23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174" y="522209"/>
            <a:ext cx="6328908" cy="556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7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10" name="Espace réservé du texte 3"/>
          <p:cNvSpPr txBox="1">
            <a:spLocks/>
          </p:cNvSpPr>
          <p:nvPr/>
        </p:nvSpPr>
        <p:spPr>
          <a:xfrm>
            <a:off x="1909311" y="1637331"/>
            <a:ext cx="8044906" cy="39023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Corps de texte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Applications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392" y="1556793"/>
                <a:ext cx="10565307" cy="4366930"/>
              </a:xfrm>
            </p:spPr>
            <p:txBody>
              <a:bodyPr/>
              <a:lstStyle/>
              <a:p>
                <a:r>
                  <a:rPr lang="fr-FR" b="1" u="sng" dirty="0" smtClean="0"/>
                  <a:t>Nombres dérivés :</a:t>
                </a:r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0 ;1 ;3 ;10</m:t>
                    </m:r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−8 , 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=0 ;1 ;3</m:t>
                    </m:r>
                  </m:oMath>
                </a14:m>
                <a:endParaRPr lang="fr-FR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𝕽</m:t>
                    </m:r>
                  </m:oMath>
                </a14:m>
                <a:endParaRPr lang="fr-FR" dirty="0" smtClean="0"/>
              </a:p>
              <a:p>
                <a:pPr marL="457200" lvl="1" indent="0">
                  <a:buNone/>
                </a:pPr>
                <a:endParaRPr lang="fr-FR" dirty="0"/>
              </a:p>
              <a:p>
                <a:r>
                  <a:rPr lang="fr-FR" b="1" u="sng" dirty="0" smtClean="0"/>
                  <a:t>Tangentes: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>
                        <a:latin typeface="Cambria Math" panose="02040503050406030204" pitchFamily="18" charset="0"/>
                      </a:rPr>
                      <m:t>0 ;1 ;3 </m:t>
                    </m:r>
                  </m:oMath>
                </a14:m>
                <a:endParaRPr lang="fr-FR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+5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−8 , 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=0 ;1 ;3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b="1" u="sng" dirty="0"/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2" y="1556793"/>
                <a:ext cx="10565307" cy="4366930"/>
              </a:xfrm>
              <a:blipFill>
                <a:blip r:embed="rId3"/>
                <a:stretch>
                  <a:fillRect l="-1039" t="-23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081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0E71-5B83-3846-A3BA-B00FF702A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II. Fonction dérivée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133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3"/>
          <p:cNvSpPr txBox="1">
            <a:spLocks/>
          </p:cNvSpPr>
          <p:nvPr/>
        </p:nvSpPr>
        <p:spPr>
          <a:xfrm>
            <a:off x="1909311" y="1637331"/>
            <a:ext cx="8044906" cy="39023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Corps de texte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Définition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392" y="1556793"/>
                <a:ext cx="10565307" cy="4366930"/>
              </a:xfrm>
            </p:spPr>
            <p:txBody>
              <a:bodyPr/>
              <a:lstStyle/>
              <a:p>
                <a:r>
                  <a:rPr lang="fr-FR" b="1" u="sng" dirty="0" smtClean="0"/>
                  <a:t>Fonction dérivée:</a:t>
                </a:r>
              </a:p>
              <a:p>
                <a:pPr lvl="1"/>
                <a:r>
                  <a:rPr lang="fr-FR" dirty="0" smtClean="0"/>
                  <a:t>Soit</a:t>
                </a:r>
                <a:r>
                  <a:rPr lang="fr-FR" i="1" dirty="0" smtClean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i="1" dirty="0" smtClean="0"/>
                  <a:t> </a:t>
                </a:r>
                <a:r>
                  <a:rPr lang="fr-FR" dirty="0" smtClean="0"/>
                  <a:t>une </a:t>
                </a:r>
                <a:r>
                  <a:rPr lang="fr-FR" dirty="0"/>
                  <a:t>fonction définie sur un intervalle 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fr-FR" dirty="0" smtClean="0"/>
                  <a:t>. On dit que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dirty="0" smtClean="0"/>
                  <a:t> est dérivable si et seulement si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𝑒𝑥𝑖𝑠𝑡𝑒</m:t>
                    </m:r>
                  </m:oMath>
                </a14:m>
                <a:endParaRPr lang="fr-FR" dirty="0"/>
              </a:p>
              <a:p>
                <a:pPr lvl="1"/>
                <a:r>
                  <a:rPr lang="fr-FR" dirty="0" smtClean="0"/>
                  <a:t>La fonction qui à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fr-FR" dirty="0" smtClean="0"/>
                  <a:t> associe le nombre dérivé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dirty="0" smtClean="0"/>
                  <a:t> en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dirty="0" smtClean="0"/>
                  <a:t> s’appelle la </a:t>
                </a:r>
                <a:r>
                  <a:rPr lang="fr-FR" b="1" dirty="0" smtClean="0"/>
                  <a:t>fonction dérivée </a:t>
                </a:r>
                <a:r>
                  <a:rPr lang="fr-FR" dirty="0" smtClean="0"/>
                  <a:t>et se note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fr-FR" dirty="0" smtClean="0"/>
                  <a:t> </a:t>
                </a:r>
              </a:p>
              <a:p>
                <a:pPr lvl="1"/>
                <a:endParaRPr lang="fr-FR" dirty="0" smtClean="0"/>
              </a:p>
              <a:p>
                <a:pPr lvl="1"/>
                <a:r>
                  <a:rPr lang="fr-FR" dirty="0" smtClean="0"/>
                  <a:t>On la note:</a:t>
                </a:r>
                <a:endParaRPr lang="fr-FR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𝕽</m:t>
                      </m:r>
                    </m:oMath>
                  </m:oMathPara>
                </a14:m>
                <a:endParaRPr lang="fr-FR" sz="2800" b="0" dirty="0" smtClean="0">
                  <a:ea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:r>
                  <a:rPr lang="fr-FR" sz="2800" b="0" dirty="0" smtClean="0">
                    <a:ea typeface="Cambria Math" panose="02040503050406030204" pitchFamily="18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fr-F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func>
                      <m:funcPr>
                        <m:ctrlPr>
                          <a:rPr lang="fr-F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fr-F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fr-F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fr-F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fr-F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fr-F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fr-F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fr-F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endParaRPr lang="fr-FR" sz="28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2" y="1556793"/>
                <a:ext cx="10565307" cy="4366930"/>
              </a:xfrm>
              <a:blipFill>
                <a:blip r:embed="rId2"/>
                <a:stretch>
                  <a:fillRect l="-1039" t="-2371" r="-10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3722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Dérivées usuelles</a:t>
            </a:r>
            <a:endParaRPr lang="fr-FR" dirty="0">
              <a:solidFill>
                <a:srgbClr val="313E48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208" y="836712"/>
            <a:ext cx="7823593" cy="528468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517900" y="5962888"/>
            <a:ext cx="55761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solidFill>
                  <a:srgbClr val="FF0000"/>
                </a:solidFill>
              </a:rPr>
              <a:t>A connaître par cœur !!!</a:t>
            </a:r>
            <a:endParaRPr lang="fr-FR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067975"/>
      </p:ext>
    </p:extLst>
  </p:cSld>
  <p:clrMapOvr>
    <a:masterClrMapping/>
  </p:clrMapOvr>
</p:sld>
</file>

<file path=ppt/theme/theme1.xml><?xml version="1.0" encoding="utf-8"?>
<a:theme xmlns:a="http://schemas.openxmlformats.org/drawingml/2006/main" name="1_UPSACLAY">
  <a:themeElements>
    <a:clrScheme name="UPSACLAY">
      <a:dk1>
        <a:srgbClr val="63003C"/>
      </a:dk1>
      <a:lt1>
        <a:srgbClr val="FFFFFF"/>
      </a:lt1>
      <a:dk2>
        <a:srgbClr val="303E48"/>
      </a:dk2>
      <a:lt2>
        <a:srgbClr val="BDC4BC"/>
      </a:lt2>
      <a:accent1>
        <a:srgbClr val="DA5200"/>
      </a:accent1>
      <a:accent2>
        <a:srgbClr val="006996"/>
      </a:accent2>
      <a:accent3>
        <a:srgbClr val="FFFFFF"/>
      </a:accent3>
      <a:accent4>
        <a:srgbClr val="86B700"/>
      </a:accent4>
      <a:accent5>
        <a:srgbClr val="464595"/>
      </a:accent5>
      <a:accent6>
        <a:srgbClr val="80143C"/>
      </a:accent6>
      <a:hlink>
        <a:srgbClr val="63003C"/>
      </a:hlink>
      <a:folHlink>
        <a:srgbClr val="B8ACD7"/>
      </a:folHlink>
    </a:clrScheme>
    <a:fontScheme name="Université Paris-Saclay">
      <a:majorFont>
        <a:latin typeface="Open Sans"/>
        <a:ea typeface=""/>
        <a:cs typeface="Arial Unicode MS"/>
      </a:majorFont>
      <a:minorFont>
        <a:latin typeface="Open Sans"/>
        <a:ea typeface=""/>
        <a:cs typeface="Arial Unicode MS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refaire" id="{94AEBCF8-AF65-4DB5-B259-1F3F1BE73777}" vid="{6FB0EB57-A501-4BEC-859A-9BC2B4F2B6C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</TotalTime>
  <Words>200</Words>
  <Application>Microsoft Office PowerPoint</Application>
  <PresentationFormat>Grand écran</PresentationFormat>
  <Paragraphs>87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Arial Unicode MS</vt:lpstr>
      <vt:lpstr>Calibri</vt:lpstr>
      <vt:lpstr>Cambria Math</vt:lpstr>
      <vt:lpstr>Open Sans</vt:lpstr>
      <vt:lpstr>1_UPSACLAY</vt:lpstr>
      <vt:lpstr>CM2 : Biomécanique Rappels sur dérivation et intégration</vt:lpstr>
      <vt:lpstr>Introduction</vt:lpstr>
      <vt:lpstr>I. Nombre dérivé</vt:lpstr>
      <vt:lpstr>Définitions</vt:lpstr>
      <vt:lpstr>Interprétation graphique</vt:lpstr>
      <vt:lpstr>Applications</vt:lpstr>
      <vt:lpstr>II. Fonction dérivée</vt:lpstr>
      <vt:lpstr>Définition</vt:lpstr>
      <vt:lpstr>Dérivées usuelles</vt:lpstr>
      <vt:lpstr>Propriétés basiques</vt:lpstr>
      <vt:lpstr>Applications</vt:lpstr>
      <vt:lpstr>III. Bases d’intégration</vt:lpstr>
      <vt:lpstr>Définitions</vt:lpstr>
      <vt:lpstr>Intégration numérique</vt:lpstr>
      <vt:lpstr>Primitives usuelles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Virginie Paris</dc:creator>
  <cp:lastModifiedBy>Dorian</cp:lastModifiedBy>
  <cp:revision>60</cp:revision>
  <dcterms:created xsi:type="dcterms:W3CDTF">2020-02-07T10:36:28Z</dcterms:created>
  <dcterms:modified xsi:type="dcterms:W3CDTF">2020-08-28T14:46:49Z</dcterms:modified>
</cp:coreProperties>
</file>