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7" r:id="rId2"/>
    <p:sldId id="268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E48"/>
    <a:srgbClr val="000000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jpe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CM4 : Biomécanique</a:t>
            </a:r>
            <a:br>
              <a:rPr lang="fr-FR" sz="5400" dirty="0" smtClean="0"/>
            </a:br>
            <a:r>
              <a:rPr lang="fr-FR" sz="4800" i="1" dirty="0" smtClean="0"/>
              <a:t>Cinématique (</a:t>
            </a:r>
            <a:r>
              <a:rPr lang="fr-FR" sz="4800" i="1" dirty="0"/>
              <a:t>2</a:t>
            </a:r>
            <a:r>
              <a:rPr lang="fr-FR" sz="4800" i="1" dirty="0" smtClean="0"/>
              <a:t>D)</a:t>
            </a:r>
            <a:endParaRPr lang="fr-FR" sz="4800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7" y="5529529"/>
            <a:ext cx="8116144" cy="746185"/>
          </a:xfrm>
        </p:spPr>
        <p:txBody>
          <a:bodyPr>
            <a:normAutofit/>
          </a:bodyPr>
          <a:lstStyle/>
          <a:p>
            <a:r>
              <a:rPr lang="fr-FR" dirty="0" smtClean="0"/>
              <a:t>Année universitaire 2020-2021</a:t>
            </a:r>
            <a:endParaRPr lang="fr-F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Bastien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Berret</a:t>
            </a:r>
            <a:endParaRPr lang="en-US" sz="2400" baseline="3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Contact :</a:t>
            </a:r>
          </a:p>
          <a:p>
            <a:r>
              <a:rPr lang="fr-FR" dirty="0" smtClean="0"/>
              <a:t>Université Paris-Saclay, CIAMS, 91405 Orsay, France. dorian.verdel@universite-paris-saclay.fr</a:t>
            </a:r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c 22"/>
          <p:cNvSpPr/>
          <p:nvPr/>
        </p:nvSpPr>
        <p:spPr>
          <a:xfrm>
            <a:off x="7815942" y="3839522"/>
            <a:ext cx="914400" cy="914400"/>
          </a:xfrm>
          <a:prstGeom prst="arc">
            <a:avLst>
              <a:gd name="adj1" fmla="val 19857577"/>
              <a:gd name="adj2" fmla="val 11635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de résolution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623391" y="1285358"/>
                <a:ext cx="7192551" cy="460744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Reconnaître les types de mouvements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fr-FR" altLang="en-US" sz="2400" dirty="0" smtClean="0">
                    <a:solidFill>
                      <a:srgbClr val="313E48"/>
                    </a:solidFill>
                  </a:rPr>
                  <a:t>Rectiligne uniforme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fr-FR" altLang="en-US" sz="2400" dirty="0" smtClean="0">
                    <a:solidFill>
                      <a:srgbClr val="313E48"/>
                    </a:solidFill>
                  </a:rPr>
                  <a:t>Uniformément accéléré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fr-FR" altLang="en-US" sz="2400" dirty="0" smtClean="0">
                    <a:solidFill>
                      <a:srgbClr val="313E48"/>
                    </a:solidFill>
                  </a:rPr>
                  <a:t>Sur chaque axe séparément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Décomposer les vecteurs</a:t>
                </a: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fr-FR" altLang="en-US" sz="2400" dirty="0" smtClean="0">
                    <a:solidFill>
                      <a:srgbClr val="313E48"/>
                    </a:solidFill>
                  </a:rPr>
                  <a:t>Ici, uniquement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en-US" sz="240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altLang="en-US" sz="240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fr-FR" altLang="en-US" sz="2400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altLang="en-US" sz="2400" dirty="0" smtClean="0">
                  <a:solidFill>
                    <a:srgbClr val="313E48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fr-FR" altLang="en-US" sz="2400" dirty="0" smtClean="0">
                    <a:solidFill>
                      <a:srgbClr val="313E48"/>
                    </a:solidFill>
                  </a:rPr>
                  <a:t>Décomposer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altLang="en-US" sz="2400" dirty="0" smtClean="0">
                    <a:solidFill>
                      <a:srgbClr val="313E48"/>
                    </a:solidFill>
                  </a:rPr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altLang="en-US" sz="2400" dirty="0" smtClean="0">
                  <a:solidFill>
                    <a:srgbClr val="313E48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Calculer les trajectoires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Résoudre</a:t>
                </a: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1" y="1285358"/>
                <a:ext cx="7192551" cy="4607441"/>
              </a:xfrm>
              <a:prstGeom prst="rect">
                <a:avLst/>
              </a:prstGeom>
              <a:blipFill>
                <a:blip r:embed="rId3"/>
                <a:stretch>
                  <a:fillRect l="-1525" t="-1455" r="-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 flipV="1">
            <a:off x="7721600" y="2510973"/>
            <a:ext cx="0" cy="193039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721600" y="4441372"/>
            <a:ext cx="2017485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170463" y="4441372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63" y="4441372"/>
                <a:ext cx="52129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201987" y="2128484"/>
                <a:ext cx="490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87" y="2128484"/>
                <a:ext cx="4905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9479280" y="4441372"/>
                <a:ext cx="490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0" y="4441372"/>
                <a:ext cx="4905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0406017" y="1629947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017" y="1629947"/>
                <a:ext cx="54373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>
            <a:off x="9999617" y="2191669"/>
            <a:ext cx="406400" cy="0"/>
          </a:xfrm>
          <a:prstGeom prst="line">
            <a:avLst/>
          </a:prstGeom>
          <a:ln w="28575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0217331" y="2021910"/>
            <a:ext cx="0" cy="377370"/>
          </a:xfrm>
          <a:prstGeom prst="line">
            <a:avLst/>
          </a:prstGeom>
          <a:ln w="28575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7721600" y="3730172"/>
            <a:ext cx="1757680" cy="71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8181430" y="3464261"/>
                <a:ext cx="643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fr-F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30" y="3464261"/>
                <a:ext cx="6432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838322" y="3867213"/>
                <a:ext cx="509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322" y="3867213"/>
                <a:ext cx="5097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1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c 22"/>
          <p:cNvSpPr/>
          <p:nvPr/>
        </p:nvSpPr>
        <p:spPr>
          <a:xfrm>
            <a:off x="7815942" y="3839522"/>
            <a:ext cx="914400" cy="914400"/>
          </a:xfrm>
          <a:prstGeom prst="arc">
            <a:avLst>
              <a:gd name="adj1" fmla="val 19857577"/>
              <a:gd name="adj2" fmla="val 11635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522229" y="1344712"/>
                <a:ext cx="7192551" cy="447551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Reconnaître les types de mouvements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fr-FR" altLang="en-US" sz="2400" dirty="0" smtClean="0">
                    <a:solidFill>
                      <a:srgbClr val="313E48"/>
                    </a:solidFill>
                  </a:rPr>
                  <a:t>Mouvement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altLang="en-US" sz="2400" dirty="0" smtClean="0">
                    <a:solidFill>
                      <a:srgbClr val="313E48"/>
                    </a:solidFill>
                  </a:rPr>
                  <a:t> : MRU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fr-FR" altLang="en-US" sz="2400" dirty="0" smtClean="0">
                    <a:solidFill>
                      <a:srgbClr val="313E48"/>
                    </a:solidFill>
                  </a:rPr>
                  <a:t>Mouvement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altLang="en-US" sz="2400" dirty="0" smtClean="0">
                    <a:solidFill>
                      <a:srgbClr val="313E48"/>
                    </a:solidFill>
                  </a:rPr>
                  <a:t> : MRUA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Décomposer les vecteurs</a:t>
                </a: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en-US" sz="240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altLang="en-US" sz="240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fr-FR" altLang="en-US" sz="2400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altLang="en-US" sz="2400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altLang="en-US" sz="2400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altLang="en-US" sz="2400" b="0" i="0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fr-FR" altLang="en-US" sz="2400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altLang="en-US" sz="2400" b="0" i="0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</m:oMath>
                </a14:m>
                <a:endParaRPr lang="fr-FR" altLang="en-US" sz="2400" dirty="0" smtClean="0">
                  <a:solidFill>
                    <a:srgbClr val="313E48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Calculer les trajectoires</a:t>
                </a: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altLang="en-US" sz="240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altLang="en-US" sz="240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altLang="en-US" sz="240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altLang="en-US" sz="240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altLang="en-US" sz="2400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fr-FR" altLang="en-US" sz="2400" i="1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altLang="en-US" sz="240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altLang="en-US" sz="2400" b="0" i="1" smtClean="0">
                                        <a:solidFill>
                                          <a:srgbClr val="313E4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altLang="en-US" sz="2400" i="1">
                                        <a:solidFill>
                                          <a:srgbClr val="313E4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fr-FR" altLang="en-US" sz="2400" b="0" i="1" smtClean="0">
                                    <a:solidFill>
                                      <a:srgbClr val="313E4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altLang="en-US" sz="2800" b="1" dirty="0" smtClean="0">
                  <a:solidFill>
                    <a:srgbClr val="313E48"/>
                  </a:solidFill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9" y="1344712"/>
                <a:ext cx="7192551" cy="4475517"/>
              </a:xfrm>
              <a:prstGeom prst="rect">
                <a:avLst/>
              </a:prstGeom>
              <a:blipFill>
                <a:blip r:embed="rId3"/>
                <a:stretch>
                  <a:fillRect l="-1525" t="-1499" r="-4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 flipV="1">
            <a:off x="7721600" y="2510973"/>
            <a:ext cx="0" cy="193039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721600" y="4441372"/>
            <a:ext cx="2017485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170463" y="4441372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63" y="4441372"/>
                <a:ext cx="52129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201987" y="2128484"/>
                <a:ext cx="490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87" y="2128484"/>
                <a:ext cx="4905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9479280" y="4441372"/>
                <a:ext cx="490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0" y="4441372"/>
                <a:ext cx="4905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0406017" y="1629947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017" y="1629947"/>
                <a:ext cx="54373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>
            <a:off x="9999617" y="2191669"/>
            <a:ext cx="406400" cy="0"/>
          </a:xfrm>
          <a:prstGeom prst="line">
            <a:avLst/>
          </a:prstGeom>
          <a:ln w="28575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0217331" y="2021910"/>
            <a:ext cx="0" cy="377370"/>
          </a:xfrm>
          <a:prstGeom prst="line">
            <a:avLst/>
          </a:prstGeom>
          <a:ln w="28575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7721600" y="3730172"/>
            <a:ext cx="1757680" cy="71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8181430" y="3464261"/>
                <a:ext cx="643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fr-F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30" y="3464261"/>
                <a:ext cx="6432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838322" y="3867213"/>
                <a:ext cx="509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322" y="3867213"/>
                <a:ext cx="5097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9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c 22"/>
          <p:cNvSpPr/>
          <p:nvPr/>
        </p:nvSpPr>
        <p:spPr>
          <a:xfrm>
            <a:off x="7815942" y="3839522"/>
            <a:ext cx="914400" cy="914400"/>
          </a:xfrm>
          <a:prstGeom prst="arc">
            <a:avLst>
              <a:gd name="adj1" fmla="val 19857577"/>
              <a:gd name="adj2" fmla="val 11635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466958" y="1150836"/>
                <a:ext cx="9012321" cy="595597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Reconnaître les types de mouvements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Décomposer les vecteurs</a:t>
                </a:r>
                <a:endParaRPr lang="fr-FR" altLang="en-US" sz="2400" dirty="0" smtClean="0">
                  <a:solidFill>
                    <a:srgbClr val="313E48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Calculer les trajectoires</a:t>
                </a:r>
                <a:endParaRPr lang="fr-FR" altLang="en-US" sz="2800" b="1" dirty="0">
                  <a:solidFill>
                    <a:srgbClr val="313E48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Résoudre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altLang="en-US" sz="2400" i="1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altLang="en-US" sz="240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altLang="en-US" sz="240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fr-FR" altLang="en-US" sz="2400" b="1" dirty="0" smtClean="0">
                  <a:solidFill>
                    <a:srgbClr val="313E48"/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en-US" sz="2400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lang="fr-FR" altLang="en-US" sz="2400" i="1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altLang="en-US" sz="2400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fr-FR" altLang="en-US" sz="240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altLang="en-US" sz="24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altLang="en-US" sz="24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altLang="en-US" sz="2400" i="1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fr-FR" altLang="en-US" sz="240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p>
                                        <m:sSupPr>
                                          <m:ctrlPr>
                                            <a:rPr lang="fr-FR" altLang="en-US" sz="2400" i="1">
                                              <a:solidFill>
                                                <a:srgbClr val="313E4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unc>
                                            <m:funcPr>
                                              <m:ctrlPr>
                                                <a:rPr lang="fr-FR" altLang="en-US" sz="2400" i="1">
                                                  <a:solidFill>
                                                    <a:srgbClr val="313E4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altLang="en-US" sz="2400">
                                                  <a:solidFill>
                                                    <a:srgbClr val="313E4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fr-FR" altLang="en-US" sz="2400" i="1">
                                                  <a:solidFill>
                                                    <a:srgbClr val="313E4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fr-FR" altLang="en-US" sz="2400" i="1">
                                                  <a:solidFill>
                                                    <a:srgbClr val="313E48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  <m:r>
                                                <a:rPr lang="fr-FR" altLang="en-US" sz="2400" i="1">
                                                  <a:solidFill>
                                                    <a:srgbClr val="313E48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a:rPr lang="fr-FR" altLang="en-US" sz="2400" i="1">
                                              <a:solidFill>
                                                <a:srgbClr val="313E4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fr-FR" altLang="en-US" sz="24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altLang="en-US" sz="24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altLang="en-US" sz="24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altLang="en-US" sz="24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altLang="en-US" sz="24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func>
                                    <m:funcPr>
                                      <m:ctrlP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altLang="en-US" sz="2400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fr-FR" altLang="en-US" sz="24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e>
                              </m:rad>
                            </m:e>
                          </m:eqArr>
                        </m:e>
                      </m:d>
                      <m:r>
                        <a:rPr lang="fr-FR" altLang="en-US" sz="2400" b="0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FR" altLang="en-US" sz="2400" b="0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𝑝𝑜𝑢𝑟</m:t>
                      </m:r>
                      <m:r>
                        <a:rPr lang="fr-FR" altLang="en-US" sz="2400" b="0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altLang="en-US" sz="2400" b="0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altLang="en-US" sz="2400" b="0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fr-FR" altLang="en-US" sz="2400" b="1" dirty="0" smtClean="0">
                  <a:solidFill>
                    <a:srgbClr val="313E48"/>
                  </a:solidFill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58" y="1150836"/>
                <a:ext cx="9012321" cy="5955974"/>
              </a:xfrm>
              <a:prstGeom prst="rect">
                <a:avLst/>
              </a:prstGeom>
              <a:blipFill>
                <a:blip r:embed="rId3"/>
                <a:stretch>
                  <a:fillRect l="-1218" t="-11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 flipV="1">
            <a:off x="7721600" y="2510973"/>
            <a:ext cx="0" cy="193039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721600" y="4441372"/>
            <a:ext cx="2017485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170463" y="4441372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63" y="4441372"/>
                <a:ext cx="52129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201987" y="2128484"/>
                <a:ext cx="490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87" y="2128484"/>
                <a:ext cx="4905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9479280" y="4441372"/>
                <a:ext cx="490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0" y="4441372"/>
                <a:ext cx="4905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0406017" y="1629947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017" y="1629947"/>
                <a:ext cx="54373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>
            <a:off x="9999617" y="2191669"/>
            <a:ext cx="406400" cy="0"/>
          </a:xfrm>
          <a:prstGeom prst="line">
            <a:avLst/>
          </a:prstGeom>
          <a:ln w="28575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0217331" y="2021910"/>
            <a:ext cx="0" cy="377370"/>
          </a:xfrm>
          <a:prstGeom prst="line">
            <a:avLst/>
          </a:prstGeom>
          <a:ln w="28575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7721600" y="3730172"/>
            <a:ext cx="1757680" cy="71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8181430" y="3464261"/>
                <a:ext cx="643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fr-F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30" y="3464261"/>
                <a:ext cx="6432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838322" y="3867213"/>
                <a:ext cx="509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322" y="3867213"/>
                <a:ext cx="5097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 Cas de la rotation d’axe fixe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1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623392" y="1285359"/>
                <a:ext cx="9803308" cy="421374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dirty="0" smtClean="0">
                    <a:solidFill>
                      <a:srgbClr val="313E48"/>
                    </a:solidFill>
                  </a:rPr>
                  <a:t>L’axe de rotation est </a:t>
                </a:r>
                <a:r>
                  <a:rPr lang="fr-FR" altLang="en-US" b="1" u="sng" dirty="0" smtClean="0">
                    <a:solidFill>
                      <a:srgbClr val="313E48"/>
                    </a:solidFill>
                  </a:rPr>
                  <a:t>fixe</a:t>
                </a:r>
                <a:r>
                  <a:rPr lang="fr-FR" altLang="en-US" dirty="0" smtClean="0">
                    <a:solidFill>
                      <a:srgbClr val="313E48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en-US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altLang="en-US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en-US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altLang="en-US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fr-FR" altLang="en-US" dirty="0" smtClean="0">
                  <a:solidFill>
                    <a:srgbClr val="313E48"/>
                  </a:solidFill>
                </a:endParaRPr>
              </a:p>
              <a:p>
                <a:r>
                  <a:rPr lang="fr-FR" altLang="en-US" dirty="0" smtClean="0">
                    <a:solidFill>
                      <a:srgbClr val="313E48"/>
                    </a:solidFill>
                  </a:rPr>
                  <a:t>La vitesse de rotation est notée </a:t>
                </a:r>
                <a14:m>
                  <m:oMath xmlns:m="http://schemas.openxmlformats.org/officeDocument/2006/math">
                    <m:r>
                      <a:rPr lang="fr-FR" altLang="en-US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altLang="en-US" dirty="0" smtClean="0">
                    <a:solidFill>
                      <a:srgbClr val="313E48"/>
                    </a:solidFill>
                  </a:rPr>
                  <a:t> en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altLang="en-US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altLang="en-US" dirty="0" smtClean="0">
                  <a:solidFill>
                    <a:srgbClr val="313E48"/>
                  </a:solidFill>
                </a:endParaRPr>
              </a:p>
              <a:p>
                <a:r>
                  <a:rPr lang="fr-FR" altLang="en-US" dirty="0" smtClean="0"/>
                  <a:t>Le rayon de la rotation est noté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altLang="en-US" b="1" dirty="0" smtClean="0"/>
                  <a:t> </a:t>
                </a:r>
                <a:r>
                  <a:rPr lang="fr-FR" altLang="en-US" dirty="0" smtClean="0"/>
                  <a:t>en</a:t>
                </a:r>
                <a:r>
                  <a:rPr lang="fr-FR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altLang="en-US" dirty="0" smtClean="0"/>
              </a:p>
              <a:p>
                <a:r>
                  <a:rPr lang="fr-FR" altLang="en-US" dirty="0" smtClean="0"/>
                  <a:t>La vitesse du déplacement est proportionnelle au rayon et à la vitesse de rotation</a:t>
                </a:r>
              </a:p>
              <a:p>
                <a:r>
                  <a:rPr lang="fr-FR" altLang="en-US" dirty="0" smtClean="0"/>
                  <a:t>Formule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fr-FR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85359"/>
                <a:ext cx="9803308" cy="4213741"/>
              </a:xfrm>
              <a:prstGeom prst="rect">
                <a:avLst/>
              </a:prstGeom>
              <a:blipFill>
                <a:blip r:embed="rId3"/>
                <a:stretch>
                  <a:fillRect l="-1430" t="-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/>
          <p:cNvSpPr/>
          <p:nvPr/>
        </p:nvSpPr>
        <p:spPr>
          <a:xfrm>
            <a:off x="3660500" y="3970121"/>
            <a:ext cx="856343" cy="914683"/>
          </a:xfrm>
          <a:prstGeom prst="arc">
            <a:avLst>
              <a:gd name="adj1" fmla="val 19303935"/>
              <a:gd name="adj2" fmla="val 1287748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graphique</a:t>
            </a:r>
            <a:endParaRPr lang="fr-FR" dirty="0">
              <a:solidFill>
                <a:srgbClr val="313E48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612571" y="4557485"/>
            <a:ext cx="377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801257" y="4354284"/>
            <a:ext cx="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421710" y="4760684"/>
            <a:ext cx="37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</a:t>
            </a:r>
            <a:endParaRPr lang="fr-FR" sz="2800" b="1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8831943" y="3085747"/>
            <a:ext cx="377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020629" y="2882546"/>
            <a:ext cx="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209315" y="2519336"/>
            <a:ext cx="37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</a:t>
            </a:r>
            <a:endParaRPr lang="fr-FR" sz="2800" b="1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801257" y="3085746"/>
            <a:ext cx="6219372" cy="147173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328158" y="4698131"/>
                <a:ext cx="490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58" y="4698131"/>
                <a:ext cx="49058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/>
          <p:nvPr/>
        </p:nvCxnSpPr>
        <p:spPr>
          <a:xfrm flipV="1">
            <a:off x="2801257" y="2640215"/>
            <a:ext cx="0" cy="193039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801257" y="4570614"/>
            <a:ext cx="2017485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281644" y="2257726"/>
                <a:ext cx="490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44" y="2257726"/>
                <a:ext cx="4905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/>
          <p:nvPr/>
        </p:nvCxnSpPr>
        <p:spPr>
          <a:xfrm flipH="1" flipV="1">
            <a:off x="8389257" y="555675"/>
            <a:ext cx="631372" cy="2530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8610600" y="2789931"/>
            <a:ext cx="315687" cy="77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8619612" y="2853518"/>
            <a:ext cx="78072" cy="291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688608" y="4048777"/>
                <a:ext cx="5532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08" y="4048777"/>
                <a:ext cx="5532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864270" y="3211789"/>
                <a:ext cx="463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70" y="3211789"/>
                <a:ext cx="4634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9020629" y="1423015"/>
                <a:ext cx="6670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629" y="1423015"/>
                <a:ext cx="66704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2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3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I. Mouvement uniformément accéléré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623392" y="1285359"/>
                <a:ext cx="9803308" cy="421374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smtClean="0">
                    <a:solidFill>
                      <a:srgbClr val="C00000"/>
                    </a:solidFill>
                  </a:rPr>
                  <a:t>Mouvement uniformément accéléré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Mouvement </a:t>
                </a:r>
                <a:r>
                  <a:rPr lang="fr-FR" altLang="en-US" b="1" u="sng" dirty="0" smtClean="0"/>
                  <a:t>à accélération constante</a:t>
                </a:r>
                <a:r>
                  <a:rPr lang="fr-FR" altLang="en-US" b="1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𝑐𝑠𝑡𝑒</m:t>
                        </m:r>
                      </m:e>
                    </m:acc>
                  </m:oMath>
                </a14:m>
                <a:endParaRPr lang="fr-FR" altLang="en-US" i="1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Somme des forces extérieures s’exerçant sur le corps est un vecteur constant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b="1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Déplacement </a:t>
                </a:r>
                <a:r>
                  <a:rPr lang="fr-FR" altLang="en-US" dirty="0"/>
                  <a:t>pas nécessairement en ligne droite (sauf si le mouvement est sur 1 seul axe évidemment…)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/>
              </a:p>
              <a:p>
                <a:endParaRPr lang="fr-FR" altLang="en-US" b="1" dirty="0" smtClean="0">
                  <a:solidFill>
                    <a:srgbClr val="C00000"/>
                  </a:solidFill>
                </a:endParaRPr>
              </a:p>
              <a:p>
                <a:endParaRPr lang="fr-FR" altLang="en-US" b="1" dirty="0">
                  <a:solidFill>
                    <a:srgbClr val="C00000"/>
                  </a:solidFill>
                </a:endParaRPr>
              </a:p>
              <a:p>
                <a:endParaRPr lang="fr-FR" altLang="en-US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fr-FR" alt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85359"/>
                <a:ext cx="9803308" cy="4213741"/>
              </a:xfrm>
              <a:prstGeom prst="rect">
                <a:avLst/>
              </a:prstGeom>
              <a:blipFill>
                <a:blip r:embed="rId3"/>
                <a:stretch>
                  <a:fillRect l="-1430" t="-18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948385"/>
            <a:ext cx="400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1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des équations horaires sur UN axe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623392" y="1285359"/>
                <a:ext cx="9803308" cy="534794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smtClean="0">
                    <a:solidFill>
                      <a:srgbClr val="FF0000"/>
                    </a:solidFill>
                  </a:rPr>
                  <a:t>Equation de l’accélération: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altLang="en-US" i="1" dirty="0" smtClean="0"/>
                  <a:t> , </a:t>
                </a:r>
                <a:r>
                  <a:rPr lang="fr-FR" altLang="en-US" dirty="0" smtClean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altLang="en-US" i="1" dirty="0" smtClean="0"/>
                  <a:t> </a:t>
                </a:r>
                <a:r>
                  <a:rPr lang="fr-FR" altLang="en-US" dirty="0" smtClean="0"/>
                  <a:t>est une constante</a:t>
                </a:r>
                <a:endParaRPr lang="fr-FR" altLang="en-US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altLang="en-US" b="1" dirty="0" smtClean="0">
                    <a:solidFill>
                      <a:srgbClr val="FF0000"/>
                    </a:solidFill>
                  </a:rPr>
                  <a:t>Equation de la vitesse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Obtenue par intégration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𝑎𝑣𝑒𝑐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∆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Fonction affine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altLang="en-US" b="1" dirty="0" smtClean="0">
                    <a:solidFill>
                      <a:srgbClr val="FF0000"/>
                    </a:solidFill>
                  </a:rPr>
                  <a:t>Equation de la position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Obtenue par intégration de la vitesse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altLang="en-US" dirty="0" smtClean="0"/>
                  <a:t>  </a:t>
                </a:r>
                <a:r>
                  <a:rPr lang="fr-FR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 </a:t>
                </a:r>
                <a:r>
                  <a:rPr lang="fr-FR" altLang="en-US" dirty="0" smtClean="0">
                    <a:ea typeface="Cambria Math" panose="02040503050406030204" pitchFamily="18" charset="0"/>
                  </a:rPr>
                  <a:t>forme parabolique</a:t>
                </a:r>
                <a:endParaRPr lang="fr-FR" alt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/>
              </a:p>
              <a:p>
                <a:endParaRPr lang="fr-FR" altLang="en-US" b="1" dirty="0" smtClean="0">
                  <a:solidFill>
                    <a:srgbClr val="C00000"/>
                  </a:solidFill>
                </a:endParaRPr>
              </a:p>
              <a:p>
                <a:endParaRPr lang="fr-FR" altLang="en-US" b="1" dirty="0">
                  <a:solidFill>
                    <a:srgbClr val="C00000"/>
                  </a:solidFill>
                </a:endParaRPr>
              </a:p>
              <a:p>
                <a:endParaRPr lang="fr-FR" altLang="en-US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fr-FR" alt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85359"/>
                <a:ext cx="9803308" cy="5347948"/>
              </a:xfrm>
              <a:prstGeom prst="rect">
                <a:avLst/>
              </a:prstGeom>
              <a:blipFill>
                <a:blip r:embed="rId3"/>
                <a:stretch>
                  <a:fillRect l="-1430" t="-14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5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horaire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1629244"/>
            <a:ext cx="8805786" cy="30243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90" y="1983474"/>
            <a:ext cx="722939" cy="4569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67" y="4197758"/>
            <a:ext cx="146927" cy="30460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6" y="2006964"/>
            <a:ext cx="713704" cy="46651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25" y="4230814"/>
            <a:ext cx="146927" cy="3046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76" y="4189972"/>
            <a:ext cx="146927" cy="3046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54" y="1891637"/>
            <a:ext cx="727418" cy="477813"/>
          </a:xfrm>
          <a:prstGeom prst="rect">
            <a:avLst/>
          </a:prstGeom>
        </p:spPr>
      </p:pic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8307941" y="2503513"/>
            <a:ext cx="1665762" cy="1476374"/>
            <a:chOff x="748" y="3109"/>
            <a:chExt cx="1444" cy="820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5094990" y="2508091"/>
            <a:ext cx="1665762" cy="1476374"/>
            <a:chOff x="748" y="3109"/>
            <a:chExt cx="1444" cy="820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2117731" y="2486632"/>
            <a:ext cx="1665762" cy="1476374"/>
            <a:chOff x="748" y="3109"/>
            <a:chExt cx="1444" cy="820"/>
          </a:xfrm>
        </p:grpSpPr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" name="Connecteur droit 23"/>
          <p:cNvCxnSpPr>
            <a:stCxn id="19" idx="0"/>
          </p:cNvCxnSpPr>
          <p:nvPr/>
        </p:nvCxnSpPr>
        <p:spPr>
          <a:xfrm flipV="1">
            <a:off x="5094990" y="2818801"/>
            <a:ext cx="1518835" cy="116566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59" y="4002227"/>
            <a:ext cx="247576" cy="25822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14" y="4035284"/>
            <a:ext cx="247576" cy="258224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5" y="4030430"/>
            <a:ext cx="247576" cy="258224"/>
          </a:xfrm>
          <a:prstGeom prst="rect">
            <a:avLst/>
          </a:prstGeom>
        </p:spPr>
      </p:pic>
      <p:cxnSp>
        <p:nvCxnSpPr>
          <p:cNvPr id="28" name="Connecteur droit 27"/>
          <p:cNvCxnSpPr/>
          <p:nvPr/>
        </p:nvCxnSpPr>
        <p:spPr>
          <a:xfrm>
            <a:off x="2117731" y="3019365"/>
            <a:ext cx="135363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8312634" y="2440425"/>
            <a:ext cx="1426857" cy="1539461"/>
          </a:xfrm>
          <a:custGeom>
            <a:avLst/>
            <a:gdLst>
              <a:gd name="connsiteX0" fmla="*/ 0 w 3733800"/>
              <a:gd name="connsiteY0" fmla="*/ 2457450 h 2457450"/>
              <a:gd name="connsiteX1" fmla="*/ 2438400 w 3733800"/>
              <a:gd name="connsiteY1" fmla="*/ 2038350 h 2457450"/>
              <a:gd name="connsiteX2" fmla="*/ 3733800 w 3733800"/>
              <a:gd name="connsiteY2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800" h="2457450">
                <a:moveTo>
                  <a:pt x="0" y="2457450"/>
                </a:moveTo>
                <a:cubicBezTo>
                  <a:pt x="908050" y="2452687"/>
                  <a:pt x="1816100" y="2447925"/>
                  <a:pt x="2438400" y="2038350"/>
                </a:cubicBezTo>
                <a:cubicBezTo>
                  <a:pt x="3060700" y="1628775"/>
                  <a:pt x="3397250" y="814387"/>
                  <a:pt x="3733800" y="0"/>
                </a:cubicBez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90" y="2961882"/>
            <a:ext cx="591840" cy="368035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7071057" y="2813671"/>
            <a:ext cx="48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n-lt"/>
              </a:rPr>
              <a:t>et</a:t>
            </a:r>
            <a:endParaRPr lang="en-US" sz="2800" dirty="0">
              <a:latin typeface="+mn-lt"/>
            </a:endParaRPr>
          </a:p>
        </p:txBody>
      </p:sp>
      <p:sp>
        <p:nvSpPr>
          <p:cNvPr id="32" name="ZoneTexte 31"/>
          <p:cNvSpPr txBox="1"/>
          <p:nvPr/>
        </p:nvSpPr>
        <p:spPr>
          <a:xfrm rot="17524421">
            <a:off x="8380629" y="2891445"/>
            <a:ext cx="1290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+mn-lt"/>
              </a:rPr>
              <a:t>parabole</a:t>
            </a:r>
            <a:endParaRPr lang="en-US" sz="2400" dirty="0">
              <a:latin typeface="+mn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222417" y="5018467"/>
            <a:ext cx="721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Représentations à connaître par cœur !!!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23392" y="1341901"/>
            <a:ext cx="1071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+mn-lt"/>
              </a:rPr>
              <a:t>Supposons les mesures suivantes pour un marcheur: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35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49877"/>
              </p:ext>
            </p:extLst>
          </p:nvPr>
        </p:nvGraphicFramePr>
        <p:xfrm>
          <a:off x="993984" y="2146094"/>
          <a:ext cx="4587949" cy="3840480"/>
        </p:xfrm>
        <a:graphic>
          <a:graphicData uri="http://schemas.openxmlformats.org/drawingml/2006/table">
            <a:tbl>
              <a:tblPr/>
              <a:tblGrid>
                <a:gridCol w="117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0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Temps 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 parcourue chaque seconde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2138474"/>
            <a:ext cx="34480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9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</a:t>
            </a:r>
            <a:endParaRPr lang="fr-FR" dirty="0">
              <a:solidFill>
                <a:srgbClr val="313E48"/>
              </a:solidFill>
            </a:endParaRPr>
          </a:p>
        </p:txBody>
      </p:sp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753350"/>
              </p:ext>
            </p:extLst>
          </p:nvPr>
        </p:nvGraphicFramePr>
        <p:xfrm>
          <a:off x="1123200" y="1691455"/>
          <a:ext cx="4972800" cy="3840480"/>
        </p:xfrm>
        <a:graphic>
          <a:graphicData uri="http://schemas.openxmlformats.org/drawingml/2006/table">
            <a:tbl>
              <a:tblPr/>
              <a:tblGrid>
                <a:gridCol w="127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59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Temps 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 parcourue chaque seconde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659186"/>
              </p:ext>
            </p:extLst>
          </p:nvPr>
        </p:nvGraphicFramePr>
        <p:xfrm>
          <a:off x="6951249" y="1444827"/>
          <a:ext cx="4020921" cy="408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SPW 7.0 Graph" r:id="rId4" imgW="4794199" imgH="4874666" progId="">
                  <p:embed/>
                </p:oleObj>
              </mc:Choice>
              <mc:Fallback>
                <p:oleObj name="SPW 7.0 Graph" r:id="rId4" imgW="4794199" imgH="4874666" progId="">
                  <p:embed/>
                  <p:pic>
                    <p:nvPicPr>
                      <p:cNvPr id="9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249" y="1444827"/>
                        <a:ext cx="4020921" cy="40871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49"/>
          <p:cNvSpPr>
            <a:spLocks/>
          </p:cNvSpPr>
          <p:nvPr/>
        </p:nvSpPr>
        <p:spPr bwMode="auto">
          <a:xfrm>
            <a:off x="7717976" y="1936547"/>
            <a:ext cx="2256755" cy="2898990"/>
          </a:xfrm>
          <a:custGeom>
            <a:avLst/>
            <a:gdLst>
              <a:gd name="T0" fmla="*/ 0 w 1270"/>
              <a:gd name="T1" fmla="*/ 1633 h 1633"/>
              <a:gd name="T2" fmla="*/ 166 w 1270"/>
              <a:gd name="T3" fmla="*/ 1611 h 1633"/>
              <a:gd name="T4" fmla="*/ 317 w 1270"/>
              <a:gd name="T5" fmla="*/ 1542 h 1633"/>
              <a:gd name="T6" fmla="*/ 635 w 1270"/>
              <a:gd name="T7" fmla="*/ 1224 h 1633"/>
              <a:gd name="T8" fmla="*/ 952 w 1270"/>
              <a:gd name="T9" fmla="*/ 725 h 1633"/>
              <a:gd name="T10" fmla="*/ 1270 w 1270"/>
              <a:gd name="T11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0" h="1633">
                <a:moveTo>
                  <a:pt x="0" y="1633"/>
                </a:moveTo>
                <a:cubicBezTo>
                  <a:pt x="56" y="1629"/>
                  <a:pt x="113" y="1626"/>
                  <a:pt x="166" y="1611"/>
                </a:cubicBezTo>
                <a:cubicBezTo>
                  <a:pt x="219" y="1596"/>
                  <a:pt x="239" y="1606"/>
                  <a:pt x="317" y="1542"/>
                </a:cubicBezTo>
                <a:cubicBezTo>
                  <a:pt x="395" y="1478"/>
                  <a:pt x="529" y="1360"/>
                  <a:pt x="635" y="1224"/>
                </a:cubicBezTo>
                <a:cubicBezTo>
                  <a:pt x="741" y="1088"/>
                  <a:pt x="846" y="929"/>
                  <a:pt x="952" y="725"/>
                </a:cubicBezTo>
                <a:cubicBezTo>
                  <a:pt x="1058" y="521"/>
                  <a:pt x="1164" y="260"/>
                  <a:pt x="1270" y="0"/>
                </a:cubicBezTo>
              </a:path>
            </a:pathLst>
          </a:custGeom>
          <a:noFill/>
          <a:ln w="19050" cmpd="sng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0"/>
          <p:cNvSpPr>
            <a:spLocks noChangeShapeType="1"/>
          </p:cNvSpPr>
          <p:nvPr/>
        </p:nvSpPr>
        <p:spPr bwMode="auto">
          <a:xfrm flipV="1">
            <a:off x="7549530" y="4854677"/>
            <a:ext cx="1540256" cy="1"/>
          </a:xfrm>
          <a:prstGeom prst="line">
            <a:avLst/>
          </a:prstGeom>
          <a:noFill/>
          <a:ln w="38100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 rot="17415714">
            <a:off x="9091050" y="2219283"/>
            <a:ext cx="1582997" cy="1839"/>
          </a:xfrm>
          <a:prstGeom prst="line">
            <a:avLst/>
          </a:prstGeom>
          <a:noFill/>
          <a:ln w="38100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2"/>
          <p:cNvSpPr>
            <a:spLocks noChangeShapeType="1"/>
          </p:cNvSpPr>
          <p:nvPr/>
        </p:nvSpPr>
        <p:spPr bwMode="auto">
          <a:xfrm rot="18782036">
            <a:off x="7965528" y="4061682"/>
            <a:ext cx="1844542" cy="467561"/>
          </a:xfrm>
          <a:prstGeom prst="line">
            <a:avLst/>
          </a:prstGeom>
          <a:noFill/>
          <a:ln w="38100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AutoShape 35"/>
          <p:cNvSpPr>
            <a:spLocks noChangeArrowheads="1"/>
          </p:cNvSpPr>
          <p:nvPr/>
        </p:nvSpPr>
        <p:spPr bwMode="auto">
          <a:xfrm flipH="1">
            <a:off x="8112932" y="4590755"/>
            <a:ext cx="250044" cy="250044"/>
          </a:xfrm>
          <a:prstGeom prst="plus">
            <a:avLst>
              <a:gd name="adj" fmla="val 45588"/>
            </a:avLst>
          </a:prstGeom>
          <a:solidFill>
            <a:schemeClr val="accent1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 flipH="1">
            <a:off x="8683155" y="3990759"/>
            <a:ext cx="250044" cy="250044"/>
          </a:xfrm>
          <a:prstGeom prst="plus">
            <a:avLst>
              <a:gd name="adj" fmla="val 45588"/>
            </a:avLst>
          </a:prstGeom>
          <a:solidFill>
            <a:schemeClr val="accent1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37"/>
          <p:cNvSpPr>
            <a:spLocks noChangeArrowheads="1"/>
          </p:cNvSpPr>
          <p:nvPr/>
        </p:nvSpPr>
        <p:spPr bwMode="auto">
          <a:xfrm flipH="1">
            <a:off x="9299772" y="3046694"/>
            <a:ext cx="250044" cy="250044"/>
          </a:xfrm>
          <a:prstGeom prst="plus">
            <a:avLst>
              <a:gd name="adj" fmla="val 45588"/>
            </a:avLst>
          </a:prstGeom>
          <a:solidFill>
            <a:schemeClr val="accent1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38"/>
          <p:cNvSpPr>
            <a:spLocks noChangeArrowheads="1"/>
          </p:cNvSpPr>
          <p:nvPr/>
        </p:nvSpPr>
        <p:spPr bwMode="auto">
          <a:xfrm flipH="1">
            <a:off x="9907472" y="1736625"/>
            <a:ext cx="250044" cy="250044"/>
          </a:xfrm>
          <a:prstGeom prst="plus">
            <a:avLst>
              <a:gd name="adj" fmla="val 45588"/>
            </a:avLst>
          </a:prstGeom>
          <a:solidFill>
            <a:schemeClr val="accent1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39"/>
          <p:cNvSpPr>
            <a:spLocks noChangeArrowheads="1"/>
          </p:cNvSpPr>
          <p:nvPr/>
        </p:nvSpPr>
        <p:spPr bwMode="auto">
          <a:xfrm flipH="1">
            <a:off x="7489248" y="4729655"/>
            <a:ext cx="250044" cy="250044"/>
          </a:xfrm>
          <a:prstGeom prst="plus">
            <a:avLst>
              <a:gd name="adj" fmla="val 45588"/>
            </a:avLst>
          </a:prstGeom>
          <a:solidFill>
            <a:schemeClr val="accent1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1370571" y="5817549"/>
            <a:ext cx="915165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altLang="en-US" sz="2600" b="1" u="sng" dirty="0" smtClean="0">
                <a:solidFill>
                  <a:srgbClr val="FF0000"/>
                </a:solidFill>
                <a:latin typeface="+mn-lt"/>
              </a:rPr>
              <a:t>Chaque </a:t>
            </a:r>
            <a:r>
              <a:rPr lang="fr-FR" altLang="en-US" sz="2600" b="1" u="sng" dirty="0">
                <a:solidFill>
                  <a:srgbClr val="FF0000"/>
                </a:solidFill>
                <a:latin typeface="+mn-lt"/>
              </a:rPr>
              <a:t>seconde, la vitesse moyenne augmente de 2m/s. </a:t>
            </a:r>
            <a:endParaRPr lang="fr-FR" altLang="en-US" sz="2600" b="1" u="sng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Cinématique (2D)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43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c 22"/>
          <p:cNvSpPr/>
          <p:nvPr/>
        </p:nvSpPr>
        <p:spPr>
          <a:xfrm>
            <a:off x="994228" y="5334493"/>
            <a:ext cx="914400" cy="914400"/>
          </a:xfrm>
          <a:prstGeom prst="arc">
            <a:avLst>
              <a:gd name="adj1" fmla="val 19857577"/>
              <a:gd name="adj2" fmla="val 11635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corrigée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623391" y="1285359"/>
                <a:ext cx="10596151" cy="186424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fr-FR" altLang="en-US" dirty="0" smtClean="0">
                    <a:solidFill>
                      <a:srgbClr val="313E48"/>
                    </a:solidFill>
                  </a:rPr>
                  <a:t>Un cycliste veut aller du point </a:t>
                </a:r>
                <a14:m>
                  <m:oMath xmlns:m="http://schemas.openxmlformats.org/officeDocument/2006/math">
                    <m:r>
                      <a:rPr lang="fr-FR" altLang="en-US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altLang="en-US" i="1" dirty="0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dirty="0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fr-FR" altLang="en-US" dirty="0" smtClean="0">
                    <a:solidFill>
                      <a:srgbClr val="313E48"/>
                    </a:solidFill>
                  </a:rPr>
                  <a:t> au point </a:t>
                </a:r>
                <a14:m>
                  <m:oMath xmlns:m="http://schemas.openxmlformats.org/officeDocument/2006/math">
                    <m:r>
                      <a:rPr lang="fr-FR" altLang="en-US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FR" altLang="en-US" i="1" dirty="0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dirty="0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10,10</m:t>
                        </m:r>
                      </m:e>
                    </m:d>
                  </m:oMath>
                </a14:m>
                <a:endParaRPr lang="fr-FR" altLang="en-US" dirty="0" smtClean="0">
                  <a:solidFill>
                    <a:srgbClr val="313E48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altLang="en-US" dirty="0" smtClean="0">
                    <a:solidFill>
                      <a:srgbClr val="313E48"/>
                    </a:solidFill>
                  </a:rPr>
                  <a:t>Le cycliste se déplace à vitesse constante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altLang="en-US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altLang="en-US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en-US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altLang="en-US" b="0" dirty="0" smtClean="0">
                  <a:solidFill>
                    <a:srgbClr val="313E48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altLang="en-US" dirty="0" smtClean="0">
                    <a:solidFill>
                      <a:srgbClr val="313E48"/>
                    </a:solidFill>
                  </a:rPr>
                  <a:t>Le vent fourni une accélération constante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en-US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altLang="en-US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en-US" b="0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alt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1" y="1285359"/>
                <a:ext cx="10596151" cy="1864241"/>
              </a:xfrm>
              <a:prstGeom prst="rect">
                <a:avLst/>
              </a:prstGeom>
              <a:blipFill>
                <a:blip r:embed="rId3"/>
                <a:stretch>
                  <a:fillRect l="-1323" t="-4248" b="-45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 flipV="1">
            <a:off x="899886" y="4005944"/>
            <a:ext cx="0" cy="193039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899886" y="5936343"/>
            <a:ext cx="2017485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48749" y="5936343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9" y="5936343"/>
                <a:ext cx="52129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380273" y="3623455"/>
                <a:ext cx="490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3" y="3623455"/>
                <a:ext cx="4905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657566" y="5936343"/>
                <a:ext cx="490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6" y="5936343"/>
                <a:ext cx="4905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584303" y="3124918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303" y="3124918"/>
                <a:ext cx="54373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>
            <a:off x="3177903" y="3686640"/>
            <a:ext cx="406400" cy="0"/>
          </a:xfrm>
          <a:prstGeom prst="line">
            <a:avLst/>
          </a:prstGeom>
          <a:ln w="28575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395617" y="3516881"/>
            <a:ext cx="0" cy="377370"/>
          </a:xfrm>
          <a:prstGeom prst="line">
            <a:avLst/>
          </a:prstGeom>
          <a:ln w="28575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899886" y="5225143"/>
            <a:ext cx="1757680" cy="71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359716" y="4959232"/>
                <a:ext cx="643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fr-F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716" y="4959232"/>
                <a:ext cx="6432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016608" y="5362184"/>
                <a:ext cx="509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608" y="5362184"/>
                <a:ext cx="5097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4564195" y="3149600"/>
                <a:ext cx="7511691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u="sng" dirty="0" smtClean="0"/>
                  <a:t>Questions: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fr-FR" sz="2800" dirty="0" smtClean="0"/>
                  <a:t>Pour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=15°</m:t>
                    </m:r>
                  </m:oMath>
                </a14:m>
                <a:r>
                  <a:rPr lang="fr-FR" sz="2800" dirty="0" smtClean="0"/>
                  <a:t>, déterminer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800" dirty="0" smtClean="0"/>
                  <a:t> tel que le cycliste passe par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2800" dirty="0" smtClean="0"/>
                  <a:t> en expression littérale.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fr-FR" sz="2800" dirty="0" smtClean="0"/>
                  <a:t>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800" dirty="0" smtClean="0"/>
                  <a:t> connu, déterminer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800" dirty="0" smtClean="0"/>
                  <a:t> tel que le cycliste passe par </a:t>
                </a:r>
                <a14:m>
                  <m:oMath xmlns:m="http://schemas.openxmlformats.org/officeDocument/2006/math">
                    <m:r>
                      <a:rPr lang="fr-FR" sz="2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2800" dirty="0" smtClean="0"/>
                  <a:t> en expression littérale.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fr-FR" sz="2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95" y="3149600"/>
                <a:ext cx="7511691" cy="3662541"/>
              </a:xfrm>
              <a:prstGeom prst="rect">
                <a:avLst/>
              </a:prstGeom>
              <a:blipFill>
                <a:blip r:embed="rId10"/>
                <a:stretch>
                  <a:fillRect l="-2516" t="-2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/>
          <p:nvPr/>
        </p:nvCxnSpPr>
        <p:spPr>
          <a:xfrm>
            <a:off x="4296229" y="3124918"/>
            <a:ext cx="0" cy="3334645"/>
          </a:xfrm>
          <a:prstGeom prst="line">
            <a:avLst/>
          </a:prstGeom>
          <a:ln w="38100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8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/>
      <p:bldP spid="13" grpId="0"/>
      <p:bldP spid="14" grpId="0"/>
      <p:bldP spid="24" grpId="0"/>
      <p:bldP spid="2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Rightarrow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(t)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(t)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238</Words>
  <Application>Microsoft Office PowerPoint</Application>
  <PresentationFormat>Grand écran</PresentationFormat>
  <Paragraphs>140</Paragraphs>
  <Slides>16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Arial Unicode MS</vt:lpstr>
      <vt:lpstr>Calibri</vt:lpstr>
      <vt:lpstr>Cambria Math</vt:lpstr>
      <vt:lpstr>Courier New</vt:lpstr>
      <vt:lpstr>Open Sans</vt:lpstr>
      <vt:lpstr>Wingdings</vt:lpstr>
      <vt:lpstr>1_UPSACLAY</vt:lpstr>
      <vt:lpstr>SPW 7.0 Graph</vt:lpstr>
      <vt:lpstr>CM4 : Biomécanique Cinématique (2D)</vt:lpstr>
      <vt:lpstr>I. Mouvement uniformément accéléré</vt:lpstr>
      <vt:lpstr>Définition</vt:lpstr>
      <vt:lpstr>Calcul des équations horaires sur UN axe</vt:lpstr>
      <vt:lpstr>Représentation horaire</vt:lpstr>
      <vt:lpstr>Etude de cas</vt:lpstr>
      <vt:lpstr>Etude de cas</vt:lpstr>
      <vt:lpstr>II. Cinématique (2D)</vt:lpstr>
      <vt:lpstr>Application corrigée</vt:lpstr>
      <vt:lpstr>Méthode de résolution</vt:lpstr>
      <vt:lpstr>Correction</vt:lpstr>
      <vt:lpstr>Correction</vt:lpstr>
      <vt:lpstr>III. Cas de la rotation d’axe fixe</vt:lpstr>
      <vt:lpstr>Définition</vt:lpstr>
      <vt:lpstr>Représentation graphique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61</cp:revision>
  <dcterms:created xsi:type="dcterms:W3CDTF">2020-02-07T10:36:28Z</dcterms:created>
  <dcterms:modified xsi:type="dcterms:W3CDTF">2020-08-28T11:41:58Z</dcterms:modified>
</cp:coreProperties>
</file>