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268" r:id="rId3"/>
    <p:sldId id="271" r:id="rId4"/>
    <p:sldId id="272" r:id="rId5"/>
    <p:sldId id="273" r:id="rId6"/>
    <p:sldId id="274" r:id="rId7"/>
    <p:sldId id="275" r:id="rId8"/>
    <p:sldId id="283" r:id="rId9"/>
    <p:sldId id="284" r:id="rId10"/>
    <p:sldId id="276" r:id="rId11"/>
    <p:sldId id="282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6.xml"/><Relationship Id="rId7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2.png"/><Relationship Id="rId5" Type="http://schemas.openxmlformats.org/officeDocument/2006/relationships/image" Target="../media/image190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11.xml"/><Relationship Id="rId7" Type="http://schemas.openxmlformats.org/officeDocument/2006/relationships/image" Target="../media/image1.jpeg"/><Relationship Id="rId12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5" Type="http://schemas.openxmlformats.org/officeDocument/2006/relationships/tags" Target="../tags/tag1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CM5 : Biomécanique</a:t>
            </a:r>
            <a:br>
              <a:rPr lang="fr-FR" sz="5400" dirty="0" smtClean="0"/>
            </a:br>
            <a:r>
              <a:rPr lang="fr-FR" sz="4800" i="1" dirty="0" smtClean="0"/>
              <a:t>Forces et PFS en translation (2D)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6" name="Picture 4" descr="http://upload.wikimedia.org/wikipedia/commons/thumb/b/b2/Skaters_showing_newtons_third_law.svg/250px-Skaters_showing_newtons_third_law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5" y="2734774"/>
            <a:ext cx="3652579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b/b2/Skaters_showing_newtons_third_law.svg/250px-Skaters_showing_newtons_third_law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11" y="2758961"/>
            <a:ext cx="3652579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3281661" y="3906637"/>
            <a:ext cx="620743" cy="4452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746155" y="3906637"/>
            <a:ext cx="605322" cy="252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0193" y="2528431"/>
            <a:ext cx="1872208" cy="3425631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383393" y="3906636"/>
            <a:ext cx="58690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21508" y="2534127"/>
            <a:ext cx="3990211" cy="3425631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359968" y="1123596"/>
            <a:ext cx="521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Système isolé = </a:t>
            </a:r>
            <a:br>
              <a:rPr lang="fr-FR" sz="2400" dirty="0" smtClean="0">
                <a:latin typeface="+mn-lt"/>
              </a:rPr>
            </a:br>
            <a:r>
              <a:rPr lang="fr-FR" sz="2400" b="1" dirty="0" smtClean="0">
                <a:solidFill>
                  <a:srgbClr val="00B0F0"/>
                </a:solidFill>
                <a:latin typeface="+mn-lt"/>
              </a:rPr>
              <a:t>{la personne de gauche}</a:t>
            </a: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76361" y="1078767"/>
            <a:ext cx="481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Système isolé = </a:t>
            </a:r>
            <a:br>
              <a:rPr lang="fr-FR" sz="2400" dirty="0" smtClean="0">
                <a:latin typeface="+mn-lt"/>
              </a:rPr>
            </a:br>
            <a:r>
              <a:rPr lang="fr-FR" sz="2400" b="1" dirty="0" smtClean="0">
                <a:solidFill>
                  <a:srgbClr val="00B0F0"/>
                </a:solidFill>
                <a:latin typeface="+mn-lt"/>
              </a:rPr>
              <a:t>{les deux personnes}</a:t>
            </a: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6" name="Imag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57" y="4033742"/>
            <a:ext cx="775051" cy="4263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29" y="4055694"/>
            <a:ext cx="775051" cy="42639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7" y="4059575"/>
            <a:ext cx="776088" cy="42310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53391" y="3726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4914254" y="3975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186204" y="3711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9428167" y="3934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07" y="2028515"/>
            <a:ext cx="2789001" cy="4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forces musculaires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8420" y="5785573"/>
            <a:ext cx="8856984" cy="462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2600" y="836712"/>
            <a:ext cx="526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système isolé = </a:t>
            </a:r>
            <a:r>
              <a:rPr lang="fr-FR" sz="2000" b="1" dirty="0" smtClean="0">
                <a:solidFill>
                  <a:srgbClr val="00B0F0"/>
                </a:solidFill>
                <a:latin typeface="+mn-lt"/>
              </a:rPr>
              <a:t>{squelette osseux}</a:t>
            </a:r>
            <a:endParaRPr lang="en-US" sz="20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26" name="Picture 4" descr="http://www.sciencequiz.net/jcscience/jcbiology/skeletal_muscular/images/biceps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61" y="1448283"/>
            <a:ext cx="3110234" cy="38164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ZoneTexte 26"/>
          <p:cNvSpPr txBox="1"/>
          <p:nvPr/>
        </p:nvSpPr>
        <p:spPr>
          <a:xfrm>
            <a:off x="5936173" y="836712"/>
            <a:ext cx="515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système isolé = </a:t>
            </a:r>
            <a:r>
              <a:rPr lang="fr-FR" sz="2000" b="1" dirty="0" smtClean="0">
                <a:solidFill>
                  <a:srgbClr val="00B0F0"/>
                </a:solidFill>
                <a:latin typeface="+mn-lt"/>
              </a:rPr>
              <a:t>{membre entier}</a:t>
            </a:r>
            <a:br>
              <a:rPr lang="fr-FR" sz="2000" b="1" dirty="0" smtClean="0">
                <a:solidFill>
                  <a:srgbClr val="00B0F0"/>
                </a:solidFill>
                <a:latin typeface="+mn-lt"/>
              </a:rPr>
            </a:br>
            <a:r>
              <a:rPr lang="fr-FR" sz="2000" b="1" dirty="0" smtClean="0">
                <a:latin typeface="+mn-lt"/>
              </a:rPr>
              <a:t>(</a:t>
            </a:r>
            <a:r>
              <a:rPr lang="fr-FR" sz="2000" b="1" dirty="0" err="1" smtClean="0">
                <a:latin typeface="+mn-lt"/>
              </a:rPr>
              <a:t>squelette+</a:t>
            </a:r>
            <a:r>
              <a:rPr lang="fr-FR" sz="2000" b="1" u="sng" dirty="0" err="1" smtClean="0">
                <a:latin typeface="+mn-lt"/>
              </a:rPr>
              <a:t>muscles</a:t>
            </a:r>
            <a:r>
              <a:rPr lang="fr-FR" sz="2000" b="1" dirty="0" err="1" smtClean="0">
                <a:latin typeface="+mn-lt"/>
              </a:rPr>
              <a:t>+tendons+tissus</a:t>
            </a:r>
            <a:r>
              <a:rPr lang="fr-FR" sz="2000" b="1" dirty="0" smtClean="0">
                <a:latin typeface="+mn-lt"/>
              </a:rPr>
              <a:t>…)</a:t>
            </a:r>
            <a:endParaRPr lang="en-US" sz="2000" b="1" dirty="0">
              <a:latin typeface="+mn-lt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5764062" y="948756"/>
            <a:ext cx="0" cy="5298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30" y="1492757"/>
            <a:ext cx="3592281" cy="37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5732720" y="5147324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Dans ce cas, la force du biceps est </a:t>
            </a:r>
            <a:r>
              <a:rPr lang="fr-FR" sz="2000" b="1" u="sng" dirty="0" smtClean="0">
                <a:solidFill>
                  <a:srgbClr val="00B050"/>
                </a:solidFill>
                <a:latin typeface="+mn-lt"/>
              </a:rPr>
              <a:t>intérieure</a:t>
            </a:r>
            <a:r>
              <a:rPr lang="fr-FR" sz="2000" b="1" u="sng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/>
            </a:r>
            <a:br>
              <a:rPr lang="fr-FR" sz="2000" b="1" u="sng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</a:br>
            <a:r>
              <a:rPr lang="fr-FR" sz="2000" i="1" dirty="0" smtClean="0">
                <a:latin typeface="+mn-lt"/>
              </a:rPr>
              <a:t>L’action du muscle sur l’os s’annule avec l’action de l’os sur le muscle</a:t>
            </a:r>
            <a:endParaRPr lang="en-US" sz="2000" i="1" dirty="0">
              <a:latin typeface="+mn-lt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H="1" flipV="1">
            <a:off x="3986162" y="3004315"/>
            <a:ext cx="87249" cy="8080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658340" y="2825203"/>
            <a:ext cx="0" cy="71577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490676" y="5132136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Dans ce cas, la force du biceps est </a:t>
            </a:r>
            <a:r>
              <a:rPr lang="fr-FR" sz="2000" b="1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extérieure</a:t>
            </a:r>
            <a:r>
              <a:rPr lang="fr-F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fr-F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fr-FR" sz="2000" i="1" dirty="0" smtClean="0">
                <a:latin typeface="+mn-lt"/>
              </a:rPr>
              <a:t>C’est l’action du muscle sur l’os qui est prise en compte</a:t>
            </a:r>
            <a:endParaRPr lang="en-US" sz="2000" i="1" dirty="0">
              <a:latin typeface="+mn-lt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8659172" y="3538678"/>
            <a:ext cx="0" cy="817264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8589256" y="3498062"/>
            <a:ext cx="144016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Principe Fondamental de la Statique (PFS) en translation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2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1" y="1032638"/>
            <a:ext cx="10177132" cy="436693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Référentiel galiléen : </a:t>
            </a:r>
            <a:r>
              <a:rPr lang="fr-FR" dirty="0" smtClean="0">
                <a:solidFill>
                  <a:srgbClr val="FF0000"/>
                </a:solidFill>
              </a:rPr>
              <a:t>Référentiel absolu immobile</a:t>
            </a:r>
          </a:p>
          <a:p>
            <a:r>
              <a:rPr lang="fr-FR" b="1" dirty="0" smtClean="0">
                <a:solidFill>
                  <a:srgbClr val="313E48"/>
                </a:solidFill>
              </a:rPr>
              <a:t>Pb :</a:t>
            </a:r>
            <a:r>
              <a:rPr lang="fr-FR" dirty="0" smtClean="0">
                <a:solidFill>
                  <a:srgbClr val="313E48"/>
                </a:solidFill>
              </a:rPr>
              <a:t> Rien n’est immobile dans l’univers </a:t>
            </a:r>
            <a:r>
              <a:rPr lang="fr-FR" dirty="0" smtClean="0">
                <a:solidFill>
                  <a:srgbClr val="313E4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fr-FR" dirty="0" smtClean="0">
                <a:solidFill>
                  <a:srgbClr val="313E48"/>
                </a:solidFill>
                <a:ea typeface="Cambria Math" panose="02040503050406030204" pitchFamily="18" charset="0"/>
              </a:rPr>
              <a:t>Objet mathématique inexistant en réalité</a:t>
            </a:r>
            <a:endParaRPr lang="fr-FR" b="1" dirty="0" smtClean="0">
              <a:solidFill>
                <a:srgbClr val="313E48"/>
              </a:solidFill>
            </a:endParaRPr>
          </a:p>
          <a:p>
            <a:endParaRPr lang="fr-FR" dirty="0"/>
          </a:p>
          <a:p>
            <a:r>
              <a:rPr lang="fr-FR" dirty="0" smtClean="0"/>
              <a:t>Equilibre statique : Etat décrivant un corps immobile par rapport à un référentiel galiléen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27" y="3533603"/>
            <a:ext cx="3528190" cy="29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931764" y="4343161"/>
            <a:ext cx="70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63342" y="4562087"/>
            <a:ext cx="64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06769" y="4593658"/>
            <a:ext cx="113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9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Fondamental de la Statique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54424" y="1206236"/>
                <a:ext cx="11229575" cy="372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u="sng" dirty="0" smtClean="0">
                    <a:solidFill>
                      <a:srgbClr val="FF0000"/>
                    </a:solidFill>
                    <a:latin typeface="+mn-lt"/>
                  </a:rPr>
                  <a:t>Equilibre statique d’un solide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: </a:t>
                </a:r>
                <a:r>
                  <a:rPr lang="fr-FR" sz="2800" b="1" u="sng" dirty="0" smtClean="0">
                    <a:latin typeface="+mn-lt"/>
                  </a:rPr>
                  <a:t>si</a:t>
                </a:r>
                <a:r>
                  <a:rPr lang="fr-FR" sz="2800" dirty="0" smtClean="0">
                    <a:latin typeface="+mn-lt"/>
                  </a:rPr>
                  <a:t> un corps rigide est à l’équilibre </a:t>
                </a:r>
                <a:r>
                  <a:rPr lang="fr-FR" sz="2800" b="1" u="sng" dirty="0" smtClean="0">
                    <a:latin typeface="+mn-lt"/>
                  </a:rPr>
                  <a:t>alors</a:t>
                </a:r>
                <a:r>
                  <a:rPr lang="fr-FR" sz="2800" dirty="0" smtClean="0">
                    <a:latin typeface="+mn-lt"/>
                  </a:rPr>
                  <a:t> la somme des forces extérieures qu’il subit est nulle ainsi que celle de leurs moments*</a:t>
                </a:r>
              </a:p>
              <a:p>
                <a:endParaRPr lang="fr-FR" sz="2800" dirty="0" smtClean="0"/>
              </a:p>
              <a:p>
                <a:r>
                  <a:rPr lang="fr-FR" sz="2800" b="1" u="sng" dirty="0" smtClean="0">
                    <a:latin typeface="+mn-lt"/>
                  </a:rPr>
                  <a:t>Définition mathématique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4" y="1206236"/>
                <a:ext cx="11229575" cy="3721019"/>
              </a:xfrm>
              <a:prstGeom prst="rect">
                <a:avLst/>
              </a:prstGeom>
              <a:blipFill>
                <a:blip r:embed="rId2"/>
                <a:stretch>
                  <a:fillRect l="-1140" t="-1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d’équilibre statique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691" y="4563238"/>
                <a:ext cx="10177132" cy="201177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b="1" dirty="0" smtClean="0">
                    <a:solidFill>
                      <a:srgbClr val="313E48"/>
                    </a:solidFill>
                  </a:rPr>
                  <a:t>Si équilibre statique alors :</a:t>
                </a:r>
                <a:endParaRPr lang="fr-FR" dirty="0">
                  <a:solidFill>
                    <a:srgbClr val="313E4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691" y="4563238"/>
                <a:ext cx="10177132" cy="2011773"/>
              </a:xfrm>
              <a:blipFill>
                <a:blip r:embed="rId5"/>
                <a:stretch>
                  <a:fillRect l="-1078" t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08" y="1236267"/>
            <a:ext cx="7560840" cy="319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5683708" y="29787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767796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6784020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9" y="3381207"/>
            <a:ext cx="303808" cy="3472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28" y="3317003"/>
            <a:ext cx="303808" cy="3472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08" y="3848092"/>
            <a:ext cx="288032" cy="376205"/>
          </a:xfrm>
          <a:prstGeom prst="rect">
            <a:avLst/>
          </a:prstGeom>
        </p:spPr>
      </p:pic>
      <p:sp>
        <p:nvSpPr>
          <p:cNvPr id="2" name="Accolade fermante 1"/>
          <p:cNvSpPr/>
          <p:nvPr/>
        </p:nvSpPr>
        <p:spPr>
          <a:xfrm rot="5400000">
            <a:off x="5574567" y="4320214"/>
            <a:ext cx="497958" cy="2608327"/>
          </a:xfrm>
          <a:prstGeom prst="rightBrace">
            <a:avLst>
              <a:gd name="adj1" fmla="val 797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388094" y="5889239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Pas de translation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Notion de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Importance des forces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8010824" cy="4455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dynamique en translation</a:t>
                </a:r>
                <a:r>
                  <a:rPr lang="fr-FR" alt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altLang="en-US" dirty="0" smtClean="0"/>
              </a:p>
              <a:p>
                <a:pPr marL="0" indent="0">
                  <a:buNone/>
                </a:pPr>
                <a:endParaRPr lang="fr-FR" altLang="en-US" dirty="0" smtClean="0"/>
              </a:p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statique en translation*</a:t>
                </a:r>
                <a:r>
                  <a:rPr lang="fr-FR" alt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8010824" cy="4455837"/>
              </a:xfrm>
              <a:prstGeom prst="rect">
                <a:avLst/>
              </a:prstGeom>
              <a:blipFill>
                <a:blip r:embed="rId3"/>
                <a:stretch>
                  <a:fillRect l="-1370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7001200" y="2218612"/>
            <a:ext cx="252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n-lt"/>
              </a:rPr>
              <a:t>2</a:t>
            </a:r>
            <a:r>
              <a:rPr lang="fr-FR" sz="2400" b="1" baseline="30000" dirty="0" smtClean="0">
                <a:latin typeface="+mn-lt"/>
              </a:rPr>
              <a:t>nde</a:t>
            </a:r>
            <a:r>
              <a:rPr lang="fr-FR" sz="2400" b="1" dirty="0" smtClean="0">
                <a:latin typeface="+mn-lt"/>
              </a:rPr>
              <a:t> loi de Newton</a:t>
            </a:r>
            <a:endParaRPr lang="en-US" sz="2400" b="1" dirty="0">
              <a:latin typeface="+mn-l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154268" y="244944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/>
              <a:t>Force :</a:t>
            </a:r>
          </a:p>
          <a:p>
            <a:pPr lvl="1"/>
            <a:r>
              <a:rPr lang="fr-FR" altLang="en-US" dirty="0" smtClean="0"/>
              <a:t>1 point d’application</a:t>
            </a:r>
          </a:p>
          <a:p>
            <a:pPr lvl="1"/>
            <a:r>
              <a:rPr lang="fr-FR" altLang="en-US" dirty="0" smtClean="0"/>
              <a:t>1 direction</a:t>
            </a:r>
          </a:p>
          <a:p>
            <a:pPr lvl="1"/>
            <a:r>
              <a:rPr lang="fr-FR" altLang="en-US" dirty="0" smtClean="0"/>
              <a:t>1 sens</a:t>
            </a:r>
          </a:p>
          <a:p>
            <a:pPr lvl="1"/>
            <a:r>
              <a:rPr lang="fr-FR" altLang="en-US" dirty="0" smtClean="0"/>
              <a:t>1 intensité (norme)</a:t>
            </a:r>
          </a:p>
          <a:p>
            <a:pPr lvl="1"/>
            <a:endParaRPr lang="fr-FR" altLang="en-US" dirty="0"/>
          </a:p>
          <a:p>
            <a:r>
              <a:rPr lang="fr-FR" altLang="en-US" b="1" dirty="0" smtClean="0"/>
              <a:t>Représentation :</a:t>
            </a: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2" name="Accolade fermante 1"/>
          <p:cNvSpPr/>
          <p:nvPr/>
        </p:nvSpPr>
        <p:spPr>
          <a:xfrm>
            <a:off x="4312285" y="2066925"/>
            <a:ext cx="168275" cy="1276350"/>
          </a:xfrm>
          <a:prstGeom prst="rightBrace">
            <a:avLst>
              <a:gd name="adj1" fmla="val 63371"/>
              <a:gd name="adj2" fmla="val 50000"/>
            </a:avLst>
          </a:prstGeom>
          <a:ln w="38100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63267" y="2520434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571749" y="3946411"/>
            <a:ext cx="2708651" cy="16251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21" y="5587255"/>
            <a:ext cx="305597" cy="3188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27" y="4176437"/>
            <a:ext cx="375816" cy="4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Le poids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8010824" cy="5399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/>
                  <a:t>Rappel</a:t>
                </a:r>
              </a:p>
              <a:p>
                <a:pPr lvl="1"/>
                <a:r>
                  <a:rPr lang="fr-FR" altLang="en-US" dirty="0" smtClean="0"/>
                  <a:t>Au niveau du sol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=9.81</m:t>
                    </m:r>
                    <m:f>
                      <m:fPr>
                        <m:type m:val="lin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altLang="en-US" dirty="0" smtClean="0"/>
              </a:p>
              <a:p>
                <a:pPr lvl="1"/>
                <a:r>
                  <a:rPr lang="fr-FR" altLang="en-US" dirty="0" smtClean="0"/>
                  <a:t>Calcul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fr-FR" altLang="en-US" dirty="0" smtClean="0"/>
              </a:p>
              <a:p>
                <a:r>
                  <a:rPr lang="fr-FR" altLang="en-US" b="1" dirty="0" smtClean="0"/>
                  <a:t>Caractéristiques :</a:t>
                </a:r>
              </a:p>
              <a:p>
                <a:pPr lvl="1"/>
                <a:r>
                  <a:rPr lang="fr-FR" altLang="en-US" dirty="0" smtClean="0"/>
                  <a:t>Point d’application : CM</a:t>
                </a:r>
              </a:p>
              <a:p>
                <a:pPr lvl="1"/>
                <a:r>
                  <a:rPr lang="fr-FR" altLang="en-US" dirty="0"/>
                  <a:t>Direction : </a:t>
                </a:r>
                <a:r>
                  <a:rPr lang="fr-FR" altLang="en-US" dirty="0" smtClean="0"/>
                  <a:t>Verticale</a:t>
                </a:r>
              </a:p>
              <a:p>
                <a:pPr lvl="1"/>
                <a:r>
                  <a:rPr lang="fr-FR" altLang="en-US" dirty="0" smtClean="0"/>
                  <a:t>Sens : Vers le sol</a:t>
                </a:r>
              </a:p>
              <a:p>
                <a:pPr lvl="1"/>
                <a:r>
                  <a:rPr lang="fr-FR" altLang="en-US" dirty="0" smtClean="0"/>
                  <a:t>Norme 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fr-FR" altLang="en-US" dirty="0" smtClean="0"/>
              </a:p>
              <a:p>
                <a:r>
                  <a:rPr lang="fr-FR" altLang="en-US" dirty="0" smtClean="0">
                    <a:solidFill>
                      <a:srgbClr val="FF0000"/>
                    </a:solidFill>
                  </a:rPr>
                  <a:t>Chaque partie du corps est soumise</a:t>
                </a:r>
              </a:p>
              <a:p>
                <a:pPr marL="0" indent="0">
                  <a:buNone/>
                </a:pPr>
                <a:r>
                  <a:rPr lang="fr-F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fr-FR" altLang="en-US" dirty="0" smtClean="0">
                    <a:solidFill>
                      <a:srgbClr val="FF0000"/>
                    </a:solidFill>
                  </a:rPr>
                  <a:t> à son propre poids !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pPr marL="0" indent="0">
                  <a:buNone/>
                </a:pPr>
                <a:endParaRPr lang="fr-FR" altLang="en-US" dirty="0" smtClean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8010824" cy="5399544"/>
              </a:xfrm>
              <a:prstGeom prst="rect">
                <a:avLst/>
              </a:prstGeom>
              <a:blipFill>
                <a:blip r:embed="rId5"/>
                <a:stretch>
                  <a:fillRect l="-1370" t="-29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http://4vector.com/i/free-vector-chin-up-man-clip-art_111359_Chin_Up_Man_clip_art_h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17" y="836712"/>
            <a:ext cx="3736033" cy="548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50"/>
          <p:cNvCxnSpPr/>
          <p:nvPr/>
        </p:nvCxnSpPr>
        <p:spPr>
          <a:xfrm>
            <a:off x="9540164" y="3374263"/>
            <a:ext cx="3225" cy="275681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67"/>
          <p:cNvCxnSpPr/>
          <p:nvPr/>
        </p:nvCxnSpPr>
        <p:spPr>
          <a:xfrm>
            <a:off x="7915513" y="2232561"/>
            <a:ext cx="0" cy="68486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3" y="2353390"/>
            <a:ext cx="289871" cy="465319"/>
          </a:xfrm>
          <a:prstGeom prst="rect">
            <a:avLst/>
          </a:prstGeom>
        </p:spPr>
      </p:pic>
      <p:sp>
        <p:nvSpPr>
          <p:cNvPr id="17" name="Ellipse 2"/>
          <p:cNvSpPr/>
          <p:nvPr/>
        </p:nvSpPr>
        <p:spPr>
          <a:xfrm>
            <a:off x="9435374" y="326625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3"/>
          <p:cNvSpPr txBox="1"/>
          <p:nvPr/>
        </p:nvSpPr>
        <p:spPr>
          <a:xfrm>
            <a:off x="9198561" y="281870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CM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61" y="4425444"/>
            <a:ext cx="2024438" cy="515251"/>
          </a:xfrm>
          <a:prstGeom prst="rect">
            <a:avLst/>
          </a:prstGeom>
          <a:solidFill>
            <a:schemeClr val="bg1">
              <a:alpha val="68000"/>
            </a:schemeClr>
          </a:solidFill>
        </p:spPr>
      </p:pic>
      <p:sp>
        <p:nvSpPr>
          <p:cNvPr id="20" name="Rectangle 19"/>
          <p:cNvSpPr/>
          <p:nvPr/>
        </p:nvSpPr>
        <p:spPr>
          <a:xfrm>
            <a:off x="9140537" y="35085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système </a:t>
            </a:r>
            <a:r>
              <a:rPr lang="fr-FR" b="1" dirty="0" smtClean="0">
                <a:solidFill>
                  <a:srgbClr val="00B0F0"/>
                </a:solidFill>
              </a:rPr>
              <a:t>{individu}*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Notion de frontière d’isolement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8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31508"/>
            <a:ext cx="11174908" cy="5726491"/>
          </a:xfrm>
          <a:noFill/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Frontière d’isolement :</a:t>
            </a:r>
          </a:p>
          <a:p>
            <a:pPr lvl="1"/>
            <a:r>
              <a:rPr lang="fr-FR" dirty="0" smtClean="0"/>
              <a:t>Définition du système / de l’ensemble de systèmes étudiés dans un problème</a:t>
            </a:r>
          </a:p>
          <a:p>
            <a:pPr lvl="1"/>
            <a:r>
              <a:rPr lang="fr-FR" dirty="0" smtClean="0"/>
              <a:t>Cet ensemble est appelé « système isolé »</a:t>
            </a:r>
          </a:p>
          <a:p>
            <a:pPr lvl="1"/>
            <a:endParaRPr lang="fr-FR" dirty="0"/>
          </a:p>
          <a:p>
            <a:r>
              <a:rPr lang="fr-FR" b="1" dirty="0" smtClean="0">
                <a:solidFill>
                  <a:srgbClr val="FF0000"/>
                </a:solidFill>
              </a:rPr>
              <a:t>Forces extérieures :</a:t>
            </a:r>
          </a:p>
          <a:p>
            <a:pPr lvl="1"/>
            <a:r>
              <a:rPr lang="fr-FR" dirty="0" smtClean="0"/>
              <a:t>Ensemble des forces exercées sur le système isolé par l’environnement externe</a:t>
            </a:r>
          </a:p>
          <a:p>
            <a:pPr lvl="1"/>
            <a:endParaRPr lang="fr-FR" dirty="0"/>
          </a:p>
          <a:p>
            <a:r>
              <a:rPr lang="fr-FR" b="1" dirty="0" smtClean="0">
                <a:solidFill>
                  <a:srgbClr val="FF0000"/>
                </a:solidFill>
              </a:rPr>
              <a:t>Forces intérieures :</a:t>
            </a:r>
          </a:p>
          <a:p>
            <a:pPr lvl="1"/>
            <a:r>
              <a:rPr lang="fr-FR" dirty="0" smtClean="0"/>
              <a:t>Ensemble des forces exercées par un sous-ensemble du système isolé sur un autre sous-ensemble du système isolé</a:t>
            </a:r>
          </a:p>
          <a:p>
            <a:pPr marL="0" indent="0" algn="ctr">
              <a:buNone/>
            </a:pPr>
            <a:r>
              <a:rPr lang="fr-FR" b="1" dirty="0" smtClean="0">
                <a:solidFill>
                  <a:srgbClr val="FF0000"/>
                </a:solidFill>
              </a:rPr>
              <a:t>DEFINITIONS PRIMORDIALES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Principales forces extérieures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9449" y="860624"/>
            <a:ext cx="7054351" cy="57726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C00000"/>
                </a:solidFill>
              </a:rPr>
              <a:t>Force de gravitation</a:t>
            </a:r>
          </a:p>
          <a:p>
            <a:pPr lvl="1"/>
            <a:r>
              <a:rPr lang="fr-FR" sz="2400" dirty="0" smtClean="0"/>
              <a:t>attraction </a:t>
            </a:r>
            <a:r>
              <a:rPr lang="fr-FR" sz="2400" dirty="0"/>
              <a:t>vers le centre de la terre</a:t>
            </a:r>
            <a:r>
              <a:rPr lang="fr-FR" sz="2400" dirty="0" smtClean="0"/>
              <a:t>!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C00000"/>
                </a:solidFill>
              </a:rPr>
              <a:t>Force de réaction normale</a:t>
            </a:r>
          </a:p>
          <a:p>
            <a:pPr lvl="1"/>
            <a:r>
              <a:rPr lang="fr-FR" sz="2400" dirty="0" smtClean="0"/>
              <a:t>perpendiculaire au support (sol, mur…)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Force de traction / </a:t>
            </a:r>
            <a:r>
              <a:rPr lang="fr-FR" b="1" dirty="0" smtClean="0">
                <a:solidFill>
                  <a:srgbClr val="C00000"/>
                </a:solidFill>
              </a:rPr>
              <a:t>poussée</a:t>
            </a:r>
            <a:endParaRPr lang="fr-FR" b="1" dirty="0" smtClean="0">
              <a:solidFill>
                <a:srgbClr val="C00000"/>
              </a:solidFill>
            </a:endParaRPr>
          </a:p>
          <a:p>
            <a:r>
              <a:rPr lang="fr-FR" b="1" dirty="0">
                <a:solidFill>
                  <a:srgbClr val="C00000"/>
                </a:solidFill>
              </a:rPr>
              <a:t>Force de frottement</a:t>
            </a:r>
          </a:p>
          <a:p>
            <a:pPr lvl="1"/>
            <a:r>
              <a:rPr lang="fr-FR" sz="2400" dirty="0"/>
              <a:t>Contact entre objet et support</a:t>
            </a:r>
          </a:p>
          <a:p>
            <a:pPr lvl="2"/>
            <a:r>
              <a:rPr lang="fr-FR" sz="1800" dirty="0"/>
              <a:t>Statique (pas de mouvement relatif)</a:t>
            </a:r>
          </a:p>
          <a:p>
            <a:pPr lvl="2"/>
            <a:r>
              <a:rPr lang="fr-FR" sz="1800" dirty="0"/>
              <a:t>Cinétique (mouvement relatif)</a:t>
            </a:r>
          </a:p>
          <a:p>
            <a:pPr lvl="1"/>
            <a:r>
              <a:rPr lang="fr-FR" sz="2400" dirty="0"/>
              <a:t>Résistance de l’air</a:t>
            </a:r>
          </a:p>
          <a:p>
            <a:pPr lvl="2"/>
            <a:r>
              <a:rPr lang="fr-FR" sz="1800" dirty="0"/>
              <a:t>Frottement fluide (généralement négligé</a:t>
            </a:r>
            <a:r>
              <a:rPr lang="fr-FR" sz="1600" dirty="0"/>
              <a:t>)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251283" flipV="1">
            <a:off x="7815843" y="670893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294787" y="785127"/>
            <a:ext cx="1439863" cy="53223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971553" y="852155"/>
            <a:ext cx="1588" cy="6286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7313552" y="1967830"/>
            <a:ext cx="1366838" cy="53223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393098" y="4518985"/>
            <a:ext cx="1543050" cy="54768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 flipH="1">
            <a:off x="7137340" y="3065823"/>
            <a:ext cx="1543050" cy="54768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7713605" y="2876913"/>
            <a:ext cx="936625" cy="3603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rot="14970747">
            <a:off x="8107304" y="2662598"/>
            <a:ext cx="158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" name="Picture 33" descr="ga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04" y="377146"/>
            <a:ext cx="1434974" cy="15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07" y="1077972"/>
            <a:ext cx="341109" cy="45576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93" y="1434750"/>
            <a:ext cx="319592" cy="42701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08" y="3857785"/>
            <a:ext cx="359988" cy="48099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49" y="2547162"/>
            <a:ext cx="360040" cy="48106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 rot="1291385" flipV="1">
            <a:off x="7948175" y="4412000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343649" flipV="1">
            <a:off x="7768385" y="1845016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20428159" flipV="1">
            <a:off x="7343078" y="3116006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rot="12697111">
            <a:off x="7972367" y="1572966"/>
            <a:ext cx="80963" cy="6429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rot="6736878">
            <a:off x="7615563" y="4176275"/>
            <a:ext cx="45719" cy="8641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Coefficient de frottement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623392" y="1388539"/>
                <a:ext cx="9017212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200" u="sng" dirty="0" smtClean="0">
                    <a:latin typeface="+mn-lt"/>
                  </a:rPr>
                  <a:t>Frottement cinétique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 smtClean="0"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n-lt"/>
                  </a:rPr>
                  <a:t> : </a:t>
                </a:r>
                <a:r>
                  <a:rPr lang="fr-FR" sz="3200" dirty="0"/>
                  <a:t>coefficient de frottement cinétique </a:t>
                </a:r>
                <a:r>
                  <a:rPr lang="fr-FR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fr-FR" sz="3200" dirty="0"/>
              </a:p>
              <a:p>
                <a:pPr/>
                <a:r>
                  <a:rPr lang="fr-FR" sz="3200" dirty="0" smtClean="0"/>
                  <a:t>      dépend de la surface </a:t>
                </a:r>
                <a:r>
                  <a:rPr lang="fr-FR" sz="3200" dirty="0"/>
                  <a:t>(parquet, pelouse etc.) </a:t>
                </a:r>
                <a:endParaRPr lang="en-US" sz="3200" dirty="0"/>
              </a:p>
              <a:p>
                <a:pPr/>
                <a:endParaRPr lang="en-US" sz="3200" dirty="0">
                  <a:latin typeface="+mn-lt"/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88539"/>
                <a:ext cx="9017212" cy="2554545"/>
              </a:xfrm>
              <a:prstGeom prst="rect">
                <a:avLst/>
              </a:prstGeom>
              <a:blipFill>
                <a:blip r:embed="rId8"/>
                <a:stretch>
                  <a:fillRect l="-1690" t="-3103" r="-8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61492" y="3670900"/>
                <a:ext cx="6531275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200" u="sng" dirty="0" smtClean="0">
                    <a:latin typeface="+mn-lt"/>
                  </a:rPr>
                  <a:t>Frottement statique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:r>
                  <a:rPr lang="fr-FR" sz="32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3200" dirty="0" smtClean="0"/>
                  <a:t> dépasse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3200" dirty="0" smtClean="0"/>
                  <a:t> alors glissement</a:t>
                </a:r>
                <a:endParaRPr lang="en-US" sz="3200" dirty="0"/>
              </a:p>
              <a:p>
                <a:pPr/>
                <a:endParaRPr lang="en-US" sz="3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2" y="3670900"/>
                <a:ext cx="6531275" cy="2062103"/>
              </a:xfrm>
              <a:prstGeom prst="rect">
                <a:avLst/>
              </a:prstGeom>
              <a:blipFill>
                <a:blip r:embed="rId9"/>
                <a:stretch>
                  <a:fillRect l="-2428" t="-3846" r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http://www.gettyicons.com/free-icons/112/must-have/png/128/information_1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2" y="5747026"/>
            <a:ext cx="320804" cy="3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168400" y="5747026"/>
                <a:ext cx="1092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800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747026"/>
                <a:ext cx="1092094" cy="523220"/>
              </a:xfrm>
              <a:prstGeom prst="rect">
                <a:avLst/>
              </a:prstGeom>
              <a:blipFill>
                <a:blip r:embed="rId11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/>
          <p:cNvGrpSpPr/>
          <p:nvPr/>
        </p:nvGrpSpPr>
        <p:grpSpPr>
          <a:xfrm>
            <a:off x="9615204" y="1033804"/>
            <a:ext cx="1827623" cy="2296038"/>
            <a:chOff x="9879913" y="1545371"/>
            <a:chExt cx="1320310" cy="1658702"/>
          </a:xfrm>
        </p:grpSpPr>
        <p:grpSp>
          <p:nvGrpSpPr>
            <p:cNvPr id="17" name="Groupe 16"/>
            <p:cNvGrpSpPr/>
            <p:nvPr/>
          </p:nvGrpSpPr>
          <p:grpSpPr>
            <a:xfrm>
              <a:off x="10048095" y="2051945"/>
              <a:ext cx="1152128" cy="1152128"/>
              <a:chOff x="1848842" y="2060848"/>
              <a:chExt cx="1152128" cy="1152128"/>
            </a:xfrm>
          </p:grpSpPr>
          <p:sp>
            <p:nvSpPr>
              <p:cNvPr id="18" name="Triangle rectangle 17"/>
              <p:cNvSpPr/>
              <p:nvPr/>
            </p:nvSpPr>
            <p:spPr>
              <a:xfrm rot="16200000">
                <a:off x="1848842" y="2060848"/>
                <a:ext cx="1152128" cy="1152128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 rot="2739041">
                <a:off x="2075795" y="2328761"/>
                <a:ext cx="360040" cy="39362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eur droit avec flèche 19"/>
            <p:cNvCxnSpPr/>
            <p:nvPr/>
          </p:nvCxnSpPr>
          <p:spPr>
            <a:xfrm flipH="1">
              <a:off x="9938906" y="2744539"/>
              <a:ext cx="288032" cy="274560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129" y="1545371"/>
              <a:ext cx="303808" cy="34720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910" y="1810410"/>
              <a:ext cx="295660" cy="446333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 flipH="1" flipV="1">
              <a:off x="10151778" y="2191165"/>
              <a:ext cx="438448" cy="45959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10584499" y="2226298"/>
              <a:ext cx="432048" cy="41226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 2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913" y="2644603"/>
              <a:ext cx="156157" cy="199881"/>
            </a:xfrm>
            <a:prstGeom prst="rect">
              <a:avLst/>
            </a:prstGeom>
          </p:spPr>
        </p:pic>
      </p:grpSp>
      <p:grpSp>
        <p:nvGrpSpPr>
          <p:cNvPr id="35" name="Groupe 34"/>
          <p:cNvGrpSpPr/>
          <p:nvPr/>
        </p:nvGrpSpPr>
        <p:grpSpPr>
          <a:xfrm>
            <a:off x="9769559" y="3998948"/>
            <a:ext cx="1673268" cy="1809369"/>
            <a:chOff x="9696864" y="4215085"/>
            <a:chExt cx="1336304" cy="1444997"/>
          </a:xfrm>
        </p:grpSpPr>
        <p:grpSp>
          <p:nvGrpSpPr>
            <p:cNvPr id="27" name="Groupe 26"/>
            <p:cNvGrpSpPr/>
            <p:nvPr/>
          </p:nvGrpSpPr>
          <p:grpSpPr>
            <a:xfrm>
              <a:off x="9835978" y="4507954"/>
              <a:ext cx="1197190" cy="1152128"/>
              <a:chOff x="1848842" y="2060848"/>
              <a:chExt cx="1152128" cy="1152128"/>
            </a:xfrm>
          </p:grpSpPr>
          <p:sp>
            <p:nvSpPr>
              <p:cNvPr id="28" name="Triangle rectangle 27"/>
              <p:cNvSpPr/>
              <p:nvPr/>
            </p:nvSpPr>
            <p:spPr>
              <a:xfrm rot="16200000">
                <a:off x="1848842" y="2060848"/>
                <a:ext cx="1152128" cy="1152128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739041">
                <a:off x="2075795" y="2328761"/>
                <a:ext cx="360040" cy="39362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eur droit avec flèche 29"/>
            <p:cNvCxnSpPr>
              <a:stCxn id="29" idx="3"/>
            </p:cNvCxnSpPr>
            <p:nvPr/>
          </p:nvCxnSpPr>
          <p:spPr>
            <a:xfrm flipH="1" flipV="1">
              <a:off x="9930343" y="4641821"/>
              <a:ext cx="454366" cy="45958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64" y="4231337"/>
              <a:ext cx="315691" cy="34720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910" y="4215085"/>
              <a:ext cx="299816" cy="444111"/>
            </a:xfrm>
            <a:prstGeom prst="rect">
              <a:avLst/>
            </a:prstGeom>
          </p:spPr>
        </p:pic>
        <p:cxnSp>
          <p:nvCxnSpPr>
            <p:cNvPr id="33" name="Connecteur droit avec flèche 32"/>
            <p:cNvCxnSpPr/>
            <p:nvPr/>
          </p:nvCxnSpPr>
          <p:spPr>
            <a:xfrm flipV="1">
              <a:off x="10362391" y="4691020"/>
              <a:ext cx="432048" cy="41226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7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f_s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N}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f_c}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 v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1 \rightarrow 2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+\overrightarrow{F}_{1 \rightarrow 2}=\vec{0}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P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g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&#10;$\vec{P} = m_{tot} \vec{g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P}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N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T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N}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323</Words>
  <Application>Microsoft Office PowerPoint</Application>
  <PresentationFormat>Grand écran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Cambria Math</vt:lpstr>
      <vt:lpstr>Open Sans</vt:lpstr>
      <vt:lpstr>1_UPSACLAY</vt:lpstr>
      <vt:lpstr>CM5 : Biomécanique Forces et PFS en translation (2D)</vt:lpstr>
      <vt:lpstr>I. Notion de force</vt:lpstr>
      <vt:lpstr>Importance des forces</vt:lpstr>
      <vt:lpstr>Définition</vt:lpstr>
      <vt:lpstr>Exemple : Le poids</vt:lpstr>
      <vt:lpstr>II. Notion de frontière d’isolement</vt:lpstr>
      <vt:lpstr>Définitions</vt:lpstr>
      <vt:lpstr>Principales forces extérieures</vt:lpstr>
      <vt:lpstr>Coefficient de frottement</vt:lpstr>
      <vt:lpstr>Exemple</vt:lpstr>
      <vt:lpstr>Exemple : forces musculaires</vt:lpstr>
      <vt:lpstr>III. Principe Fondamental de la Statique (PFS) en translation</vt:lpstr>
      <vt:lpstr>Définitions</vt:lpstr>
      <vt:lpstr>Principe Fondamental de la Statique</vt:lpstr>
      <vt:lpstr>Exemple d’équilibre statique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72</cp:revision>
  <dcterms:created xsi:type="dcterms:W3CDTF">2020-02-07T10:36:28Z</dcterms:created>
  <dcterms:modified xsi:type="dcterms:W3CDTF">2020-08-31T13:19:32Z</dcterms:modified>
</cp:coreProperties>
</file>