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5" r:id="rId3"/>
    <p:sldId id="300" r:id="rId4"/>
    <p:sldId id="266" r:id="rId5"/>
    <p:sldId id="267" r:id="rId6"/>
    <p:sldId id="268" r:id="rId7"/>
    <p:sldId id="291" r:id="rId8"/>
    <p:sldId id="269" r:id="rId9"/>
    <p:sldId id="297" r:id="rId10"/>
    <p:sldId id="295" r:id="rId11"/>
    <p:sldId id="296" r:id="rId12"/>
    <p:sldId id="270" r:id="rId13"/>
    <p:sldId id="271" r:id="rId14"/>
    <p:sldId id="272" r:id="rId15"/>
    <p:sldId id="273" r:id="rId16"/>
    <p:sldId id="279" r:id="rId17"/>
    <p:sldId id="280" r:id="rId18"/>
    <p:sldId id="274" r:id="rId19"/>
    <p:sldId id="275" r:id="rId20"/>
    <p:sldId id="276" r:id="rId21"/>
    <p:sldId id="281" r:id="rId22"/>
    <p:sldId id="282" r:id="rId23"/>
    <p:sldId id="283" r:id="rId24"/>
    <p:sldId id="284" r:id="rId25"/>
    <p:sldId id="285" r:id="rId26"/>
    <p:sldId id="286" r:id="rId27"/>
    <p:sldId id="287" r:id="rId28"/>
    <p:sldId id="288" r:id="rId29"/>
    <p:sldId id="289" r:id="rId30"/>
    <p:sldId id="298" r:id="rId31"/>
    <p:sldId id="299" r:id="rId32"/>
    <p:sldId id="302" r:id="rId33"/>
    <p:sldId id="301" r:id="rId34"/>
    <p:sldId id="304" r:id="rId35"/>
    <p:sldId id="306" r:id="rId36"/>
    <p:sldId id="307" r:id="rId37"/>
    <p:sldId id="305" r:id="rId38"/>
    <p:sldId id="303"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A44AE920-C77B-4C0A-9B01-5E4ACC9FD61F}"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14B02D77-86FF-43EF-90DC-D0985C3BAC93}"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F77AB430-7B98-45C1-8497-8974740FA2B2}"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9B977627-ADDD-4433-BF77-CE36EFC0756C}" type="slidenum">
              <a:rPr lang="en-GB" smtClean="0"/>
              <a:pPr>
                <a:defRPr/>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C8F4A687-BD06-45CB-871A-AF0CE0B7F287}" type="slidenum">
              <a:rPr lang="en-GB" smtClean="0"/>
              <a:pPr>
                <a:defRPr/>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232ACE82-C8E5-42D3-9298-8D7AE9DE5E4E}" type="slidenum">
              <a:rPr lang="en-GB" smtClean="0"/>
              <a:pPr>
                <a:defRPr/>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GB"/>
          </a:p>
        </p:txBody>
      </p:sp>
      <p:sp>
        <p:nvSpPr>
          <p:cNvPr id="8" name="Footer Placeholder 7"/>
          <p:cNvSpPr>
            <a:spLocks noGrp="1"/>
          </p:cNvSpPr>
          <p:nvPr>
            <p:ph type="ftr" sz="quarter" idx="11"/>
          </p:nvPr>
        </p:nvSpPr>
        <p:spPr/>
        <p:txBody>
          <a:bodyPr/>
          <a:lstStyle>
            <a:extLst/>
          </a:lstStyle>
          <a:p>
            <a:pPr>
              <a:defRPr/>
            </a:pPr>
            <a:endParaRPr lang="en-GB"/>
          </a:p>
        </p:txBody>
      </p:sp>
      <p:sp>
        <p:nvSpPr>
          <p:cNvPr id="9" name="Slide Number Placeholder 8"/>
          <p:cNvSpPr>
            <a:spLocks noGrp="1"/>
          </p:cNvSpPr>
          <p:nvPr>
            <p:ph type="sldNum" sz="quarter" idx="12"/>
          </p:nvPr>
        </p:nvSpPr>
        <p:spPr/>
        <p:txBody>
          <a:bodyPr/>
          <a:lstStyle>
            <a:extLst/>
          </a:lstStyle>
          <a:p>
            <a:pPr>
              <a:defRPr/>
            </a:pPr>
            <a:fld id="{A61AB261-66BF-4927-B973-3666028131D3}"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GB"/>
          </a:p>
        </p:txBody>
      </p:sp>
      <p:sp>
        <p:nvSpPr>
          <p:cNvPr id="4" name="Footer Placeholder 3"/>
          <p:cNvSpPr>
            <a:spLocks noGrp="1"/>
          </p:cNvSpPr>
          <p:nvPr>
            <p:ph type="ftr" sz="quarter" idx="11"/>
          </p:nvPr>
        </p:nvSpPr>
        <p:spPr/>
        <p:txBody>
          <a:bodyPr/>
          <a:lstStyle>
            <a:extLst/>
          </a:lstStyle>
          <a:p>
            <a:pPr>
              <a:defRPr/>
            </a:pPr>
            <a:endParaRPr lang="en-GB"/>
          </a:p>
        </p:txBody>
      </p:sp>
      <p:sp>
        <p:nvSpPr>
          <p:cNvPr id="5" name="Slide Number Placeholder 4"/>
          <p:cNvSpPr>
            <a:spLocks noGrp="1"/>
          </p:cNvSpPr>
          <p:nvPr>
            <p:ph type="sldNum" sz="quarter" idx="12"/>
          </p:nvPr>
        </p:nvSpPr>
        <p:spPr/>
        <p:txBody>
          <a:bodyPr/>
          <a:lstStyle>
            <a:extLst/>
          </a:lstStyle>
          <a:p>
            <a:pPr>
              <a:defRPr/>
            </a:pPr>
            <a:fld id="{E255C3EC-591D-455A-B9BC-E16C77C35840}" type="slidenum">
              <a:rPr lang="en-GB" smtClean="0"/>
              <a:pPr>
                <a:defRPr/>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GB"/>
          </a:p>
        </p:txBody>
      </p:sp>
      <p:sp>
        <p:nvSpPr>
          <p:cNvPr id="3" name="Footer Placeholder 2"/>
          <p:cNvSpPr>
            <a:spLocks noGrp="1"/>
          </p:cNvSpPr>
          <p:nvPr>
            <p:ph type="ftr" sz="quarter" idx="11"/>
          </p:nvPr>
        </p:nvSpPr>
        <p:spPr/>
        <p:txBody>
          <a:bodyPr/>
          <a:lstStyle>
            <a:extLst/>
          </a:lstStyle>
          <a:p>
            <a:pPr>
              <a:defRPr/>
            </a:pPr>
            <a:endParaRPr lang="en-GB"/>
          </a:p>
        </p:txBody>
      </p:sp>
      <p:sp>
        <p:nvSpPr>
          <p:cNvPr id="4" name="Slide Number Placeholder 3"/>
          <p:cNvSpPr>
            <a:spLocks noGrp="1"/>
          </p:cNvSpPr>
          <p:nvPr>
            <p:ph type="sldNum" sz="quarter" idx="12"/>
          </p:nvPr>
        </p:nvSpPr>
        <p:spPr/>
        <p:txBody>
          <a:bodyPr/>
          <a:lstStyle>
            <a:extLst/>
          </a:lstStyle>
          <a:p>
            <a:pPr>
              <a:defRPr/>
            </a:pPr>
            <a:fld id="{4E0247BE-C471-43DB-AA22-17F173C9EB9E}"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39AF0FAC-2941-45E1-9A81-05546F33E85B}"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EB93EB40-2B8B-4F40-B844-0128AA58B51D}" type="slidenum">
              <a:rPr lang="en-GB" smtClean="0"/>
              <a:pPr>
                <a:defRPr/>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092D1BB6-1551-4E67-A9AB-8A8F24E0828A}"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fontAlgn="auto">
              <a:spcAft>
                <a:spcPts val="0"/>
              </a:spcAft>
              <a:defRPr/>
            </a:pPr>
            <a:r>
              <a:rPr lang="en-US" b="1" dirty="0" err="1" smtClean="0">
                <a:solidFill>
                  <a:schemeClr val="tx1"/>
                </a:solidFill>
              </a:rPr>
              <a:t>Pengantar</a:t>
            </a:r>
            <a:r>
              <a:rPr lang="en-US" b="1" dirty="0" smtClean="0">
                <a:solidFill>
                  <a:schemeClr val="tx1"/>
                </a:solidFill>
              </a:rPr>
              <a:t> </a:t>
            </a:r>
            <a:r>
              <a:rPr lang="en-US" b="1" dirty="0" err="1" smtClean="0">
                <a:solidFill>
                  <a:schemeClr val="tx1"/>
                </a:solidFill>
              </a:rPr>
              <a:t>Teknologi</a:t>
            </a:r>
            <a:r>
              <a:rPr lang="en-US" b="1" dirty="0" smtClean="0">
                <a:solidFill>
                  <a:schemeClr val="tx1"/>
                </a:solidFill>
              </a:rPr>
              <a:t> Mobile</a:t>
            </a:r>
            <a:endParaRPr lang="en-GB" b="1" dirty="0" smtClean="0">
              <a:solidFill>
                <a:schemeClr val="tx1"/>
              </a:solidFill>
            </a:endParaRPr>
          </a:p>
        </p:txBody>
      </p:sp>
      <p:sp>
        <p:nvSpPr>
          <p:cNvPr id="9219" name="Rectangle 3"/>
          <p:cNvSpPr>
            <a:spLocks noGrp="1" noChangeArrowheads="1"/>
          </p:cNvSpPr>
          <p:nvPr>
            <p:ph type="subTitle" idx="1"/>
          </p:nvPr>
        </p:nvSpPr>
        <p:spPr/>
        <p:txBody>
          <a:bodyPr/>
          <a:lstStyle/>
          <a:p>
            <a:r>
              <a:rPr lang="en-US" sz="2800" dirty="0" smtClean="0"/>
              <a:t>Alexius </a:t>
            </a:r>
            <a:r>
              <a:rPr lang="en-US" sz="2800" dirty="0" err="1" smtClean="0"/>
              <a:t>Hendra</a:t>
            </a:r>
            <a:r>
              <a:rPr lang="en-US" sz="2800" dirty="0" smtClean="0"/>
              <a:t> </a:t>
            </a:r>
            <a:r>
              <a:rPr lang="en-US" sz="2800" dirty="0" err="1" smtClean="0"/>
              <a:t>Gunawan,M.Kom</a:t>
            </a:r>
            <a:endParaRPr lang="id-ID"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14857" y="1638800"/>
            <a:ext cx="7714286" cy="4210638"/>
          </a:xfrm>
        </p:spPr>
      </p:pic>
      <p:sp>
        <p:nvSpPr>
          <p:cNvPr id="17410" name="Rectangle 2"/>
          <p:cNvSpPr>
            <a:spLocks noGrp="1" noChangeArrowheads="1"/>
          </p:cNvSpPr>
          <p:nvPr>
            <p:ph type="title"/>
          </p:nvPr>
        </p:nvSpPr>
        <p:spPr/>
        <p:txBody>
          <a:bodyPr/>
          <a:lstStyle/>
          <a:p>
            <a:r>
              <a:rPr lang="en-US" smtClean="0"/>
              <a:t>Generation Mobile Phones</a:t>
            </a:r>
            <a:endParaRPr lang="en-GB"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57714" y="1620309"/>
            <a:ext cx="7228572" cy="4247619"/>
          </a:xfrm>
        </p:spPr>
      </p:pic>
      <p:sp>
        <p:nvSpPr>
          <p:cNvPr id="18434" name="Rectangle 2"/>
          <p:cNvSpPr>
            <a:spLocks noGrp="1" noChangeArrowheads="1"/>
          </p:cNvSpPr>
          <p:nvPr>
            <p:ph type="title"/>
          </p:nvPr>
        </p:nvSpPr>
        <p:spPr/>
        <p:txBody>
          <a:bodyPr/>
          <a:lstStyle/>
          <a:p>
            <a:r>
              <a:rPr lang="en-US" smtClean="0"/>
              <a:t>Perbedaan</a:t>
            </a:r>
            <a:endParaRPr lang="en-GB"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lnSpcReduction="10000"/>
          </a:bodyPr>
          <a:lstStyle/>
          <a:p>
            <a:pPr>
              <a:lnSpc>
                <a:spcPct val="80000"/>
              </a:lnSpc>
            </a:pPr>
            <a:r>
              <a:rPr lang="en-US" sz="1800" dirty="0" smtClean="0"/>
              <a:t>0G</a:t>
            </a:r>
          </a:p>
          <a:p>
            <a:pPr lvl="1">
              <a:lnSpc>
                <a:spcPct val="80000"/>
              </a:lnSpc>
            </a:pPr>
            <a:r>
              <a:rPr lang="en-US" sz="1600" dirty="0" smtClean="0"/>
              <a:t>Push to Talk</a:t>
            </a:r>
          </a:p>
          <a:p>
            <a:pPr lvl="1">
              <a:lnSpc>
                <a:spcPct val="80000"/>
              </a:lnSpc>
            </a:pPr>
            <a:r>
              <a:rPr lang="en-US" sz="1600" dirty="0" smtClean="0"/>
              <a:t>Mobile Telephone System</a:t>
            </a:r>
          </a:p>
          <a:p>
            <a:pPr lvl="1">
              <a:lnSpc>
                <a:spcPct val="80000"/>
              </a:lnSpc>
            </a:pPr>
            <a:r>
              <a:rPr lang="en-US" sz="1600" dirty="0" smtClean="0"/>
              <a:t>Improved Mobile Telephone System</a:t>
            </a:r>
          </a:p>
          <a:p>
            <a:pPr lvl="1">
              <a:lnSpc>
                <a:spcPct val="80000"/>
              </a:lnSpc>
            </a:pPr>
            <a:r>
              <a:rPr lang="en-US" sz="1600" dirty="0" smtClean="0"/>
              <a:t>Advanced Mobile Telephone System</a:t>
            </a:r>
          </a:p>
          <a:p>
            <a:pPr lvl="2">
              <a:lnSpc>
                <a:spcPct val="80000"/>
              </a:lnSpc>
            </a:pPr>
            <a:r>
              <a:rPr lang="en-US" sz="1400" dirty="0" smtClean="0"/>
              <a:t>900 </a:t>
            </a:r>
            <a:r>
              <a:rPr lang="en-US" sz="1400" dirty="0" err="1" smtClean="0"/>
              <a:t>Mhz</a:t>
            </a:r>
            <a:endParaRPr lang="en-US" sz="1400" dirty="0" smtClean="0"/>
          </a:p>
          <a:p>
            <a:pPr lvl="2">
              <a:lnSpc>
                <a:spcPct val="80000"/>
              </a:lnSpc>
            </a:pPr>
            <a:r>
              <a:rPr lang="en-US" sz="1400" dirty="0" smtClean="0"/>
              <a:t>In japan</a:t>
            </a:r>
          </a:p>
          <a:p>
            <a:pPr lvl="2">
              <a:lnSpc>
                <a:spcPct val="80000"/>
              </a:lnSpc>
            </a:pPr>
            <a:r>
              <a:rPr lang="en-US" sz="1400" dirty="0"/>
              <a:t>Mobile radio telephone </a:t>
            </a:r>
            <a:r>
              <a:rPr lang="en-US" sz="1400" dirty="0" err="1"/>
              <a:t>ini</a:t>
            </a:r>
            <a:r>
              <a:rPr lang="en-US" sz="1400" dirty="0"/>
              <a:t> </a:t>
            </a:r>
            <a:r>
              <a:rPr lang="en-US" sz="1400" dirty="0" err="1"/>
              <a:t>dikenal</a:t>
            </a:r>
            <a:r>
              <a:rPr lang="en-US" sz="1400" dirty="0"/>
              <a:t> </a:t>
            </a:r>
            <a:r>
              <a:rPr lang="en-US" sz="1400" dirty="0" err="1"/>
              <a:t>dengan</a:t>
            </a:r>
            <a:r>
              <a:rPr lang="en-US" sz="1400" dirty="0"/>
              <a:t> </a:t>
            </a:r>
            <a:r>
              <a:rPr lang="en-US" sz="1400" dirty="0" err="1"/>
              <a:t>nama</a:t>
            </a:r>
            <a:r>
              <a:rPr lang="en-US" sz="1400" dirty="0"/>
              <a:t> </a:t>
            </a:r>
            <a:r>
              <a:rPr lang="en-US" sz="1400" dirty="0" err="1"/>
              <a:t>dagang</a:t>
            </a:r>
            <a:r>
              <a:rPr lang="en-US" sz="1400" dirty="0"/>
              <a:t> WCCs (</a:t>
            </a:r>
            <a:r>
              <a:rPr lang="en-US" sz="1400" dirty="0" err="1"/>
              <a:t>Wireline</a:t>
            </a:r>
            <a:r>
              <a:rPr lang="en-US" sz="1400" dirty="0"/>
              <a:t> Common Carriers), RCCs (Radio Common Carriers), and two-way radio dealers. </a:t>
            </a:r>
            <a:r>
              <a:rPr lang="en-US" sz="1400" dirty="0" err="1"/>
              <a:t>Prinsipnya</a:t>
            </a:r>
            <a:r>
              <a:rPr lang="en-US" sz="1400" dirty="0"/>
              <a:t> </a:t>
            </a:r>
            <a:r>
              <a:rPr lang="en-US" sz="1400" dirty="0" err="1"/>
              <a:t>seperti</a:t>
            </a:r>
            <a:r>
              <a:rPr lang="en-US" sz="1400" dirty="0"/>
              <a:t> </a:t>
            </a:r>
            <a:r>
              <a:rPr lang="en-US" sz="1400" dirty="0" err="1"/>
              <a:t>jaringan</a:t>
            </a:r>
            <a:r>
              <a:rPr lang="en-US" sz="1400" dirty="0"/>
              <a:t> </a:t>
            </a:r>
            <a:r>
              <a:rPr lang="en-US" sz="1400" dirty="0" err="1"/>
              <a:t>komunikasi</a:t>
            </a:r>
            <a:r>
              <a:rPr lang="en-US" sz="1400" dirty="0"/>
              <a:t> </a:t>
            </a:r>
            <a:r>
              <a:rPr lang="en-US" sz="1400" dirty="0" err="1"/>
              <a:t>Polisi</a:t>
            </a:r>
            <a:r>
              <a:rPr lang="en-US" sz="1400" dirty="0"/>
              <a:t> </a:t>
            </a:r>
            <a:r>
              <a:rPr lang="en-US" sz="1400" dirty="0" err="1"/>
              <a:t>atau</a:t>
            </a:r>
            <a:r>
              <a:rPr lang="en-US" sz="1400" dirty="0"/>
              <a:t> Taxi (walkie-talkie), </a:t>
            </a:r>
            <a:r>
              <a:rPr lang="en-US" sz="1400" dirty="0" err="1"/>
              <a:t>hanya</a:t>
            </a:r>
            <a:r>
              <a:rPr lang="en-US" sz="1400" dirty="0"/>
              <a:t> </a:t>
            </a:r>
            <a:r>
              <a:rPr lang="en-US" sz="1400" dirty="0" err="1"/>
              <a:t>saja</a:t>
            </a:r>
            <a:r>
              <a:rPr lang="en-US" sz="1400" dirty="0"/>
              <a:t> Mobile radio telephone </a:t>
            </a:r>
            <a:r>
              <a:rPr lang="en-US" sz="1400" dirty="0" err="1"/>
              <a:t>ini</a:t>
            </a:r>
            <a:r>
              <a:rPr lang="en-US" sz="1400" dirty="0"/>
              <a:t> </a:t>
            </a:r>
            <a:r>
              <a:rPr lang="en-US" sz="1400" dirty="0" err="1"/>
              <a:t>mempunyai</a:t>
            </a:r>
            <a:r>
              <a:rPr lang="en-US" sz="1400" dirty="0"/>
              <a:t> </a:t>
            </a:r>
            <a:r>
              <a:rPr lang="en-US" sz="1400" dirty="0" err="1"/>
              <a:t>nomor</a:t>
            </a:r>
            <a:r>
              <a:rPr lang="en-US" sz="1400" dirty="0"/>
              <a:t> </a:t>
            </a:r>
            <a:r>
              <a:rPr lang="en-US" sz="1400" dirty="0" err="1"/>
              <a:t>telepon</a:t>
            </a:r>
            <a:r>
              <a:rPr lang="en-US" sz="1400" dirty="0"/>
              <a:t> </a:t>
            </a:r>
            <a:r>
              <a:rPr lang="en-US" sz="1400" dirty="0" err="1"/>
              <a:t>tersendiri</a:t>
            </a:r>
            <a:r>
              <a:rPr lang="en-US" sz="1400" dirty="0"/>
              <a:t> </a:t>
            </a:r>
            <a:r>
              <a:rPr lang="en-US" sz="1400" dirty="0" err="1"/>
              <a:t>dan</a:t>
            </a:r>
            <a:r>
              <a:rPr lang="en-US" sz="1400" dirty="0"/>
              <a:t> </a:t>
            </a:r>
            <a:r>
              <a:rPr lang="en-US" sz="1400" dirty="0" err="1"/>
              <a:t>terhubung</a:t>
            </a:r>
            <a:r>
              <a:rPr lang="en-US" sz="1400" dirty="0"/>
              <a:t> </a:t>
            </a:r>
            <a:r>
              <a:rPr lang="en-US" sz="1400" dirty="0" err="1"/>
              <a:t>dengan</a:t>
            </a:r>
            <a:r>
              <a:rPr lang="en-US" sz="1400" dirty="0"/>
              <a:t> </a:t>
            </a:r>
            <a:r>
              <a:rPr lang="en-US" sz="1400" dirty="0" err="1"/>
              <a:t>jaringannya</a:t>
            </a:r>
            <a:r>
              <a:rPr lang="en-US" sz="1400" dirty="0"/>
              <a:t> </a:t>
            </a:r>
            <a:r>
              <a:rPr lang="en-US" sz="1400" dirty="0" err="1"/>
              <a:t>tersendiri</a:t>
            </a:r>
            <a:r>
              <a:rPr lang="en-US" sz="1400" dirty="0"/>
              <a:t>. </a:t>
            </a:r>
            <a:endParaRPr lang="en-US" sz="1400" dirty="0" smtClean="0"/>
          </a:p>
          <a:p>
            <a:pPr>
              <a:lnSpc>
                <a:spcPct val="80000"/>
              </a:lnSpc>
            </a:pPr>
            <a:r>
              <a:rPr lang="en-US" sz="1800" dirty="0" smtClean="0"/>
              <a:t>1G</a:t>
            </a:r>
          </a:p>
          <a:p>
            <a:pPr lvl="1">
              <a:lnSpc>
                <a:spcPct val="80000"/>
              </a:lnSpc>
            </a:pPr>
            <a:r>
              <a:rPr lang="en-US" sz="1600" dirty="0" smtClean="0"/>
              <a:t>Nordic Mobile Telephone (1rst cell phone in </a:t>
            </a:r>
            <a:r>
              <a:rPr lang="en-US" sz="1600" dirty="0" err="1" smtClean="0"/>
              <a:t>jerman</a:t>
            </a:r>
            <a:r>
              <a:rPr lang="en-US" sz="1600" dirty="0" smtClean="0"/>
              <a:t>)</a:t>
            </a:r>
          </a:p>
          <a:p>
            <a:pPr lvl="1">
              <a:lnSpc>
                <a:spcPct val="80000"/>
              </a:lnSpc>
            </a:pPr>
            <a:r>
              <a:rPr lang="en-US" sz="1600" dirty="0" smtClean="0"/>
              <a:t>Advanced Mobile Phone System (analog mobile phone)</a:t>
            </a:r>
          </a:p>
          <a:p>
            <a:pPr lvl="1">
              <a:lnSpc>
                <a:spcPct val="80000"/>
              </a:lnSpc>
            </a:pPr>
            <a:r>
              <a:rPr lang="en-US" sz="1600" dirty="0"/>
              <a:t>Frequency Division Multiple Access (FDMA), </a:t>
            </a:r>
            <a:r>
              <a:rPr lang="en-US" sz="1600" dirty="0" smtClean="0"/>
              <a:t>Band </a:t>
            </a:r>
            <a:r>
              <a:rPr lang="en-US" sz="1600" dirty="0" err="1" smtClean="0"/>
              <a:t>frekuensi</a:t>
            </a:r>
            <a:r>
              <a:rPr lang="en-US" sz="1600" dirty="0" smtClean="0"/>
              <a:t> 800 MHz </a:t>
            </a:r>
          </a:p>
          <a:p>
            <a:pPr>
              <a:lnSpc>
                <a:spcPct val="80000"/>
              </a:lnSpc>
            </a:pPr>
            <a:r>
              <a:rPr lang="en-US" sz="1800" dirty="0" smtClean="0"/>
              <a:t>2G</a:t>
            </a:r>
          </a:p>
          <a:p>
            <a:pPr lvl="1">
              <a:lnSpc>
                <a:spcPct val="80000"/>
              </a:lnSpc>
            </a:pPr>
            <a:r>
              <a:rPr lang="en-US" sz="1600" dirty="0" smtClean="0"/>
              <a:t>Digital System</a:t>
            </a:r>
            <a:endParaRPr lang="en-GB" sz="1600" dirty="0" smtClean="0"/>
          </a:p>
          <a:p>
            <a:pPr lvl="1">
              <a:lnSpc>
                <a:spcPct val="80000"/>
              </a:lnSpc>
            </a:pPr>
            <a:r>
              <a:rPr lang="en-GB" sz="1600" dirty="0" smtClean="0"/>
              <a:t>Global System for Mobile communications (GSM: originally from </a:t>
            </a:r>
            <a:r>
              <a:rPr lang="en-GB" sz="1600" i="1" dirty="0" err="1" smtClean="0"/>
              <a:t>Groupe</a:t>
            </a:r>
            <a:r>
              <a:rPr lang="en-GB" sz="1600" i="1" dirty="0" smtClean="0"/>
              <a:t> </a:t>
            </a:r>
            <a:r>
              <a:rPr lang="en-GB" sz="1600" i="1" dirty="0" err="1" smtClean="0"/>
              <a:t>Spécial</a:t>
            </a:r>
            <a:r>
              <a:rPr lang="en-GB" sz="1600" i="1" dirty="0" smtClean="0"/>
              <a:t> Mobile</a:t>
            </a:r>
            <a:r>
              <a:rPr lang="en-GB" sz="1600" dirty="0" smtClean="0"/>
              <a:t>)</a:t>
            </a:r>
          </a:p>
          <a:p>
            <a:pPr lvl="2">
              <a:lnSpc>
                <a:spcPct val="80000"/>
              </a:lnSpc>
            </a:pPr>
            <a:r>
              <a:rPr lang="en-US" sz="1400" dirty="0" smtClean="0"/>
              <a:t>The most standard cell phone</a:t>
            </a:r>
            <a:endParaRPr lang="en-GB" sz="1400" dirty="0" smtClean="0"/>
          </a:p>
          <a:p>
            <a:pPr lvl="2">
              <a:lnSpc>
                <a:spcPct val="80000"/>
              </a:lnSpc>
            </a:pPr>
            <a:r>
              <a:rPr lang="en-US" sz="1400" dirty="0" smtClean="0"/>
              <a:t>SMS</a:t>
            </a:r>
          </a:p>
          <a:p>
            <a:pPr lvl="1">
              <a:lnSpc>
                <a:spcPct val="80000"/>
              </a:lnSpc>
            </a:pPr>
            <a:endParaRPr lang="en-GB" sz="1600" dirty="0" smtClean="0"/>
          </a:p>
        </p:txBody>
      </p:sp>
      <p:sp>
        <p:nvSpPr>
          <p:cNvPr id="19458" name="Rectangle 2"/>
          <p:cNvSpPr>
            <a:spLocks noGrp="1" noChangeArrowheads="1"/>
          </p:cNvSpPr>
          <p:nvPr>
            <p:ph type="title"/>
          </p:nvPr>
        </p:nvSpPr>
        <p:spPr/>
        <p:txBody>
          <a:bodyPr/>
          <a:lstStyle/>
          <a:p>
            <a:r>
              <a:rPr lang="en-US" smtClean="0"/>
              <a:t>Standard Mobile Phone</a:t>
            </a:r>
            <a:endParaRPr lang="en-GB"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Grp="1" noChangeAspect="1" noChangeArrowheads="1"/>
          </p:cNvSpPr>
          <p:nvPr>
            <p:ph idx="1"/>
          </p:nvPr>
        </p:nvSpPr>
        <p:spPr/>
        <p:txBody>
          <a:bodyPr>
            <a:normAutofit/>
          </a:bodyPr>
          <a:lstStyle/>
          <a:p>
            <a:pPr marL="640080" lvl="1" indent="-274320" fontAlgn="auto">
              <a:lnSpc>
                <a:spcPct val="90000"/>
              </a:lnSpc>
              <a:spcAft>
                <a:spcPts val="0"/>
              </a:spcAft>
              <a:buFont typeface="Wingdings 2"/>
              <a:buChar char=""/>
              <a:defRPr/>
            </a:pPr>
            <a:r>
              <a:rPr lang="en-GB" sz="2000" smtClean="0"/>
              <a:t>Integrated Digital Enhanced Network (iDEN) </a:t>
            </a:r>
          </a:p>
          <a:p>
            <a:pPr lvl="2" fontAlgn="auto">
              <a:lnSpc>
                <a:spcPct val="90000"/>
              </a:lnSpc>
              <a:spcAft>
                <a:spcPts val="0"/>
              </a:spcAft>
              <a:buFont typeface="Wingdings"/>
              <a:buChar char=""/>
              <a:defRPr/>
            </a:pPr>
            <a:r>
              <a:rPr lang="en-US" sz="1800" smtClean="0"/>
              <a:t>Developed by Motorola</a:t>
            </a:r>
          </a:p>
          <a:p>
            <a:pPr lvl="2" fontAlgn="auto">
              <a:lnSpc>
                <a:spcPct val="90000"/>
              </a:lnSpc>
              <a:spcAft>
                <a:spcPts val="0"/>
              </a:spcAft>
              <a:buFont typeface="Wingdings"/>
              <a:buChar char=""/>
              <a:defRPr/>
            </a:pPr>
            <a:r>
              <a:rPr lang="en-US" sz="1800" smtClean="0"/>
              <a:t>Uses Time Division Multiple Access</a:t>
            </a:r>
          </a:p>
          <a:p>
            <a:pPr marL="640080" lvl="1" indent="-274320" fontAlgn="auto">
              <a:lnSpc>
                <a:spcPct val="90000"/>
              </a:lnSpc>
              <a:spcAft>
                <a:spcPts val="0"/>
              </a:spcAft>
              <a:buFont typeface="Wingdings 2"/>
              <a:buChar char=""/>
              <a:defRPr/>
            </a:pPr>
            <a:r>
              <a:rPr lang="en-GB" sz="2000" smtClean="0"/>
              <a:t>Digital AMPS</a:t>
            </a:r>
          </a:p>
          <a:p>
            <a:pPr marL="640080" lvl="1" indent="-274320" fontAlgn="auto">
              <a:lnSpc>
                <a:spcPct val="90000"/>
              </a:lnSpc>
              <a:spcAft>
                <a:spcPts val="0"/>
              </a:spcAft>
              <a:buFont typeface="Wingdings 2"/>
              <a:buChar char=""/>
              <a:defRPr/>
            </a:pPr>
            <a:r>
              <a:rPr lang="en-GB" sz="2000" smtClean="0"/>
              <a:t>code division multiple access (CDMAone)</a:t>
            </a:r>
          </a:p>
          <a:p>
            <a:pPr marL="640080" lvl="1" indent="-274320" fontAlgn="auto">
              <a:lnSpc>
                <a:spcPct val="90000"/>
              </a:lnSpc>
              <a:spcAft>
                <a:spcPts val="0"/>
              </a:spcAft>
              <a:buFont typeface="Wingdings 2"/>
              <a:buChar char=""/>
              <a:defRPr/>
            </a:pPr>
            <a:r>
              <a:rPr lang="en-US" sz="2000" smtClean="0"/>
              <a:t>Menggunakan frek: 800, 900, 1800, 1900 MHz</a:t>
            </a:r>
          </a:p>
          <a:p>
            <a:pPr marL="320040" indent="-320040" fontAlgn="auto">
              <a:lnSpc>
                <a:spcPct val="90000"/>
              </a:lnSpc>
              <a:spcAft>
                <a:spcPts val="0"/>
              </a:spcAft>
              <a:buFont typeface="Wingdings"/>
              <a:buChar char=""/>
              <a:defRPr/>
            </a:pPr>
            <a:r>
              <a:rPr lang="en-US" sz="2400" smtClean="0"/>
              <a:t>2.5G</a:t>
            </a:r>
          </a:p>
          <a:p>
            <a:pPr marL="640080" lvl="1" indent="-274320" fontAlgn="auto">
              <a:lnSpc>
                <a:spcPct val="90000"/>
              </a:lnSpc>
              <a:spcAft>
                <a:spcPts val="0"/>
              </a:spcAft>
              <a:buFont typeface="Wingdings 2"/>
              <a:buChar char=""/>
              <a:defRPr/>
            </a:pPr>
            <a:r>
              <a:rPr lang="en-US" sz="2000" smtClean="0"/>
              <a:t>General Packet Radio System</a:t>
            </a:r>
          </a:p>
          <a:p>
            <a:pPr lvl="2" fontAlgn="auto">
              <a:lnSpc>
                <a:spcPct val="90000"/>
              </a:lnSpc>
              <a:spcAft>
                <a:spcPts val="0"/>
              </a:spcAft>
              <a:buFont typeface="Wingdings"/>
              <a:buChar char=""/>
              <a:defRPr/>
            </a:pPr>
            <a:r>
              <a:rPr lang="en-US" sz="1800" smtClean="0"/>
              <a:t>56 – 114 Kbps, for SMS, MMS, WAP, Internet</a:t>
            </a:r>
          </a:p>
          <a:p>
            <a:pPr marL="320040" indent="-320040" fontAlgn="auto">
              <a:lnSpc>
                <a:spcPct val="90000"/>
              </a:lnSpc>
              <a:spcAft>
                <a:spcPts val="0"/>
              </a:spcAft>
              <a:buFont typeface="Wingdings"/>
              <a:buChar char=""/>
              <a:defRPr/>
            </a:pPr>
            <a:r>
              <a:rPr lang="en-US" sz="2400" smtClean="0"/>
              <a:t>2.75G</a:t>
            </a:r>
          </a:p>
          <a:p>
            <a:pPr marL="640080" lvl="1" indent="-274320" fontAlgn="auto">
              <a:lnSpc>
                <a:spcPct val="90000"/>
              </a:lnSpc>
              <a:spcAft>
                <a:spcPts val="0"/>
              </a:spcAft>
              <a:buFont typeface="Wingdings 2"/>
              <a:buChar char=""/>
              <a:defRPr/>
            </a:pPr>
            <a:r>
              <a:rPr lang="en-US" sz="2000" smtClean="0"/>
              <a:t>CDMA2000</a:t>
            </a:r>
          </a:p>
          <a:p>
            <a:pPr marL="640080" lvl="1" indent="-274320" fontAlgn="auto">
              <a:lnSpc>
                <a:spcPct val="90000"/>
              </a:lnSpc>
              <a:spcAft>
                <a:spcPts val="0"/>
              </a:spcAft>
              <a:buFont typeface="Wingdings 2"/>
              <a:buChar char=""/>
              <a:defRPr/>
            </a:pPr>
            <a:r>
              <a:rPr lang="en-GB" sz="2000" smtClean="0"/>
              <a:t>Enhanced Data rates for GSM Evolution (EDGE) or Enhanced GPRS (EGPRS)</a:t>
            </a:r>
          </a:p>
        </p:txBody>
      </p:sp>
      <p:sp>
        <p:nvSpPr>
          <p:cNvPr id="20482" name="Rectangle 2"/>
          <p:cNvSpPr>
            <a:spLocks noGrp="1" noChangeArrowheads="1"/>
          </p:cNvSpPr>
          <p:nvPr>
            <p:ph type="title"/>
          </p:nvPr>
        </p:nvSpPr>
        <p:spPr/>
        <p:txBody>
          <a:bodyPr/>
          <a:lstStyle/>
          <a:p>
            <a:r>
              <a:rPr lang="en-US" smtClean="0"/>
              <a:t>Standard Mobile Phone</a:t>
            </a:r>
            <a:endParaRPr lang="en-GB"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lnSpcReduction="10000"/>
          </a:bodyPr>
          <a:lstStyle/>
          <a:p>
            <a:pPr>
              <a:lnSpc>
                <a:spcPct val="90000"/>
              </a:lnSpc>
            </a:pPr>
            <a:r>
              <a:rPr lang="en-US" sz="2800" smtClean="0"/>
              <a:t>3G</a:t>
            </a:r>
          </a:p>
          <a:p>
            <a:pPr lvl="1">
              <a:lnSpc>
                <a:spcPct val="90000"/>
              </a:lnSpc>
            </a:pPr>
            <a:r>
              <a:rPr lang="en-GB" sz="2400" smtClean="0"/>
              <a:t>Wideband Code Division Multiple Access (WCDMA)</a:t>
            </a:r>
          </a:p>
          <a:p>
            <a:pPr lvl="1">
              <a:lnSpc>
                <a:spcPct val="90000"/>
              </a:lnSpc>
            </a:pPr>
            <a:r>
              <a:rPr lang="en-GB" sz="2400" smtClean="0"/>
              <a:t>Universal Mobile Telecommunication System</a:t>
            </a:r>
          </a:p>
          <a:p>
            <a:pPr lvl="1">
              <a:lnSpc>
                <a:spcPct val="90000"/>
              </a:lnSpc>
            </a:pPr>
            <a:r>
              <a:rPr lang="en-US" sz="2400" smtClean="0"/>
              <a:t>CDMA 2000</a:t>
            </a:r>
          </a:p>
          <a:p>
            <a:pPr lvl="1">
              <a:lnSpc>
                <a:spcPct val="90000"/>
              </a:lnSpc>
            </a:pPr>
            <a:r>
              <a:rPr lang="en-US" sz="2400" smtClean="0"/>
              <a:t>WiMAX (</a:t>
            </a:r>
            <a:r>
              <a:rPr lang="en-GB" sz="2400" smtClean="0"/>
              <a:t>Worldwide Interoperability for Microwave Access)</a:t>
            </a:r>
          </a:p>
          <a:p>
            <a:pPr>
              <a:lnSpc>
                <a:spcPct val="90000"/>
              </a:lnSpc>
            </a:pPr>
            <a:r>
              <a:rPr lang="en-US" sz="2800" smtClean="0"/>
              <a:t>3.5G</a:t>
            </a:r>
          </a:p>
          <a:p>
            <a:pPr lvl="1">
              <a:lnSpc>
                <a:spcPct val="90000"/>
              </a:lnSpc>
            </a:pPr>
            <a:r>
              <a:rPr lang="en-US" sz="2400" smtClean="0"/>
              <a:t>HSDPA (</a:t>
            </a:r>
            <a:r>
              <a:rPr lang="en-GB" sz="2400" smtClean="0"/>
              <a:t>High-Speed Downlink Packet Access)</a:t>
            </a:r>
          </a:p>
          <a:p>
            <a:pPr lvl="2">
              <a:lnSpc>
                <a:spcPct val="90000"/>
              </a:lnSpc>
            </a:pPr>
            <a:r>
              <a:rPr lang="en-GB" sz="2000" smtClean="0"/>
              <a:t>1.8, 3.6, 7.2 and 14.4 Mbit/s</a:t>
            </a:r>
          </a:p>
          <a:p>
            <a:pPr>
              <a:lnSpc>
                <a:spcPct val="90000"/>
              </a:lnSpc>
            </a:pPr>
            <a:r>
              <a:rPr lang="en-US" sz="2800" smtClean="0"/>
              <a:t>4G</a:t>
            </a:r>
          </a:p>
          <a:p>
            <a:pPr lvl="1">
              <a:lnSpc>
                <a:spcPct val="90000"/>
              </a:lnSpc>
            </a:pPr>
            <a:r>
              <a:rPr lang="en-GB" sz="2400" smtClean="0"/>
              <a:t>Ultra Mobile Broadband (UMB)</a:t>
            </a:r>
          </a:p>
        </p:txBody>
      </p:sp>
      <p:sp>
        <p:nvSpPr>
          <p:cNvPr id="21506" name="Rectangle 2"/>
          <p:cNvSpPr>
            <a:spLocks noGrp="1" noChangeArrowheads="1"/>
          </p:cNvSpPr>
          <p:nvPr>
            <p:ph type="title"/>
          </p:nvPr>
        </p:nvSpPr>
        <p:spPr/>
        <p:txBody>
          <a:bodyPr/>
          <a:lstStyle/>
          <a:p>
            <a:r>
              <a:rPr lang="en-US" smtClean="0"/>
              <a:t>Standard Mobile Phone</a:t>
            </a:r>
            <a:endParaRPr lang="en-GB"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a:lnSpc>
                <a:spcPct val="90000"/>
              </a:lnSpc>
            </a:pPr>
            <a:r>
              <a:rPr lang="en-US" sz="2400" smtClean="0"/>
              <a:t>1G: </a:t>
            </a:r>
          </a:p>
          <a:p>
            <a:pPr lvl="1">
              <a:lnSpc>
                <a:spcPct val="90000"/>
              </a:lnSpc>
            </a:pPr>
            <a:r>
              <a:rPr lang="en-US" sz="2000" smtClean="0"/>
              <a:t>radio sinyal bersifat analog</a:t>
            </a:r>
          </a:p>
          <a:p>
            <a:pPr lvl="1">
              <a:lnSpc>
                <a:spcPct val="90000"/>
              </a:lnSpc>
            </a:pPr>
            <a:r>
              <a:rPr lang="en-US" sz="2000" smtClean="0"/>
              <a:t>Pada frekuensi 800 Mhz &amp; 400 Mhz</a:t>
            </a:r>
          </a:p>
          <a:p>
            <a:pPr lvl="1">
              <a:lnSpc>
                <a:spcPct val="90000"/>
              </a:lnSpc>
            </a:pPr>
            <a:r>
              <a:rPr lang="en-US" sz="2000" smtClean="0"/>
              <a:t>Dimulai dari Chicago, dikomersilkan 1983</a:t>
            </a:r>
          </a:p>
          <a:p>
            <a:pPr>
              <a:lnSpc>
                <a:spcPct val="90000"/>
              </a:lnSpc>
            </a:pPr>
            <a:r>
              <a:rPr lang="en-US" sz="2400" smtClean="0"/>
              <a:t>2G: </a:t>
            </a:r>
          </a:p>
          <a:p>
            <a:pPr lvl="1">
              <a:lnSpc>
                <a:spcPct val="90000"/>
              </a:lnSpc>
            </a:pPr>
            <a:r>
              <a:rPr lang="en-US" sz="2000" smtClean="0"/>
              <a:t>radio sinyal bersifat digital</a:t>
            </a:r>
          </a:p>
          <a:p>
            <a:pPr lvl="1">
              <a:lnSpc>
                <a:spcPct val="90000"/>
              </a:lnSpc>
            </a:pPr>
            <a:r>
              <a:rPr lang="en-US" sz="2000" smtClean="0"/>
              <a:t>Dimulai dari maret 1993</a:t>
            </a:r>
          </a:p>
          <a:p>
            <a:pPr lvl="1">
              <a:lnSpc>
                <a:spcPct val="90000"/>
              </a:lnSpc>
            </a:pPr>
            <a:r>
              <a:rPr lang="en-US" sz="2000" smtClean="0"/>
              <a:t>Menggunakan TDM (Time Division Multiplexing)</a:t>
            </a:r>
          </a:p>
          <a:p>
            <a:pPr lvl="1">
              <a:lnSpc>
                <a:spcPct val="90000"/>
              </a:lnSpc>
            </a:pPr>
            <a:r>
              <a:rPr lang="en-US" sz="2000" smtClean="0"/>
              <a:t>Frekuensi 800 – 1900 Mhz</a:t>
            </a:r>
          </a:p>
          <a:p>
            <a:pPr lvl="1">
              <a:lnSpc>
                <a:spcPct val="90000"/>
              </a:lnSpc>
            </a:pPr>
            <a:r>
              <a:rPr lang="en-US" sz="2000" smtClean="0"/>
              <a:t>Dikenalnya GSM dan CDMA</a:t>
            </a:r>
          </a:p>
          <a:p>
            <a:pPr>
              <a:lnSpc>
                <a:spcPct val="90000"/>
              </a:lnSpc>
            </a:pPr>
            <a:r>
              <a:rPr lang="en-US" sz="2400" smtClean="0"/>
              <a:t>2.5G – 3G: digital high speed</a:t>
            </a:r>
          </a:p>
          <a:p>
            <a:pPr>
              <a:lnSpc>
                <a:spcPct val="90000"/>
              </a:lnSpc>
            </a:pPr>
            <a:r>
              <a:rPr lang="en-US" sz="2400" smtClean="0"/>
              <a:t>4G: IPv6, voice, digital high speed</a:t>
            </a:r>
            <a:endParaRPr lang="en-GB" sz="2400" smtClean="0"/>
          </a:p>
        </p:txBody>
      </p:sp>
      <p:sp>
        <p:nvSpPr>
          <p:cNvPr id="22530" name="Rectangle 2"/>
          <p:cNvSpPr>
            <a:spLocks noGrp="1" noChangeArrowheads="1"/>
          </p:cNvSpPr>
          <p:nvPr>
            <p:ph type="title"/>
          </p:nvPr>
        </p:nvSpPr>
        <p:spPr/>
        <p:txBody>
          <a:bodyPr/>
          <a:lstStyle/>
          <a:p>
            <a:r>
              <a:rPr lang="en-US" smtClean="0"/>
              <a:t>Perbedaan</a:t>
            </a:r>
            <a:endParaRPr lang="en-GB"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lnSpcReduction="10000"/>
          </a:bodyPr>
          <a:lstStyle/>
          <a:p>
            <a:pPr>
              <a:lnSpc>
                <a:spcPct val="80000"/>
              </a:lnSpc>
            </a:pPr>
            <a:r>
              <a:rPr lang="en-GB" sz="2400" smtClean="0"/>
              <a:t>Sistem 3G dimaksudkan untuk menyediakan global mobility dengan cakupan layanan yang lebih luas, seperti telephony, paging, messaging, Internet dan broadband data. </a:t>
            </a:r>
          </a:p>
          <a:p>
            <a:pPr>
              <a:lnSpc>
                <a:spcPct val="80000"/>
              </a:lnSpc>
            </a:pPr>
            <a:r>
              <a:rPr lang="en-GB" sz="2400" smtClean="0"/>
              <a:t>International Telecommunication Union (ITU) memulai proses standard sistem 3G dikenal sebagai International Mobile Telecommunications 2000 (IMT-2000). </a:t>
            </a:r>
          </a:p>
          <a:p>
            <a:pPr>
              <a:lnSpc>
                <a:spcPct val="80000"/>
              </a:lnSpc>
            </a:pPr>
            <a:r>
              <a:rPr lang="en-GB" sz="2400" smtClean="0"/>
              <a:t>European Telecommunications Standards Institute (ETSI) bertanggung jawab terhadap proses standarisasi UMTS (universal mobile telecommunication systems). </a:t>
            </a:r>
          </a:p>
          <a:p>
            <a:pPr>
              <a:lnSpc>
                <a:spcPct val="80000"/>
              </a:lnSpc>
            </a:pPr>
            <a:r>
              <a:rPr lang="en-GB" sz="2400" smtClean="0"/>
              <a:t>Tahun 1998, Third Generation Partnership Project (3GPP) dibentuk untuk melanjutkan pekerjaan spesifikasi teknis UMTS.</a:t>
            </a:r>
          </a:p>
        </p:txBody>
      </p:sp>
      <p:sp>
        <p:nvSpPr>
          <p:cNvPr id="23554" name="Rectangle 2"/>
          <p:cNvSpPr>
            <a:spLocks noGrp="1" noChangeArrowheads="1"/>
          </p:cNvSpPr>
          <p:nvPr>
            <p:ph type="title"/>
          </p:nvPr>
        </p:nvSpPr>
        <p:spPr/>
        <p:txBody>
          <a:bodyPr/>
          <a:lstStyle/>
          <a:p>
            <a:r>
              <a:rPr lang="en-US" smtClean="0"/>
              <a:t>3G</a:t>
            </a:r>
            <a:endParaRPr lang="en-GB"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lnSpcReduction="10000"/>
          </a:bodyPr>
          <a:lstStyle/>
          <a:p>
            <a:pPr marL="320040" indent="-320040" fontAlgn="auto">
              <a:lnSpc>
                <a:spcPct val="90000"/>
              </a:lnSpc>
              <a:spcAft>
                <a:spcPts val="0"/>
              </a:spcAft>
              <a:buFont typeface="Wingdings"/>
              <a:buChar char=""/>
              <a:defRPr/>
            </a:pPr>
            <a:r>
              <a:rPr lang="en-GB" sz="2400" smtClean="0"/>
              <a:t>Third Generation Partnership Project 2 (3GPP2) dibentuk untuk mengembangkan teknologi cdma2000 yang merupakan anggota keluarga IMT-2000.</a:t>
            </a:r>
          </a:p>
          <a:p>
            <a:pPr marL="320040" indent="-320040" fontAlgn="auto">
              <a:lnSpc>
                <a:spcPct val="90000"/>
              </a:lnSpc>
              <a:spcAft>
                <a:spcPts val="0"/>
              </a:spcAft>
              <a:buFont typeface="Wingdings"/>
              <a:buChar char=""/>
              <a:defRPr/>
            </a:pPr>
            <a:r>
              <a:rPr lang="en-GB" sz="2400" smtClean="0"/>
              <a:t>Februari 1992, World Radio Conference mengalokasikan untuk pemakaian UMTS</a:t>
            </a:r>
          </a:p>
          <a:p>
            <a:pPr marL="640080" lvl="1" indent="-274320" fontAlgn="auto">
              <a:lnSpc>
                <a:spcPct val="90000"/>
              </a:lnSpc>
              <a:spcAft>
                <a:spcPts val="0"/>
              </a:spcAft>
              <a:buFont typeface="Wingdings 2"/>
              <a:buChar char=""/>
              <a:defRPr/>
            </a:pPr>
            <a:r>
              <a:rPr lang="en-GB" sz="2000" smtClean="0"/>
              <a:t>Frekuensi 1885 - 2025 Mhz dan 2110 - 2200 MHz digunakan untuk IMT-2000.</a:t>
            </a:r>
          </a:p>
          <a:p>
            <a:pPr marL="320040" indent="-320040" fontAlgn="auto">
              <a:lnSpc>
                <a:spcPct val="90000"/>
              </a:lnSpc>
              <a:spcAft>
                <a:spcPts val="0"/>
              </a:spcAft>
              <a:buFont typeface="Wingdings"/>
              <a:buChar char=""/>
              <a:defRPr/>
            </a:pPr>
            <a:r>
              <a:rPr lang="en-GB" sz="2400" smtClean="0"/>
              <a:t>Jaringan 3G menyediakan transmisi data rate lebih  tinggi: 384Kbps, dibandingkan dengan GSM 56Kbps</a:t>
            </a:r>
          </a:p>
          <a:p>
            <a:pPr marL="320040" indent="-320040" fontAlgn="auto">
              <a:lnSpc>
                <a:spcPct val="90000"/>
              </a:lnSpc>
              <a:spcAft>
                <a:spcPts val="0"/>
              </a:spcAft>
              <a:buFont typeface="Wingdings"/>
              <a:buChar char=""/>
              <a:defRPr/>
            </a:pPr>
            <a:r>
              <a:rPr lang="en-GB" sz="2400" smtClean="0"/>
              <a:t>WCDMA menggunakan lebar 5 MHz sinyal radio dengan chip rate 3.84 Mcps</a:t>
            </a:r>
          </a:p>
          <a:p>
            <a:pPr marL="640080" lvl="1" indent="-274320" fontAlgn="auto">
              <a:lnSpc>
                <a:spcPct val="90000"/>
              </a:lnSpc>
              <a:spcAft>
                <a:spcPts val="0"/>
              </a:spcAft>
              <a:buFont typeface="Wingdings 2"/>
              <a:buChar char=""/>
              <a:defRPr/>
            </a:pPr>
            <a:r>
              <a:rPr lang="en-GB" sz="2000" smtClean="0"/>
              <a:t>Lebih besar 3 kali daripada cdmaOne (IS-95), yang menggunakan lebar 1,25 Mhz dengan chip rate 1,22 Mcps.</a:t>
            </a:r>
          </a:p>
        </p:txBody>
      </p:sp>
      <p:sp>
        <p:nvSpPr>
          <p:cNvPr id="24578" name="Rectangle 2"/>
          <p:cNvSpPr>
            <a:spLocks noGrp="1" noChangeArrowheads="1"/>
          </p:cNvSpPr>
          <p:nvPr>
            <p:ph type="title"/>
          </p:nvPr>
        </p:nvSpPr>
        <p:spPr/>
        <p:txBody>
          <a:bodyPr/>
          <a:lstStyle/>
          <a:p>
            <a:r>
              <a:rPr lang="en-US" smtClean="0"/>
              <a:t>3G (2)</a:t>
            </a:r>
            <a:endParaRPr lang="en-GB"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88913"/>
            <a:ext cx="8713787" cy="6335712"/>
          </a:xfrm>
        </p:spPr>
      </p:pic>
      <p:sp>
        <p:nvSpPr>
          <p:cNvPr id="25602" name="Rectangle 2"/>
          <p:cNvSpPr>
            <a:spLocks noGrp="1" noChangeArrowheads="1"/>
          </p:cNvSpPr>
          <p:nvPr>
            <p:ph type="title"/>
          </p:nvPr>
        </p:nvSpPr>
        <p:spPr/>
        <p:txBody>
          <a:bodyPr/>
          <a:lstStyle/>
          <a:p>
            <a:endParaRPr lang="id-ID"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600200"/>
            <a:ext cx="3394075" cy="4525963"/>
          </a:xfrm>
        </p:spPr>
        <p:txBody>
          <a:bodyPr/>
          <a:lstStyle/>
          <a:p>
            <a:r>
              <a:rPr lang="en-GB" dirty="0" smtClean="0"/>
              <a:t>AMPS</a:t>
            </a:r>
          </a:p>
          <a:p>
            <a:pPr lvl="1"/>
            <a:r>
              <a:rPr lang="en-GB" dirty="0" err="1" smtClean="0"/>
              <a:t>Komselindo</a:t>
            </a:r>
            <a:endParaRPr lang="en-GB" dirty="0" smtClean="0"/>
          </a:p>
          <a:p>
            <a:r>
              <a:rPr lang="pt-BR" dirty="0" smtClean="0"/>
              <a:t>GSM</a:t>
            </a:r>
          </a:p>
          <a:p>
            <a:pPr lvl="1"/>
            <a:r>
              <a:rPr lang="pt-BR" dirty="0" smtClean="0"/>
              <a:t>Telkomsel</a:t>
            </a:r>
          </a:p>
          <a:p>
            <a:pPr lvl="1"/>
            <a:r>
              <a:rPr lang="pt-BR" dirty="0" smtClean="0"/>
              <a:t>Satelindo</a:t>
            </a:r>
          </a:p>
          <a:p>
            <a:pPr lvl="1"/>
            <a:r>
              <a:rPr lang="pt-BR" dirty="0" smtClean="0"/>
              <a:t>Excelcom</a:t>
            </a:r>
          </a:p>
          <a:p>
            <a:pPr lvl="1"/>
            <a:r>
              <a:rPr lang="pt-BR" dirty="0" smtClean="0"/>
              <a:t>Axis</a:t>
            </a:r>
          </a:p>
          <a:p>
            <a:pPr lvl="1"/>
            <a:r>
              <a:rPr lang="pt-BR" dirty="0" smtClean="0"/>
              <a:t>Three (3)</a:t>
            </a:r>
          </a:p>
        </p:txBody>
      </p:sp>
      <p:sp>
        <p:nvSpPr>
          <p:cNvPr id="26626" name="Rectangle 2"/>
          <p:cNvSpPr>
            <a:spLocks noGrp="1" noChangeArrowheads="1"/>
          </p:cNvSpPr>
          <p:nvPr>
            <p:ph type="title"/>
          </p:nvPr>
        </p:nvSpPr>
        <p:spPr/>
        <p:txBody>
          <a:bodyPr/>
          <a:lstStyle/>
          <a:p>
            <a:r>
              <a:rPr lang="en-GB" smtClean="0"/>
              <a:t>Operator Selular Indonesia</a:t>
            </a:r>
          </a:p>
        </p:txBody>
      </p:sp>
      <p:sp>
        <p:nvSpPr>
          <p:cNvPr id="26628" name="Rectangle 4"/>
          <p:cNvSpPr>
            <a:spLocks noChangeArrowheads="1"/>
          </p:cNvSpPr>
          <p:nvPr/>
        </p:nvSpPr>
        <p:spPr bwMode="auto">
          <a:xfrm>
            <a:off x="4211638" y="1412875"/>
            <a:ext cx="33940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GB" sz="2400" dirty="0" smtClean="0"/>
              <a:t>CDMA</a:t>
            </a:r>
            <a:endParaRPr lang="en-GB" sz="2400" dirty="0"/>
          </a:p>
          <a:p>
            <a:pPr marL="742950" lvl="1" indent="-285750">
              <a:spcBef>
                <a:spcPct val="20000"/>
              </a:spcBef>
              <a:buFontTx/>
              <a:buChar char="–"/>
            </a:pPr>
            <a:r>
              <a:rPr lang="en-GB" sz="2400" dirty="0"/>
              <a:t>Telkom </a:t>
            </a:r>
            <a:r>
              <a:rPr lang="en-GB" sz="2400" dirty="0" smtClean="0"/>
              <a:t>Flexi</a:t>
            </a:r>
            <a:endParaRPr lang="en-GB" sz="2400" dirty="0"/>
          </a:p>
          <a:p>
            <a:pPr marL="742950" lvl="1" indent="-285750">
              <a:spcBef>
                <a:spcPct val="20000"/>
              </a:spcBef>
              <a:buFontTx/>
              <a:buChar char="–"/>
            </a:pPr>
            <a:r>
              <a:rPr lang="en-GB" sz="2400" dirty="0" err="1"/>
              <a:t>Indosat</a:t>
            </a:r>
            <a:r>
              <a:rPr lang="en-GB" sz="2400" dirty="0"/>
              <a:t> </a:t>
            </a:r>
            <a:r>
              <a:rPr lang="en-GB" sz="2400" dirty="0" err="1"/>
              <a:t>StarOne</a:t>
            </a:r>
            <a:endParaRPr lang="en-GB" sz="2400" dirty="0"/>
          </a:p>
          <a:p>
            <a:pPr marL="742950" lvl="1" indent="-285750">
              <a:spcBef>
                <a:spcPct val="20000"/>
              </a:spcBef>
              <a:buFontTx/>
              <a:buChar char="–"/>
            </a:pPr>
            <a:r>
              <a:rPr lang="en-GB" sz="2400" dirty="0"/>
              <a:t>Bakrie </a:t>
            </a:r>
            <a:r>
              <a:rPr lang="en-GB" sz="2400" dirty="0" err="1"/>
              <a:t>Telko</a:t>
            </a:r>
            <a:r>
              <a:rPr lang="en-GB" sz="2400" dirty="0"/>
              <a:t> </a:t>
            </a:r>
            <a:r>
              <a:rPr lang="en-GB" sz="2400" dirty="0" err="1"/>
              <a:t>Esia</a:t>
            </a:r>
            <a:endParaRPr lang="en-GB" sz="2400" dirty="0"/>
          </a:p>
          <a:p>
            <a:pPr marL="742950" lvl="1" indent="-285750">
              <a:spcBef>
                <a:spcPct val="20000"/>
              </a:spcBef>
              <a:buFontTx/>
              <a:buChar char="–"/>
            </a:pPr>
            <a:r>
              <a:rPr lang="en-GB" sz="2400" dirty="0" err="1" smtClean="0"/>
              <a:t>SmartFren</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Mobile Computing</a:t>
            </a:r>
            <a:endParaRPr lang="en-GB"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80401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a:bodyPr>
          <a:lstStyle/>
          <a:p>
            <a:pPr marL="320040" indent="-320040" fontAlgn="auto">
              <a:lnSpc>
                <a:spcPct val="90000"/>
              </a:lnSpc>
              <a:spcAft>
                <a:spcPts val="0"/>
              </a:spcAft>
              <a:buFont typeface="Wingdings"/>
              <a:buChar char=""/>
              <a:defRPr/>
            </a:pPr>
            <a:r>
              <a:rPr lang="en-GB" sz="2400" dirty="0" smtClean="0"/>
              <a:t>510- </a:t>
            </a:r>
          </a:p>
          <a:p>
            <a:pPr marL="640080" lvl="1" indent="-274320" fontAlgn="auto">
              <a:lnSpc>
                <a:spcPct val="90000"/>
              </a:lnSpc>
              <a:spcAft>
                <a:spcPts val="0"/>
              </a:spcAft>
              <a:buFont typeface="Wingdings 2"/>
              <a:buChar char=""/>
              <a:defRPr/>
            </a:pPr>
            <a:r>
              <a:rPr lang="en-GB" sz="2000" dirty="0" smtClean="0"/>
              <a:t>PT </a:t>
            </a:r>
            <a:r>
              <a:rPr lang="en-GB" sz="2000" dirty="0" err="1" smtClean="0"/>
              <a:t>Kartika</a:t>
            </a:r>
            <a:r>
              <a:rPr lang="en-GB" sz="2000" dirty="0" smtClean="0"/>
              <a:t> </a:t>
            </a:r>
            <a:r>
              <a:rPr lang="en-GB" sz="2000" dirty="0" err="1" smtClean="0"/>
              <a:t>Ekamas</a:t>
            </a:r>
            <a:endParaRPr lang="en-GB" sz="2000" dirty="0" smtClean="0"/>
          </a:p>
          <a:p>
            <a:pPr marL="320040" indent="-320040" fontAlgn="auto">
              <a:lnSpc>
                <a:spcPct val="90000"/>
              </a:lnSpc>
              <a:spcAft>
                <a:spcPts val="0"/>
              </a:spcAft>
              <a:buFont typeface="Wingdings"/>
              <a:buChar char=""/>
              <a:defRPr/>
            </a:pPr>
            <a:r>
              <a:rPr lang="en-GB" sz="2400" dirty="0" smtClean="0"/>
              <a:t>510-01 </a:t>
            </a:r>
          </a:p>
          <a:p>
            <a:pPr marL="640080" lvl="1" indent="-274320" fontAlgn="auto">
              <a:lnSpc>
                <a:spcPct val="90000"/>
              </a:lnSpc>
              <a:spcAft>
                <a:spcPts val="0"/>
              </a:spcAft>
              <a:buFont typeface="Wingdings 2"/>
              <a:buChar char=""/>
              <a:defRPr/>
            </a:pPr>
            <a:r>
              <a:rPr lang="en-GB" sz="2000" dirty="0" smtClean="0"/>
              <a:t>PT </a:t>
            </a:r>
            <a:r>
              <a:rPr lang="en-GB" sz="2000" dirty="0" err="1" smtClean="0"/>
              <a:t>Satelindo</a:t>
            </a:r>
            <a:r>
              <a:rPr lang="en-GB" sz="2000" dirty="0" smtClean="0"/>
              <a:t> IND SAT-C</a:t>
            </a:r>
          </a:p>
          <a:p>
            <a:pPr marL="320040" indent="-320040" fontAlgn="auto">
              <a:lnSpc>
                <a:spcPct val="90000"/>
              </a:lnSpc>
              <a:spcAft>
                <a:spcPts val="0"/>
              </a:spcAft>
              <a:buFont typeface="Wingdings"/>
              <a:buChar char=""/>
              <a:defRPr/>
            </a:pPr>
            <a:r>
              <a:rPr lang="en-GB" sz="2400" dirty="0" smtClean="0"/>
              <a:t>510-10 </a:t>
            </a:r>
          </a:p>
          <a:p>
            <a:pPr marL="640080" lvl="1" indent="-274320" fontAlgn="auto">
              <a:lnSpc>
                <a:spcPct val="90000"/>
              </a:lnSpc>
              <a:spcAft>
                <a:spcPts val="0"/>
              </a:spcAft>
              <a:buFont typeface="Wingdings 2"/>
              <a:buChar char=""/>
              <a:defRPr/>
            </a:pPr>
            <a:r>
              <a:rPr lang="en-GB" sz="2000" dirty="0" err="1" smtClean="0"/>
              <a:t>Telekomsel</a:t>
            </a:r>
            <a:r>
              <a:rPr lang="en-GB" sz="2000" dirty="0" smtClean="0"/>
              <a:t> TELKOMSELGSM</a:t>
            </a:r>
          </a:p>
          <a:p>
            <a:pPr marL="320040" indent="-320040" fontAlgn="auto">
              <a:lnSpc>
                <a:spcPct val="90000"/>
              </a:lnSpc>
              <a:spcAft>
                <a:spcPts val="0"/>
              </a:spcAft>
              <a:buFont typeface="Wingdings"/>
              <a:buChar char=""/>
              <a:defRPr/>
            </a:pPr>
            <a:r>
              <a:rPr lang="en-GB" sz="2400" dirty="0" smtClean="0"/>
              <a:t>510-11 </a:t>
            </a:r>
          </a:p>
          <a:p>
            <a:pPr marL="640080" lvl="1" indent="-274320" fontAlgn="auto">
              <a:lnSpc>
                <a:spcPct val="90000"/>
              </a:lnSpc>
              <a:spcAft>
                <a:spcPts val="0"/>
              </a:spcAft>
              <a:buFont typeface="Wingdings 2"/>
              <a:buChar char=""/>
              <a:defRPr/>
            </a:pPr>
            <a:r>
              <a:rPr lang="en-GB" sz="2000" dirty="0" err="1" smtClean="0"/>
              <a:t>Excelcom</a:t>
            </a:r>
            <a:r>
              <a:rPr lang="en-GB" sz="2000" dirty="0" smtClean="0"/>
              <a:t> IND-EXCELCOM</a:t>
            </a:r>
          </a:p>
          <a:p>
            <a:pPr marL="320040" indent="-320040" fontAlgn="auto">
              <a:lnSpc>
                <a:spcPct val="90000"/>
              </a:lnSpc>
              <a:spcAft>
                <a:spcPts val="0"/>
              </a:spcAft>
              <a:buFont typeface="Wingdings"/>
              <a:buChar char=""/>
              <a:defRPr/>
            </a:pPr>
            <a:r>
              <a:rPr lang="en-GB" sz="2400" dirty="0" smtClean="0"/>
              <a:t>510-15</a:t>
            </a:r>
          </a:p>
          <a:p>
            <a:pPr marL="640080" lvl="1" indent="-274320" fontAlgn="auto">
              <a:lnSpc>
                <a:spcPct val="90000"/>
              </a:lnSpc>
              <a:spcAft>
                <a:spcPts val="0"/>
              </a:spcAft>
              <a:buFont typeface="Wingdings 2"/>
              <a:buChar char=""/>
              <a:defRPr/>
            </a:pPr>
            <a:r>
              <a:rPr lang="en-GB" sz="2000" dirty="0" err="1" smtClean="0"/>
              <a:t>Telekomindo</a:t>
            </a:r>
            <a:r>
              <a:rPr lang="en-GB" sz="2000" dirty="0" smtClean="0"/>
              <a:t> </a:t>
            </a:r>
            <a:r>
              <a:rPr lang="en-GB" sz="2000" dirty="0" err="1" smtClean="0"/>
              <a:t>Telekomindo</a:t>
            </a:r>
            <a:endParaRPr lang="en-GB" sz="2000" dirty="0" smtClean="0"/>
          </a:p>
          <a:p>
            <a:pPr marL="320040" indent="-320040" fontAlgn="auto">
              <a:lnSpc>
                <a:spcPct val="90000"/>
              </a:lnSpc>
              <a:spcAft>
                <a:spcPts val="0"/>
              </a:spcAft>
              <a:buFont typeface="Wingdings"/>
              <a:buChar char=""/>
              <a:defRPr/>
            </a:pPr>
            <a:r>
              <a:rPr lang="en-US" sz="2400" dirty="0" err="1" smtClean="0"/>
              <a:t>Sumber</a:t>
            </a:r>
            <a:r>
              <a:rPr lang="en-US" sz="2400" dirty="0" smtClean="0"/>
              <a:t>: </a:t>
            </a:r>
            <a:r>
              <a:rPr lang="en-GB" sz="2400" dirty="0" smtClean="0"/>
              <a:t>http://www.gsm-security.net/gsm-operator-codes.shtml</a:t>
            </a:r>
          </a:p>
        </p:txBody>
      </p:sp>
      <p:sp>
        <p:nvSpPr>
          <p:cNvPr id="27650" name="Rectangle 2"/>
          <p:cNvSpPr>
            <a:spLocks noGrp="1" noChangeArrowheads="1"/>
          </p:cNvSpPr>
          <p:nvPr>
            <p:ph type="title"/>
          </p:nvPr>
        </p:nvSpPr>
        <p:spPr/>
        <p:txBody>
          <a:bodyPr/>
          <a:lstStyle/>
          <a:p>
            <a:r>
              <a:rPr lang="en-US" smtClean="0"/>
              <a:t>GSM Operator Code</a:t>
            </a:r>
            <a:endParaRPr lang="en-GB"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600200"/>
            <a:ext cx="8229600" cy="4924425"/>
          </a:xfrm>
        </p:spPr>
        <p:txBody>
          <a:bodyPr>
            <a:normAutofit/>
          </a:bodyPr>
          <a:lstStyle/>
          <a:p>
            <a:pPr marL="320040" indent="-320040" fontAlgn="auto">
              <a:lnSpc>
                <a:spcPct val="80000"/>
              </a:lnSpc>
              <a:spcAft>
                <a:spcPts val="0"/>
              </a:spcAft>
              <a:buFont typeface="Wingdings"/>
              <a:buChar char=""/>
              <a:defRPr/>
            </a:pPr>
            <a:r>
              <a:rPr lang="en-GB" sz="2400" smtClean="0"/>
              <a:t>Business-to-Customer</a:t>
            </a:r>
          </a:p>
          <a:p>
            <a:pPr marL="640080" lvl="1" indent="-274320" fontAlgn="auto">
              <a:lnSpc>
                <a:spcPct val="80000"/>
              </a:lnSpc>
              <a:spcAft>
                <a:spcPts val="0"/>
              </a:spcAft>
              <a:buFont typeface="Wingdings 2"/>
              <a:buChar char=""/>
              <a:defRPr/>
            </a:pPr>
            <a:r>
              <a:rPr lang="en-GB" sz="2000" smtClean="0"/>
              <a:t>Personalisasi aplikasi e-commerce</a:t>
            </a:r>
          </a:p>
          <a:p>
            <a:pPr lvl="2" fontAlgn="auto">
              <a:lnSpc>
                <a:spcPct val="80000"/>
              </a:lnSpc>
              <a:spcAft>
                <a:spcPts val="0"/>
              </a:spcAft>
              <a:buFont typeface="Wingdings"/>
              <a:buChar char=""/>
              <a:defRPr/>
            </a:pPr>
            <a:r>
              <a:rPr lang="en-GB" sz="1800" smtClean="0"/>
              <a:t>Misal: membandingkan harga barang</a:t>
            </a:r>
          </a:p>
          <a:p>
            <a:pPr marL="640080" lvl="1" indent="-274320" fontAlgn="auto">
              <a:lnSpc>
                <a:spcPct val="80000"/>
              </a:lnSpc>
              <a:spcAft>
                <a:spcPts val="0"/>
              </a:spcAft>
              <a:buFont typeface="Wingdings 2"/>
              <a:buChar char=""/>
              <a:defRPr/>
            </a:pPr>
            <a:r>
              <a:rPr lang="en-GB" sz="2000" smtClean="0"/>
              <a:t>Bisnis barang digital</a:t>
            </a:r>
          </a:p>
          <a:p>
            <a:pPr lvl="2" fontAlgn="auto">
              <a:lnSpc>
                <a:spcPct val="80000"/>
              </a:lnSpc>
              <a:spcAft>
                <a:spcPts val="0"/>
              </a:spcAft>
              <a:buFont typeface="Wingdings"/>
              <a:buChar char=""/>
              <a:defRPr/>
            </a:pPr>
            <a:r>
              <a:rPr lang="en-GB" sz="1800" smtClean="0"/>
              <a:t>Misal: menjual aplikasi Java MIDP, Video, MP3, ringtone</a:t>
            </a:r>
          </a:p>
          <a:p>
            <a:pPr marL="640080" lvl="1" indent="-274320" fontAlgn="auto">
              <a:lnSpc>
                <a:spcPct val="80000"/>
              </a:lnSpc>
              <a:spcAft>
                <a:spcPts val="0"/>
              </a:spcAft>
              <a:buFont typeface="Wingdings 2"/>
              <a:buChar char=""/>
              <a:defRPr/>
            </a:pPr>
            <a:r>
              <a:rPr lang="en-GB" sz="2000" smtClean="0"/>
              <a:t>Improvisasi layanan yang sudah ada</a:t>
            </a:r>
          </a:p>
          <a:p>
            <a:pPr lvl="2" fontAlgn="auto">
              <a:lnSpc>
                <a:spcPct val="80000"/>
              </a:lnSpc>
              <a:spcAft>
                <a:spcPts val="0"/>
              </a:spcAft>
              <a:buFont typeface="Wingdings"/>
              <a:buChar char=""/>
              <a:defRPr/>
            </a:pPr>
            <a:r>
              <a:rPr lang="en-GB" sz="1800" smtClean="0"/>
              <a:t>Misal: marketing sesuai dengan profile pemakai</a:t>
            </a:r>
          </a:p>
          <a:p>
            <a:pPr marL="320040" indent="-320040" fontAlgn="auto">
              <a:lnSpc>
                <a:spcPct val="80000"/>
              </a:lnSpc>
              <a:spcAft>
                <a:spcPts val="0"/>
              </a:spcAft>
              <a:buFont typeface="Wingdings"/>
              <a:buChar char=""/>
              <a:defRPr/>
            </a:pPr>
            <a:r>
              <a:rPr lang="en-GB" sz="2400" smtClean="0"/>
              <a:t>Business-to-Business</a:t>
            </a:r>
          </a:p>
          <a:p>
            <a:pPr marL="640080" lvl="1" indent="-274320" fontAlgn="auto">
              <a:lnSpc>
                <a:spcPct val="80000"/>
              </a:lnSpc>
              <a:spcAft>
                <a:spcPts val="0"/>
              </a:spcAft>
              <a:buFont typeface="Wingdings 2"/>
              <a:buChar char=""/>
              <a:defRPr/>
            </a:pPr>
            <a:r>
              <a:rPr lang="en-GB" sz="2000" smtClean="0"/>
              <a:t>Mobile supply chain management</a:t>
            </a:r>
          </a:p>
          <a:p>
            <a:pPr marL="640080" lvl="1" indent="-274320" fontAlgn="auto">
              <a:lnSpc>
                <a:spcPct val="80000"/>
              </a:lnSpc>
              <a:spcAft>
                <a:spcPts val="0"/>
              </a:spcAft>
              <a:buFont typeface="Wingdings 2"/>
              <a:buChar char=""/>
              <a:defRPr/>
            </a:pPr>
            <a:r>
              <a:rPr lang="en-GB" sz="2000" smtClean="0"/>
              <a:t>Mobile commerce</a:t>
            </a:r>
          </a:p>
          <a:p>
            <a:pPr marL="320040" indent="-320040" fontAlgn="auto">
              <a:lnSpc>
                <a:spcPct val="80000"/>
              </a:lnSpc>
              <a:spcAft>
                <a:spcPts val="0"/>
              </a:spcAft>
              <a:buFont typeface="Wingdings"/>
              <a:buChar char=""/>
              <a:defRPr/>
            </a:pPr>
            <a:r>
              <a:rPr lang="en-GB" sz="2400" smtClean="0"/>
              <a:t>Business-to-Employee</a:t>
            </a:r>
          </a:p>
          <a:p>
            <a:pPr marL="640080" lvl="1" indent="-274320" fontAlgn="auto">
              <a:lnSpc>
                <a:spcPct val="80000"/>
              </a:lnSpc>
              <a:spcAft>
                <a:spcPts val="0"/>
              </a:spcAft>
              <a:buFont typeface="Wingdings 2"/>
              <a:buChar char=""/>
              <a:defRPr/>
            </a:pPr>
            <a:r>
              <a:rPr lang="en-GB" sz="2000" smtClean="0"/>
              <a:t>Mobile Sales Marketing</a:t>
            </a:r>
          </a:p>
          <a:p>
            <a:pPr marL="320040" indent="-320040" fontAlgn="auto">
              <a:lnSpc>
                <a:spcPct val="80000"/>
              </a:lnSpc>
              <a:spcAft>
                <a:spcPts val="0"/>
              </a:spcAft>
              <a:buFont typeface="Wingdings"/>
              <a:buChar char=""/>
              <a:defRPr/>
            </a:pPr>
            <a:r>
              <a:rPr lang="en-GB" sz="2400" smtClean="0"/>
              <a:t>Government and Public services</a:t>
            </a:r>
          </a:p>
          <a:p>
            <a:pPr marL="640080" lvl="1" indent="-274320" fontAlgn="auto">
              <a:lnSpc>
                <a:spcPct val="80000"/>
              </a:lnSpc>
              <a:spcAft>
                <a:spcPts val="0"/>
              </a:spcAft>
              <a:buFont typeface="Wingdings 2"/>
              <a:buChar char=""/>
              <a:defRPr/>
            </a:pPr>
            <a:r>
              <a:rPr lang="en-GB" sz="2000" smtClean="0"/>
              <a:t>Polisi mengecek data SIM, pemilik mobil</a:t>
            </a:r>
          </a:p>
          <a:p>
            <a:pPr marL="640080" lvl="1" indent="-274320" fontAlgn="auto">
              <a:lnSpc>
                <a:spcPct val="80000"/>
              </a:lnSpc>
              <a:spcAft>
                <a:spcPts val="0"/>
              </a:spcAft>
              <a:buFont typeface="Wingdings 2"/>
              <a:buChar char=""/>
              <a:defRPr/>
            </a:pPr>
            <a:r>
              <a:rPr lang="en-GB" sz="2000" smtClean="0"/>
              <a:t>perawat mengecek data medis pasien</a:t>
            </a:r>
          </a:p>
        </p:txBody>
      </p:sp>
      <p:sp>
        <p:nvSpPr>
          <p:cNvPr id="30722" name="Rectangle 2"/>
          <p:cNvSpPr>
            <a:spLocks noGrp="1" noChangeArrowheads="1"/>
          </p:cNvSpPr>
          <p:nvPr>
            <p:ph type="title"/>
          </p:nvPr>
        </p:nvSpPr>
        <p:spPr/>
        <p:txBody>
          <a:bodyPr/>
          <a:lstStyle/>
          <a:p>
            <a:r>
              <a:rPr lang="en-US" smtClean="0"/>
              <a:t>Area Aplikasi Mobile</a:t>
            </a:r>
            <a:endParaRPr lang="en-GB"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a:lnSpc>
                <a:spcPct val="80000"/>
              </a:lnSpc>
            </a:pPr>
            <a:r>
              <a:rPr lang="en-US" sz="2800" dirty="0" smtClean="0"/>
              <a:t>Messaging</a:t>
            </a:r>
          </a:p>
          <a:p>
            <a:pPr lvl="1">
              <a:lnSpc>
                <a:spcPct val="80000"/>
              </a:lnSpc>
            </a:pPr>
            <a:r>
              <a:rPr lang="en-US" sz="2400" dirty="0" smtClean="0"/>
              <a:t>SMS, MMS, Instant Messaging</a:t>
            </a:r>
          </a:p>
          <a:p>
            <a:pPr>
              <a:lnSpc>
                <a:spcPct val="80000"/>
              </a:lnSpc>
            </a:pPr>
            <a:r>
              <a:rPr lang="en-US" sz="2800" dirty="0" smtClean="0"/>
              <a:t>Mobile transaction</a:t>
            </a:r>
          </a:p>
          <a:p>
            <a:pPr lvl="1">
              <a:lnSpc>
                <a:spcPct val="80000"/>
              </a:lnSpc>
            </a:pPr>
            <a:r>
              <a:rPr lang="en-US" sz="2400" dirty="0" smtClean="0"/>
              <a:t>SMS alert, MMS alert, report </a:t>
            </a:r>
            <a:r>
              <a:rPr lang="en-US" sz="2400" dirty="0" err="1" smtClean="0"/>
              <a:t>analisys</a:t>
            </a:r>
            <a:r>
              <a:rPr lang="en-US" sz="2400" dirty="0" smtClean="0"/>
              <a:t>, commerce</a:t>
            </a:r>
          </a:p>
          <a:p>
            <a:pPr>
              <a:lnSpc>
                <a:spcPct val="80000"/>
              </a:lnSpc>
            </a:pPr>
            <a:r>
              <a:rPr lang="en-US" sz="2800" dirty="0" smtClean="0"/>
              <a:t>Mobile workplace</a:t>
            </a:r>
          </a:p>
          <a:p>
            <a:pPr lvl="1">
              <a:lnSpc>
                <a:spcPct val="80000"/>
              </a:lnSpc>
            </a:pPr>
            <a:r>
              <a:rPr lang="en-US" sz="2400" dirty="0" smtClean="0"/>
              <a:t>Email, </a:t>
            </a:r>
            <a:r>
              <a:rPr lang="en-US" sz="2400" dirty="0" err="1" smtClean="0"/>
              <a:t>calender</a:t>
            </a:r>
            <a:r>
              <a:rPr lang="en-US" sz="2400" dirty="0" smtClean="0"/>
              <a:t>, CRM, Instant Messaging</a:t>
            </a:r>
          </a:p>
          <a:p>
            <a:pPr>
              <a:lnSpc>
                <a:spcPct val="80000"/>
              </a:lnSpc>
            </a:pPr>
            <a:r>
              <a:rPr lang="en-US" sz="2800" dirty="0" smtClean="0"/>
              <a:t>Mobile music and videos</a:t>
            </a:r>
          </a:p>
          <a:p>
            <a:pPr lvl="1">
              <a:lnSpc>
                <a:spcPct val="80000"/>
              </a:lnSpc>
            </a:pPr>
            <a:r>
              <a:rPr lang="en-US" sz="2400" dirty="0" smtClean="0"/>
              <a:t>Monotone, RTTTL, Midi, mp3, wav, mp4, screensaver, picture message, A2DP</a:t>
            </a:r>
          </a:p>
          <a:p>
            <a:pPr>
              <a:lnSpc>
                <a:spcPct val="80000"/>
              </a:lnSpc>
            </a:pPr>
            <a:r>
              <a:rPr lang="en-US" sz="2800" dirty="0" smtClean="0"/>
              <a:t>Mobile games</a:t>
            </a:r>
          </a:p>
          <a:p>
            <a:pPr lvl="1">
              <a:lnSpc>
                <a:spcPct val="80000"/>
              </a:lnSpc>
            </a:pPr>
            <a:r>
              <a:rPr lang="en-US" sz="2400" dirty="0" smtClean="0"/>
              <a:t>Monochrome games, java games, </a:t>
            </a:r>
            <a:r>
              <a:rPr lang="en-US" sz="2400" dirty="0" err="1" smtClean="0"/>
              <a:t>symbian</a:t>
            </a:r>
            <a:endParaRPr lang="en-GB" sz="2400" dirty="0" smtClean="0"/>
          </a:p>
        </p:txBody>
      </p:sp>
      <p:sp>
        <p:nvSpPr>
          <p:cNvPr id="31746" name="Rectangle 2"/>
          <p:cNvSpPr>
            <a:spLocks noGrp="1" noChangeArrowheads="1"/>
          </p:cNvSpPr>
          <p:nvPr>
            <p:ph type="title"/>
          </p:nvPr>
        </p:nvSpPr>
        <p:spPr/>
        <p:txBody>
          <a:bodyPr/>
          <a:lstStyle/>
          <a:p>
            <a:r>
              <a:rPr lang="en-US" smtClean="0"/>
              <a:t>Aplikasi Mobile Phone</a:t>
            </a:r>
            <a:endParaRPr lang="en-GB"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en-GB" smtClean="0"/>
              <a:t>Contoh : email, www, instance messaging, online auction, p2p file sharing</a:t>
            </a:r>
          </a:p>
          <a:p>
            <a:r>
              <a:rPr lang="en-GB" smtClean="0"/>
              <a:t>Mobile Entertainment</a:t>
            </a:r>
          </a:p>
          <a:p>
            <a:pPr lvl="1"/>
            <a:r>
              <a:rPr lang="en-GB" smtClean="0"/>
              <a:t>Th 2003, $3,5 juta diperoleh dari bisnis ringtone (RBT)</a:t>
            </a:r>
          </a:p>
          <a:p>
            <a:pPr lvl="1"/>
            <a:r>
              <a:rPr lang="en-GB" smtClean="0"/>
              <a:t>Multiplayer Games</a:t>
            </a:r>
          </a:p>
          <a:p>
            <a:pPr lvl="1"/>
            <a:r>
              <a:rPr lang="en-GB" smtClean="0"/>
              <a:t>Content-based applications</a:t>
            </a:r>
          </a:p>
          <a:p>
            <a:pPr lvl="1"/>
            <a:r>
              <a:rPr lang="en-GB" smtClean="0"/>
              <a:t>High-impact visual games</a:t>
            </a:r>
          </a:p>
        </p:txBody>
      </p:sp>
      <p:sp>
        <p:nvSpPr>
          <p:cNvPr id="32770" name="Rectangle 2"/>
          <p:cNvSpPr>
            <a:spLocks noGrp="1" noChangeArrowheads="1"/>
          </p:cNvSpPr>
          <p:nvPr>
            <p:ph type="title"/>
          </p:nvPr>
        </p:nvSpPr>
        <p:spPr/>
        <p:txBody>
          <a:bodyPr/>
          <a:lstStyle/>
          <a:p>
            <a:r>
              <a:rPr lang="en-US" smtClean="0"/>
              <a:t>Mobile Killer Applications</a:t>
            </a:r>
            <a:endParaRPr lang="en-GB"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nSpc>
                <a:spcPct val="90000"/>
              </a:lnSpc>
            </a:pPr>
            <a:r>
              <a:rPr lang="en-GB" sz="2800" smtClean="0"/>
              <a:t>Mobile Enterprise</a:t>
            </a:r>
          </a:p>
          <a:p>
            <a:pPr lvl="1">
              <a:lnSpc>
                <a:spcPct val="90000"/>
              </a:lnSpc>
            </a:pPr>
            <a:r>
              <a:rPr lang="en-GB" sz="2400" smtClean="0"/>
              <a:t>Terhubung ke berbagai kegiatan perusahaan</a:t>
            </a:r>
          </a:p>
          <a:p>
            <a:pPr lvl="2">
              <a:lnSpc>
                <a:spcPct val="90000"/>
              </a:lnSpc>
            </a:pPr>
            <a:r>
              <a:rPr lang="en-GB" sz="2000" smtClean="0"/>
              <a:t>Perlu akses email, database dan im</a:t>
            </a:r>
          </a:p>
          <a:p>
            <a:pPr lvl="1">
              <a:lnSpc>
                <a:spcPct val="90000"/>
              </a:lnSpc>
            </a:pPr>
            <a:r>
              <a:rPr lang="en-GB" sz="2400" smtClean="0"/>
              <a:t>Pengaksesan file</a:t>
            </a:r>
          </a:p>
          <a:p>
            <a:pPr lvl="2">
              <a:lnSpc>
                <a:spcPct val="90000"/>
              </a:lnSpc>
            </a:pPr>
            <a:r>
              <a:rPr lang="en-GB" sz="2000" smtClean="0"/>
              <a:t>Perlu mobile client untuk download, view dan sinkronisasi dokumen</a:t>
            </a:r>
          </a:p>
          <a:p>
            <a:pPr lvl="1">
              <a:lnSpc>
                <a:spcPct val="90000"/>
              </a:lnSpc>
            </a:pPr>
            <a:r>
              <a:rPr lang="en-GB" sz="2400" smtClean="0"/>
              <a:t>Menanggapi panggilan dan permintaan melalui layanan pesan</a:t>
            </a:r>
          </a:p>
          <a:p>
            <a:pPr lvl="2">
              <a:lnSpc>
                <a:spcPct val="90000"/>
              </a:lnSpc>
            </a:pPr>
            <a:r>
              <a:rPr lang="en-GB" sz="2000" smtClean="0"/>
              <a:t>Perlu push-based data</a:t>
            </a:r>
          </a:p>
          <a:p>
            <a:pPr lvl="1">
              <a:lnSpc>
                <a:spcPct val="90000"/>
              </a:lnSpc>
            </a:pPr>
            <a:r>
              <a:rPr lang="en-GB" sz="2400" smtClean="0"/>
              <a:t>Optimisasi penjadwalan dan perpindahan</a:t>
            </a:r>
          </a:p>
          <a:p>
            <a:pPr lvl="2">
              <a:lnSpc>
                <a:spcPct val="90000"/>
              </a:lnSpc>
            </a:pPr>
            <a:r>
              <a:rPr lang="en-GB" sz="2000" smtClean="0"/>
              <a:t>Perlu aplikasi location-aware</a:t>
            </a:r>
          </a:p>
          <a:p>
            <a:pPr lvl="1">
              <a:lnSpc>
                <a:spcPct val="90000"/>
              </a:lnSpc>
            </a:pPr>
            <a:r>
              <a:rPr lang="en-GB" sz="2400" smtClean="0"/>
              <a:t>Pengaksesan portal web perusahaan</a:t>
            </a:r>
          </a:p>
        </p:txBody>
      </p:sp>
      <p:sp>
        <p:nvSpPr>
          <p:cNvPr id="33794" name="Rectangle 2"/>
          <p:cNvSpPr>
            <a:spLocks noGrp="1" noChangeArrowheads="1"/>
          </p:cNvSpPr>
          <p:nvPr>
            <p:ph type="title"/>
          </p:nvPr>
        </p:nvSpPr>
        <p:spPr/>
        <p:txBody>
          <a:bodyPr/>
          <a:lstStyle/>
          <a:p>
            <a:r>
              <a:rPr lang="en-US" smtClean="0"/>
              <a:t>Mobile Killer Application</a:t>
            </a:r>
            <a:endParaRPr lang="en-GB"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1523" y="1520309"/>
            <a:ext cx="7780953" cy="4447619"/>
          </a:xfrm>
        </p:spPr>
      </p:pic>
      <p:sp>
        <p:nvSpPr>
          <p:cNvPr id="34818" name="Rectangle 2"/>
          <p:cNvSpPr>
            <a:spLocks noGrp="1" noChangeArrowheads="1"/>
          </p:cNvSpPr>
          <p:nvPr>
            <p:ph type="title"/>
          </p:nvPr>
        </p:nvSpPr>
        <p:spPr/>
        <p:txBody>
          <a:bodyPr/>
          <a:lstStyle/>
          <a:p>
            <a:r>
              <a:rPr lang="en-US" smtClean="0"/>
              <a:t>Karakteristik Piranti Mobile</a:t>
            </a:r>
            <a:endParaRPr lang="en-GB"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51888" y="1572690"/>
            <a:ext cx="8040223" cy="4342857"/>
          </a:xfrm>
        </p:spPr>
      </p:pic>
      <p:sp>
        <p:nvSpPr>
          <p:cNvPr id="35842" name="Rectangle 2"/>
          <p:cNvSpPr>
            <a:spLocks noGrp="1" noChangeArrowheads="1"/>
          </p:cNvSpPr>
          <p:nvPr>
            <p:ph type="title"/>
          </p:nvPr>
        </p:nvSpPr>
        <p:spPr/>
        <p:txBody>
          <a:bodyPr/>
          <a:lstStyle/>
          <a:p>
            <a:r>
              <a:rPr lang="en-US" smtClean="0"/>
              <a:t>Karakteristik Piranti Mobile</a:t>
            </a:r>
            <a:endParaRPr lang="en-GB"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56678" y="1876958"/>
            <a:ext cx="7830643" cy="3734321"/>
          </a:xfrm>
        </p:spPr>
      </p:pic>
      <p:sp>
        <p:nvSpPr>
          <p:cNvPr id="36866" name="Rectangle 2"/>
          <p:cNvSpPr>
            <a:spLocks noGrp="1" noChangeArrowheads="1"/>
          </p:cNvSpPr>
          <p:nvPr>
            <p:ph type="title"/>
          </p:nvPr>
        </p:nvSpPr>
        <p:spPr/>
        <p:txBody>
          <a:bodyPr/>
          <a:lstStyle/>
          <a:p>
            <a:r>
              <a:rPr lang="en-US" smtClean="0"/>
              <a:t>Karakteristik Piranti Mobile</a:t>
            </a:r>
            <a:endParaRPr lang="en-GB"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59204" y="1481138"/>
            <a:ext cx="7425592" cy="4525962"/>
          </a:xfrm>
        </p:spPr>
      </p:pic>
      <p:sp>
        <p:nvSpPr>
          <p:cNvPr id="37890" name="Rectangle 2"/>
          <p:cNvSpPr>
            <a:spLocks noGrp="1" noChangeArrowheads="1"/>
          </p:cNvSpPr>
          <p:nvPr>
            <p:ph type="title"/>
          </p:nvPr>
        </p:nvSpPr>
        <p:spPr/>
        <p:txBody>
          <a:bodyPr/>
          <a:lstStyle/>
          <a:p>
            <a:r>
              <a:rPr lang="en-US" smtClean="0"/>
              <a:t>Keterbatasan Piranti Mobile</a:t>
            </a:r>
            <a:endParaRPr lang="en-GB"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6317" y="1481138"/>
            <a:ext cx="7351365" cy="4525962"/>
          </a:xfrm>
        </p:spPr>
      </p:pic>
      <p:sp>
        <p:nvSpPr>
          <p:cNvPr id="38914" name="Rectangle 2"/>
          <p:cNvSpPr>
            <a:spLocks noGrp="1" noChangeArrowheads="1"/>
          </p:cNvSpPr>
          <p:nvPr>
            <p:ph type="title"/>
          </p:nvPr>
        </p:nvSpPr>
        <p:spPr/>
        <p:txBody>
          <a:bodyPr/>
          <a:lstStyle/>
          <a:p>
            <a:r>
              <a:rPr lang="en-US" smtClean="0"/>
              <a:t>Keterbatasan Piranti Mobile</a:t>
            </a:r>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51520" y="1340768"/>
            <a:ext cx="8445624" cy="4958011"/>
          </a:xfrm>
        </p:spPr>
        <p:txBody>
          <a:bodyPr>
            <a:normAutofit/>
          </a:bodyPr>
          <a:lstStyle/>
          <a:p>
            <a:pPr>
              <a:lnSpc>
                <a:spcPct val="90000"/>
              </a:lnSpc>
            </a:pPr>
            <a:r>
              <a:rPr lang="en-GB" sz="2400" dirty="0" smtClean="0"/>
              <a:t>Mobile Computing </a:t>
            </a:r>
            <a:r>
              <a:rPr lang="en-GB" sz="2400" dirty="0" err="1" smtClean="0"/>
              <a:t>adalah</a:t>
            </a:r>
            <a:r>
              <a:rPr lang="en-GB" sz="2400" dirty="0" smtClean="0"/>
              <a:t> </a:t>
            </a:r>
            <a:r>
              <a:rPr lang="en-GB" sz="2400" dirty="0" err="1" smtClean="0"/>
              <a:t>suatu</a:t>
            </a:r>
            <a:r>
              <a:rPr lang="en-GB" sz="2400" dirty="0" smtClean="0"/>
              <a:t> </a:t>
            </a:r>
            <a:r>
              <a:rPr lang="en-GB" sz="2400" dirty="0" err="1" smtClean="0"/>
              <a:t>istilah</a:t>
            </a:r>
            <a:r>
              <a:rPr lang="en-GB" sz="2400" dirty="0" smtClean="0"/>
              <a:t> yang </a:t>
            </a:r>
            <a:r>
              <a:rPr lang="en-GB" sz="2400" dirty="0" err="1" smtClean="0"/>
              <a:t>digunakan</a:t>
            </a:r>
            <a:r>
              <a:rPr lang="en-GB" sz="2400" dirty="0" smtClean="0"/>
              <a:t> </a:t>
            </a:r>
            <a:r>
              <a:rPr lang="en-GB" sz="2400" dirty="0" err="1" smtClean="0"/>
              <a:t>untuk</a:t>
            </a:r>
            <a:r>
              <a:rPr lang="en-GB" sz="2400" dirty="0" smtClean="0"/>
              <a:t> </a:t>
            </a:r>
            <a:r>
              <a:rPr lang="en-GB" sz="2400" dirty="0" err="1" smtClean="0"/>
              <a:t>menggambarkan</a:t>
            </a:r>
            <a:r>
              <a:rPr lang="en-GB" sz="2400" dirty="0" smtClean="0"/>
              <a:t> </a:t>
            </a:r>
            <a:r>
              <a:rPr lang="en-GB" sz="2400" dirty="0" err="1" smtClean="0"/>
              <a:t>aplikasi</a:t>
            </a:r>
            <a:r>
              <a:rPr lang="en-GB" sz="2400" dirty="0" smtClean="0"/>
              <a:t> </a:t>
            </a:r>
            <a:r>
              <a:rPr lang="en-GB" sz="2400" dirty="0" err="1" smtClean="0"/>
              <a:t>pada</a:t>
            </a:r>
            <a:r>
              <a:rPr lang="en-GB" sz="2400" dirty="0" smtClean="0"/>
              <a:t> </a:t>
            </a:r>
            <a:r>
              <a:rPr lang="en-GB" sz="2400" dirty="0" err="1" smtClean="0"/>
              <a:t>piranti</a:t>
            </a:r>
            <a:r>
              <a:rPr lang="en-GB" sz="2400" dirty="0" smtClean="0"/>
              <a:t> </a:t>
            </a:r>
            <a:r>
              <a:rPr lang="en-GB" sz="2400" dirty="0" err="1" smtClean="0"/>
              <a:t>berukuran</a:t>
            </a:r>
            <a:r>
              <a:rPr lang="en-GB" sz="2400" dirty="0" smtClean="0"/>
              <a:t> </a:t>
            </a:r>
            <a:r>
              <a:rPr lang="en-GB" sz="2400" dirty="0" err="1" smtClean="0"/>
              <a:t>kecil</a:t>
            </a:r>
            <a:r>
              <a:rPr lang="en-GB" sz="2400" dirty="0" smtClean="0"/>
              <a:t>, portable, </a:t>
            </a:r>
            <a:r>
              <a:rPr lang="en-GB" sz="2400" dirty="0" err="1" smtClean="0"/>
              <a:t>dan</a:t>
            </a:r>
            <a:r>
              <a:rPr lang="en-GB" sz="2400" dirty="0" smtClean="0"/>
              <a:t> wireless </a:t>
            </a:r>
            <a:r>
              <a:rPr lang="en-GB" sz="2400" dirty="0" err="1" smtClean="0"/>
              <a:t>serta</a:t>
            </a:r>
            <a:r>
              <a:rPr lang="en-GB" sz="2400" dirty="0" smtClean="0"/>
              <a:t> </a:t>
            </a:r>
            <a:r>
              <a:rPr lang="en-GB" sz="2400" dirty="0" err="1" smtClean="0"/>
              <a:t>mendukung</a:t>
            </a:r>
            <a:r>
              <a:rPr lang="en-GB" sz="2400" dirty="0" smtClean="0"/>
              <a:t> </a:t>
            </a:r>
            <a:r>
              <a:rPr lang="en-GB" sz="2400" dirty="0" err="1" smtClean="0"/>
              <a:t>komunikasi</a:t>
            </a:r>
            <a:r>
              <a:rPr lang="en-GB" sz="2400" dirty="0" smtClean="0"/>
              <a:t>.</a:t>
            </a:r>
          </a:p>
          <a:p>
            <a:pPr>
              <a:lnSpc>
                <a:spcPct val="90000"/>
              </a:lnSpc>
            </a:pPr>
            <a:r>
              <a:rPr lang="en-GB" sz="2400" dirty="0" smtClean="0"/>
              <a:t>Mobile Computing : A technology that allows transmission of data, via a computer, without having to be connected to a fixed physical link. </a:t>
            </a:r>
          </a:p>
          <a:p>
            <a:pPr>
              <a:lnSpc>
                <a:spcPct val="90000"/>
              </a:lnSpc>
            </a:pPr>
            <a:r>
              <a:rPr lang="en-GB" sz="2400" dirty="0" smtClean="0"/>
              <a:t>Yang </a:t>
            </a:r>
            <a:r>
              <a:rPr lang="en-GB" sz="2400" dirty="0" err="1" smtClean="0"/>
              <a:t>termasuk</a:t>
            </a:r>
            <a:r>
              <a:rPr lang="en-GB" sz="2400" dirty="0" smtClean="0"/>
              <a:t> mobile computing:</a:t>
            </a:r>
          </a:p>
          <a:p>
            <a:pPr lvl="1">
              <a:lnSpc>
                <a:spcPct val="90000"/>
              </a:lnSpc>
            </a:pPr>
            <a:r>
              <a:rPr lang="en-GB" sz="2000" dirty="0" smtClean="0"/>
              <a:t>laptop </a:t>
            </a:r>
            <a:r>
              <a:rPr lang="en-GB" sz="2000" dirty="0" err="1" smtClean="0"/>
              <a:t>dengan</a:t>
            </a:r>
            <a:r>
              <a:rPr lang="en-GB" sz="2000" dirty="0" smtClean="0"/>
              <a:t> wireless LAN</a:t>
            </a:r>
          </a:p>
          <a:p>
            <a:pPr lvl="1">
              <a:lnSpc>
                <a:spcPct val="90000"/>
              </a:lnSpc>
            </a:pPr>
            <a:r>
              <a:rPr lang="en-GB" sz="2000" dirty="0" smtClean="0"/>
              <a:t>mobile phone</a:t>
            </a:r>
          </a:p>
          <a:p>
            <a:pPr lvl="1">
              <a:lnSpc>
                <a:spcPct val="90000"/>
              </a:lnSpc>
            </a:pPr>
            <a:r>
              <a:rPr lang="en-GB" sz="2000" dirty="0" smtClean="0"/>
              <a:t>wearable computer</a:t>
            </a:r>
          </a:p>
          <a:p>
            <a:pPr lvl="1">
              <a:lnSpc>
                <a:spcPct val="90000"/>
              </a:lnSpc>
            </a:pPr>
            <a:r>
              <a:rPr lang="en-GB" sz="2000" dirty="0" smtClean="0"/>
              <a:t>Personal Digital Assistant (PDA) </a:t>
            </a:r>
            <a:r>
              <a:rPr lang="en-GB" sz="2000" dirty="0" err="1" smtClean="0"/>
              <a:t>dengan</a:t>
            </a:r>
            <a:r>
              <a:rPr lang="en-GB" sz="2000" dirty="0" smtClean="0"/>
              <a:t> Bluetooth </a:t>
            </a:r>
            <a:r>
              <a:rPr lang="en-GB" sz="2000" dirty="0" err="1" smtClean="0"/>
              <a:t>atau</a:t>
            </a:r>
            <a:r>
              <a:rPr lang="en-GB" sz="2000" dirty="0" smtClean="0"/>
              <a:t> IRDA</a:t>
            </a:r>
          </a:p>
        </p:txBody>
      </p:sp>
      <p:sp>
        <p:nvSpPr>
          <p:cNvPr id="10242" name="Rectangle 2"/>
          <p:cNvSpPr>
            <a:spLocks noGrp="1" noChangeArrowheads="1"/>
          </p:cNvSpPr>
          <p:nvPr>
            <p:ph type="title"/>
          </p:nvPr>
        </p:nvSpPr>
        <p:spPr/>
        <p:txBody>
          <a:bodyPr/>
          <a:lstStyle/>
          <a:p>
            <a:r>
              <a:rPr lang="en-US" smtClean="0"/>
              <a:t>Mobile Computing</a:t>
            </a:r>
            <a:endParaRPr lang="en-GB" smtClean="0"/>
          </a:p>
        </p:txBody>
      </p:sp>
    </p:spTree>
    <p:extLst>
      <p:ext uri="{BB962C8B-B14F-4D97-AF65-F5344CB8AC3E}">
        <p14:creationId xmlns:p14="http://schemas.microsoft.com/office/powerpoint/2010/main" val="3903632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marL="320040" indent="-320040" fontAlgn="auto">
              <a:lnSpc>
                <a:spcPct val="80000"/>
              </a:lnSpc>
              <a:spcAft>
                <a:spcPts val="0"/>
              </a:spcAft>
              <a:buFont typeface="Wingdings"/>
              <a:buChar char=""/>
              <a:defRPr/>
            </a:pPr>
            <a:r>
              <a:rPr lang="en-GB" sz="2400" smtClean="0"/>
              <a:t>Worker</a:t>
            </a:r>
          </a:p>
          <a:p>
            <a:pPr marL="640080" lvl="1" indent="-274320" fontAlgn="auto">
              <a:lnSpc>
                <a:spcPct val="80000"/>
              </a:lnSpc>
              <a:spcAft>
                <a:spcPts val="0"/>
              </a:spcAft>
              <a:buFont typeface="Wingdings 2"/>
              <a:buChar char=""/>
              <a:defRPr/>
            </a:pPr>
            <a:r>
              <a:rPr lang="en-GB" sz="2000" smtClean="0"/>
              <a:t>Mobile Worker</a:t>
            </a:r>
          </a:p>
          <a:p>
            <a:pPr marL="640080" lvl="1" indent="-274320" fontAlgn="auto">
              <a:lnSpc>
                <a:spcPct val="80000"/>
              </a:lnSpc>
              <a:spcAft>
                <a:spcPts val="0"/>
              </a:spcAft>
              <a:buFont typeface="Wingdings 2"/>
              <a:buChar char=""/>
              <a:defRPr/>
            </a:pPr>
            <a:r>
              <a:rPr lang="en-GB" sz="2000" smtClean="0"/>
              <a:t>Melakukan pengecekan email, jadwal, dan kondisi</a:t>
            </a:r>
          </a:p>
          <a:p>
            <a:pPr marL="640080" lvl="1" indent="-274320" fontAlgn="auto">
              <a:lnSpc>
                <a:spcPct val="80000"/>
              </a:lnSpc>
              <a:spcAft>
                <a:spcPts val="0"/>
              </a:spcAft>
              <a:buFont typeface="Wingdings 2"/>
              <a:buChar char=""/>
              <a:defRPr/>
            </a:pPr>
            <a:r>
              <a:rPr lang="en-GB" sz="2000" smtClean="0"/>
              <a:t>Memperbarui email, jadwal, dan kondisi</a:t>
            </a:r>
          </a:p>
          <a:p>
            <a:pPr marL="640080" lvl="1" indent="-274320" fontAlgn="auto">
              <a:lnSpc>
                <a:spcPct val="80000"/>
              </a:lnSpc>
              <a:spcAft>
                <a:spcPts val="0"/>
              </a:spcAft>
              <a:buFont typeface="Wingdings 2"/>
              <a:buChar char=""/>
              <a:defRPr/>
            </a:pPr>
            <a:r>
              <a:rPr lang="en-GB" sz="2000" smtClean="0"/>
              <a:t>Pertemuan atau rapat</a:t>
            </a:r>
          </a:p>
          <a:p>
            <a:pPr marL="640080" lvl="1" indent="-274320" fontAlgn="auto">
              <a:lnSpc>
                <a:spcPct val="80000"/>
              </a:lnSpc>
              <a:spcAft>
                <a:spcPts val="0"/>
              </a:spcAft>
              <a:buFont typeface="Wingdings 2"/>
              <a:buChar char=""/>
              <a:defRPr/>
            </a:pPr>
            <a:r>
              <a:rPr lang="en-GB" sz="2000" smtClean="0"/>
              <a:t>Mengatur pegawai</a:t>
            </a:r>
          </a:p>
          <a:p>
            <a:pPr marL="640080" lvl="1" indent="-274320" fontAlgn="auto">
              <a:lnSpc>
                <a:spcPct val="80000"/>
              </a:lnSpc>
              <a:spcAft>
                <a:spcPts val="0"/>
              </a:spcAft>
              <a:buFont typeface="Wingdings 2"/>
              <a:buChar char=""/>
              <a:defRPr/>
            </a:pPr>
            <a:r>
              <a:rPr lang="en-GB" sz="2000" smtClean="0"/>
              <a:t>Membaca atau menulis bisnis dokumen</a:t>
            </a:r>
          </a:p>
          <a:p>
            <a:pPr marL="320040" indent="-320040" fontAlgn="auto">
              <a:lnSpc>
                <a:spcPct val="80000"/>
              </a:lnSpc>
              <a:spcAft>
                <a:spcPts val="0"/>
              </a:spcAft>
              <a:buFont typeface="Wingdings"/>
              <a:buChar char=""/>
              <a:defRPr/>
            </a:pPr>
            <a:r>
              <a:rPr lang="en-GB" sz="2400" smtClean="0"/>
              <a:t>Sales</a:t>
            </a:r>
          </a:p>
          <a:p>
            <a:pPr marL="640080" lvl="1" indent="-274320" fontAlgn="auto">
              <a:lnSpc>
                <a:spcPct val="80000"/>
              </a:lnSpc>
              <a:spcAft>
                <a:spcPts val="0"/>
              </a:spcAft>
              <a:buFont typeface="Wingdings 2"/>
              <a:buChar char=""/>
              <a:defRPr/>
            </a:pPr>
            <a:r>
              <a:rPr lang="en-GB" sz="2000" smtClean="0"/>
              <a:t>Mempersiapkan pertemuan dengan pelanggan</a:t>
            </a:r>
          </a:p>
          <a:p>
            <a:pPr marL="640080" lvl="1" indent="-274320" fontAlgn="auto">
              <a:lnSpc>
                <a:spcPct val="80000"/>
              </a:lnSpc>
              <a:spcAft>
                <a:spcPts val="0"/>
              </a:spcAft>
              <a:buFont typeface="Wingdings 2"/>
              <a:buChar char=""/>
              <a:defRPr/>
            </a:pPr>
            <a:r>
              <a:rPr lang="en-GB" sz="2000" smtClean="0"/>
              <a:t>Pertemuan dengan pelanggan</a:t>
            </a:r>
          </a:p>
          <a:p>
            <a:pPr marL="640080" lvl="1" indent="-274320" fontAlgn="auto">
              <a:lnSpc>
                <a:spcPct val="80000"/>
              </a:lnSpc>
              <a:spcAft>
                <a:spcPts val="0"/>
              </a:spcAft>
              <a:buFont typeface="Wingdings 2"/>
              <a:buChar char=""/>
              <a:defRPr/>
            </a:pPr>
            <a:r>
              <a:rPr lang="en-GB" sz="2000" smtClean="0"/>
              <a:t>Mengunjungi ke tempat pelanggan</a:t>
            </a:r>
          </a:p>
          <a:p>
            <a:pPr marL="640080" lvl="1" indent="-274320" fontAlgn="auto">
              <a:lnSpc>
                <a:spcPct val="80000"/>
              </a:lnSpc>
              <a:spcAft>
                <a:spcPts val="0"/>
              </a:spcAft>
              <a:buFont typeface="Wingdings 2"/>
              <a:buChar char=""/>
              <a:defRPr/>
            </a:pPr>
            <a:r>
              <a:rPr lang="en-GB" sz="2000" smtClean="0"/>
              <a:t>Membaca dan menulis catatan bisnis</a:t>
            </a:r>
          </a:p>
          <a:p>
            <a:pPr marL="640080" lvl="1" indent="-274320" fontAlgn="auto">
              <a:lnSpc>
                <a:spcPct val="80000"/>
              </a:lnSpc>
              <a:spcAft>
                <a:spcPts val="0"/>
              </a:spcAft>
              <a:buFont typeface="Wingdings 2"/>
              <a:buChar char=""/>
              <a:defRPr/>
            </a:pPr>
            <a:r>
              <a:rPr lang="en-GB" sz="2000" smtClean="0"/>
              <a:t>Melakukan tugas administrasi</a:t>
            </a:r>
          </a:p>
          <a:p>
            <a:pPr marL="640080" lvl="1" indent="-274320" fontAlgn="auto">
              <a:lnSpc>
                <a:spcPct val="80000"/>
              </a:lnSpc>
              <a:spcAft>
                <a:spcPts val="0"/>
              </a:spcAft>
              <a:buFont typeface="Wingdings 2"/>
              <a:buChar char=""/>
              <a:defRPr/>
            </a:pPr>
            <a:r>
              <a:rPr lang="en-GB" sz="2000" smtClean="0"/>
              <a:t>Melakukan follow-up tugas</a:t>
            </a:r>
          </a:p>
        </p:txBody>
      </p:sp>
      <p:sp>
        <p:nvSpPr>
          <p:cNvPr id="39938" name="Rectangle 2"/>
          <p:cNvSpPr>
            <a:spLocks noGrp="1" noChangeArrowheads="1"/>
          </p:cNvSpPr>
          <p:nvPr>
            <p:ph type="title"/>
          </p:nvPr>
        </p:nvSpPr>
        <p:spPr/>
        <p:txBody>
          <a:bodyPr/>
          <a:lstStyle/>
          <a:p>
            <a:r>
              <a:rPr lang="en-US" smtClean="0"/>
              <a:t>Pengguna Aplikasi Mobile</a:t>
            </a:r>
            <a:endParaRPr 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rmAutofit/>
          </a:bodyPr>
          <a:lstStyle/>
          <a:p>
            <a:pPr marL="320040" indent="-320040" fontAlgn="auto">
              <a:lnSpc>
                <a:spcPct val="80000"/>
              </a:lnSpc>
              <a:spcAft>
                <a:spcPts val="0"/>
              </a:spcAft>
              <a:buFont typeface="Wingdings"/>
              <a:buChar char=""/>
              <a:defRPr/>
            </a:pPr>
            <a:r>
              <a:rPr lang="en-GB" sz="2000" smtClean="0"/>
              <a:t>Perbaikan / Jasa</a:t>
            </a:r>
          </a:p>
          <a:p>
            <a:pPr marL="640080" lvl="1" indent="-274320" fontAlgn="auto">
              <a:lnSpc>
                <a:spcPct val="80000"/>
              </a:lnSpc>
              <a:spcAft>
                <a:spcPts val="0"/>
              </a:spcAft>
              <a:buFont typeface="Wingdings 2"/>
              <a:buChar char=""/>
              <a:defRPr/>
            </a:pPr>
            <a:r>
              <a:rPr lang="en-GB" sz="1800" smtClean="0"/>
              <a:t>Menerima panggilan perbaikan</a:t>
            </a:r>
          </a:p>
          <a:p>
            <a:pPr marL="640080" lvl="1" indent="-274320" fontAlgn="auto">
              <a:lnSpc>
                <a:spcPct val="80000"/>
              </a:lnSpc>
              <a:spcAft>
                <a:spcPts val="0"/>
              </a:spcAft>
              <a:buFont typeface="Wingdings 2"/>
              <a:buChar char=""/>
              <a:defRPr/>
            </a:pPr>
            <a:r>
              <a:rPr lang="en-GB" sz="1800" smtClean="0"/>
              <a:t>Mengetahui informasi tugas pesanan</a:t>
            </a:r>
          </a:p>
          <a:p>
            <a:pPr marL="640080" lvl="1" indent="-274320" fontAlgn="auto">
              <a:lnSpc>
                <a:spcPct val="80000"/>
              </a:lnSpc>
              <a:spcAft>
                <a:spcPts val="0"/>
              </a:spcAft>
              <a:buFont typeface="Wingdings 2"/>
              <a:buChar char=""/>
              <a:defRPr/>
            </a:pPr>
            <a:r>
              <a:rPr lang="en-GB" sz="1800" smtClean="0"/>
              <a:t>Mengunjungi ke tempat perbaikan untuk pelanggan</a:t>
            </a:r>
          </a:p>
          <a:p>
            <a:pPr marL="640080" lvl="1" indent="-274320" fontAlgn="auto">
              <a:lnSpc>
                <a:spcPct val="80000"/>
              </a:lnSpc>
              <a:spcAft>
                <a:spcPts val="0"/>
              </a:spcAft>
              <a:buFont typeface="Wingdings 2"/>
              <a:buChar char=""/>
              <a:defRPr/>
            </a:pPr>
            <a:r>
              <a:rPr lang="en-GB" sz="1800" smtClean="0"/>
              <a:t>Mengetahui perkerjaan selanjutnya</a:t>
            </a:r>
          </a:p>
          <a:p>
            <a:pPr marL="640080" lvl="1" indent="-274320" fontAlgn="auto">
              <a:lnSpc>
                <a:spcPct val="80000"/>
              </a:lnSpc>
              <a:spcAft>
                <a:spcPts val="0"/>
              </a:spcAft>
              <a:buFont typeface="Wingdings 2"/>
              <a:buChar char=""/>
              <a:defRPr/>
            </a:pPr>
            <a:r>
              <a:rPr lang="en-GB" sz="1800" smtClean="0"/>
              <a:t>Melakukan perbaikan atau follow-up pekerjaan</a:t>
            </a:r>
          </a:p>
          <a:p>
            <a:pPr marL="640080" lvl="1" indent="-274320" fontAlgn="auto">
              <a:lnSpc>
                <a:spcPct val="80000"/>
              </a:lnSpc>
              <a:spcAft>
                <a:spcPts val="0"/>
              </a:spcAft>
              <a:buFont typeface="Wingdings 2"/>
              <a:buChar char=""/>
              <a:defRPr/>
            </a:pPr>
            <a:r>
              <a:rPr lang="en-GB" sz="1800" smtClean="0"/>
              <a:t>Pembayaran</a:t>
            </a:r>
          </a:p>
          <a:p>
            <a:pPr marL="640080" lvl="1" indent="-274320" fontAlgn="auto">
              <a:lnSpc>
                <a:spcPct val="80000"/>
              </a:lnSpc>
              <a:spcAft>
                <a:spcPts val="0"/>
              </a:spcAft>
              <a:buFont typeface="Wingdings 2"/>
              <a:buChar char=""/>
              <a:defRPr/>
            </a:pPr>
            <a:r>
              <a:rPr lang="en-GB" sz="1800" smtClean="0"/>
              <a:t>Penjadwalan follow-up tugas</a:t>
            </a:r>
          </a:p>
          <a:p>
            <a:pPr marL="640080" lvl="1" indent="-274320" fontAlgn="auto">
              <a:lnSpc>
                <a:spcPct val="80000"/>
              </a:lnSpc>
              <a:spcAft>
                <a:spcPts val="0"/>
              </a:spcAft>
              <a:buFont typeface="Wingdings 2"/>
              <a:buChar char=""/>
              <a:defRPr/>
            </a:pPr>
            <a:r>
              <a:rPr lang="en-GB" sz="1800" smtClean="0"/>
              <a:t>Melakukan tugas administrasi</a:t>
            </a:r>
          </a:p>
          <a:p>
            <a:pPr marL="320040" indent="-320040" fontAlgn="auto">
              <a:lnSpc>
                <a:spcPct val="80000"/>
              </a:lnSpc>
              <a:spcAft>
                <a:spcPts val="0"/>
              </a:spcAft>
              <a:buFont typeface="Wingdings"/>
              <a:buChar char=""/>
              <a:defRPr/>
            </a:pPr>
            <a:r>
              <a:rPr lang="en-GB" sz="2000" smtClean="0"/>
              <a:t>Konsultan</a:t>
            </a:r>
          </a:p>
          <a:p>
            <a:pPr marL="640080" lvl="1" indent="-274320" fontAlgn="auto">
              <a:lnSpc>
                <a:spcPct val="80000"/>
              </a:lnSpc>
              <a:spcAft>
                <a:spcPts val="0"/>
              </a:spcAft>
              <a:buFont typeface="Wingdings 2"/>
              <a:buChar char=""/>
              <a:defRPr/>
            </a:pPr>
            <a:r>
              <a:rPr lang="en-GB" sz="1800" smtClean="0"/>
              <a:t>Bekerja di tempat pelanggan atau kantor sendiri</a:t>
            </a:r>
          </a:p>
          <a:p>
            <a:pPr marL="640080" lvl="1" indent="-274320" fontAlgn="auto">
              <a:lnSpc>
                <a:spcPct val="80000"/>
              </a:lnSpc>
              <a:spcAft>
                <a:spcPts val="0"/>
              </a:spcAft>
              <a:buFont typeface="Wingdings 2"/>
              <a:buChar char=""/>
              <a:defRPr/>
            </a:pPr>
            <a:r>
              <a:rPr lang="en-GB" sz="1800" smtClean="0"/>
              <a:t>Mengetahui apa yang akan dilakukan</a:t>
            </a:r>
          </a:p>
          <a:p>
            <a:pPr marL="640080" lvl="1" indent="-274320" fontAlgn="auto">
              <a:lnSpc>
                <a:spcPct val="80000"/>
              </a:lnSpc>
              <a:spcAft>
                <a:spcPts val="0"/>
              </a:spcAft>
              <a:buFont typeface="Wingdings 2"/>
              <a:buChar char=""/>
              <a:defRPr/>
            </a:pPr>
            <a:r>
              <a:rPr lang="en-GB" sz="1800" smtClean="0"/>
              <a:t>Melakukan pelayanan atau follow-up tugas</a:t>
            </a:r>
          </a:p>
          <a:p>
            <a:pPr marL="640080" lvl="1" indent="-274320" fontAlgn="auto">
              <a:lnSpc>
                <a:spcPct val="80000"/>
              </a:lnSpc>
              <a:spcAft>
                <a:spcPts val="0"/>
              </a:spcAft>
              <a:buFont typeface="Wingdings 2"/>
              <a:buChar char=""/>
              <a:defRPr/>
            </a:pPr>
            <a:r>
              <a:rPr lang="en-GB" sz="1800" smtClean="0"/>
              <a:t>Pembayaran</a:t>
            </a:r>
          </a:p>
          <a:p>
            <a:pPr marL="640080" lvl="1" indent="-274320" fontAlgn="auto">
              <a:lnSpc>
                <a:spcPct val="80000"/>
              </a:lnSpc>
              <a:spcAft>
                <a:spcPts val="0"/>
              </a:spcAft>
              <a:buFont typeface="Wingdings 2"/>
              <a:buChar char=""/>
              <a:defRPr/>
            </a:pPr>
            <a:r>
              <a:rPr lang="en-GB" sz="1800" smtClean="0"/>
              <a:t>Penjadwalan follow-up tugas</a:t>
            </a:r>
          </a:p>
          <a:p>
            <a:pPr marL="640080" lvl="1" indent="-274320" fontAlgn="auto">
              <a:lnSpc>
                <a:spcPct val="80000"/>
              </a:lnSpc>
              <a:spcAft>
                <a:spcPts val="0"/>
              </a:spcAft>
              <a:buFont typeface="Wingdings 2"/>
              <a:buChar char=""/>
              <a:defRPr/>
            </a:pPr>
            <a:r>
              <a:rPr lang="en-GB" sz="1800" smtClean="0"/>
              <a:t>Melakukan tugas administrasi</a:t>
            </a:r>
          </a:p>
        </p:txBody>
      </p:sp>
      <p:sp>
        <p:nvSpPr>
          <p:cNvPr id="40962" name="Rectangle 2"/>
          <p:cNvSpPr>
            <a:spLocks noGrp="1" noChangeArrowheads="1"/>
          </p:cNvSpPr>
          <p:nvPr>
            <p:ph type="title"/>
          </p:nvPr>
        </p:nvSpPr>
        <p:spPr/>
        <p:txBody>
          <a:bodyPr/>
          <a:lstStyle/>
          <a:p>
            <a:r>
              <a:rPr lang="en-US" smtClean="0"/>
              <a:t>Pengguna Aplikasi Mobile</a:t>
            </a:r>
            <a:endParaRPr lang="en-GB"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8013" cy="633412"/>
          </a:xfrm>
        </p:spPr>
        <p:txBody>
          <a:bodyPr>
            <a:normAutofit fontScale="90000"/>
          </a:bodyPr>
          <a:lstStyle/>
          <a:p>
            <a:pPr eaLnBrk="1" fontAlgn="auto" hangingPunct="1">
              <a:spcAft>
                <a:spcPts val="0"/>
              </a:spcAft>
              <a:defRPr/>
            </a:pPr>
            <a:r>
              <a:rPr lang="id-ID" dirty="0" smtClean="0"/>
              <a:t>Mobile </a:t>
            </a:r>
            <a:r>
              <a:rPr lang="en-US" dirty="0" smtClean="0"/>
              <a:t>Operating System</a:t>
            </a:r>
            <a:endParaRPr lang="id-ID" dirty="0" smtClean="0"/>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052513"/>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341438"/>
            <a:ext cx="1905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901" y="3573463"/>
            <a:ext cx="2625730" cy="262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030" y="5200650"/>
            <a:ext cx="27622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75" y="1052513"/>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6"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3573463"/>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0" name="Picture 2" descr="C:\Users\Andre Huang\Desktop\Apple-iOS-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84" y="4681266"/>
            <a:ext cx="2333526" cy="1843486"/>
          </a:xfrm>
          <a:prstGeom prst="rect">
            <a:avLst/>
          </a:prstGeom>
          <a:noFill/>
          <a:extLst>
            <a:ext uri="{909E8E84-426E-40DD-AFC4-6F175D3DCCD1}">
              <a14:hiddenFill xmlns:a14="http://schemas.microsoft.com/office/drawing/2010/main">
                <a:solidFill>
                  <a:srgbClr val="FFFFFF"/>
                </a:solidFill>
              </a14:hiddenFill>
            </a:ext>
          </a:extLst>
        </p:spPr>
      </p:pic>
      <p:pic>
        <p:nvPicPr>
          <p:cNvPr id="52231"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5289" y="251489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071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J2ME</a:t>
            </a:r>
          </a:p>
          <a:p>
            <a:r>
              <a:rPr lang="en-US" dirty="0"/>
              <a:t>Samsung – </a:t>
            </a:r>
            <a:r>
              <a:rPr lang="en-US" dirty="0" err="1"/>
              <a:t>Bada</a:t>
            </a:r>
            <a:endParaRPr lang="en-US" dirty="0"/>
          </a:p>
          <a:p>
            <a:r>
              <a:rPr lang="en-US" dirty="0"/>
              <a:t>Palm</a:t>
            </a:r>
          </a:p>
          <a:p>
            <a:r>
              <a:rPr lang="en-US" dirty="0"/>
              <a:t>Symbian</a:t>
            </a:r>
          </a:p>
          <a:p>
            <a:r>
              <a:rPr lang="en-US" dirty="0" smtClean="0"/>
              <a:t>Blackberry </a:t>
            </a:r>
            <a:r>
              <a:rPr lang="en-US" dirty="0"/>
              <a:t>– BB OS/BBX</a:t>
            </a:r>
          </a:p>
          <a:p>
            <a:r>
              <a:rPr lang="en-US" dirty="0"/>
              <a:t>Windows – Windows Phone</a:t>
            </a:r>
          </a:p>
          <a:p>
            <a:r>
              <a:rPr lang="en-US" dirty="0" smtClean="0"/>
              <a:t>Google - Android</a:t>
            </a:r>
          </a:p>
          <a:p>
            <a:r>
              <a:rPr lang="en-US" dirty="0" smtClean="0"/>
              <a:t>Apple – IOS</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Mobile Operating System</a:t>
            </a:r>
            <a:endParaRPr lang="en-US" dirty="0"/>
          </a:p>
        </p:txBody>
      </p:sp>
    </p:spTree>
    <p:extLst>
      <p:ext uri="{BB962C8B-B14F-4D97-AF65-F5344CB8AC3E}">
        <p14:creationId xmlns:p14="http://schemas.microsoft.com/office/powerpoint/2010/main" val="3850249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err="1" smtClean="0"/>
              <a:t>Pekerkembangan</a:t>
            </a:r>
            <a:r>
              <a:rPr lang="en-US" dirty="0" smtClean="0"/>
              <a:t> OS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59" y="1196752"/>
            <a:ext cx="7472040" cy="560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Symbian</a:t>
            </a:r>
            <a:endParaRPr lang="en-US" dirty="0"/>
          </a:p>
        </p:txBody>
      </p:sp>
      <p:sp>
        <p:nvSpPr>
          <p:cNvPr id="5" name="Content Placeholder 1"/>
          <p:cNvSpPr>
            <a:spLocks noGrp="1"/>
          </p:cNvSpPr>
          <p:nvPr>
            <p:ph idx="1"/>
          </p:nvPr>
        </p:nvSpPr>
        <p:spPr>
          <a:xfrm>
            <a:off x="457200" y="1481328"/>
            <a:ext cx="8229600" cy="4525963"/>
          </a:xfrm>
        </p:spPr>
        <p:txBody>
          <a:bodyPr>
            <a:normAutofit fontScale="92500"/>
          </a:bodyPr>
          <a:lstStyle/>
          <a:p>
            <a:r>
              <a:rPr lang="en-US" dirty="0"/>
              <a:t>Symbian rose to fame from its use with the S60 platform built by Nokia, first released in 2002 and powering most Nokia smartphones. UIQ, another Symbian platform, ran in parallel, but these two platforms were not compatible with each other.  Symbian was used by many major mobile phone brands, like Samsung, Motorola, Sony Ericsson, and above all by Nokia. It was the most popular smartphone OS on a worldwide average until the end of 2010, when it was overtaken by Android.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555625"/>
            <a:ext cx="2095500" cy="581025"/>
          </a:xfrm>
          <a:prstGeom prst="rect">
            <a:avLst/>
          </a:prstGeom>
        </p:spPr>
      </p:pic>
    </p:spTree>
    <p:extLst>
      <p:ext uri="{BB962C8B-B14F-4D97-AF65-F5344CB8AC3E}">
        <p14:creationId xmlns:p14="http://schemas.microsoft.com/office/powerpoint/2010/main" val="3532334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BlackBerry / BB OS</a:t>
            </a:r>
            <a:endParaRPr lang="en-US" dirty="0"/>
          </a:p>
        </p:txBody>
      </p:sp>
      <p:sp>
        <p:nvSpPr>
          <p:cNvPr id="5" name="Content Placeholder 1"/>
          <p:cNvSpPr>
            <a:spLocks noGrp="1"/>
          </p:cNvSpPr>
          <p:nvPr>
            <p:ph idx="1"/>
          </p:nvPr>
        </p:nvSpPr>
        <p:spPr>
          <a:xfrm>
            <a:off x="457200" y="1481328"/>
            <a:ext cx="8229600" cy="4525963"/>
          </a:xfrm>
        </p:spPr>
        <p:txBody>
          <a:bodyPr>
            <a:normAutofit/>
          </a:bodyPr>
          <a:lstStyle/>
          <a:p>
            <a:r>
              <a:rPr lang="en-US" dirty="0"/>
              <a:t>BlackBerry OS is a proprietary mobile operating system developed by BlackBerry Ltd for its BlackBerry line of smartphone handheld devices. The operating system provides multitasking and supports specialized input devices that have been adopted by BlackBerry Ltd. for use in its handhelds, particularly the </a:t>
            </a:r>
            <a:r>
              <a:rPr lang="en-US" dirty="0" err="1"/>
              <a:t>trackwheel</a:t>
            </a:r>
            <a:r>
              <a:rPr lang="en-US" dirty="0"/>
              <a:t>, trackball, and most recently, the </a:t>
            </a:r>
            <a:r>
              <a:rPr lang="en-US" dirty="0" err="1"/>
              <a:t>trackpad</a:t>
            </a:r>
            <a:r>
              <a:rPr lang="en-US" dirty="0"/>
              <a:t> and touchscreen.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665163"/>
            <a:ext cx="2095500" cy="361950"/>
          </a:xfrm>
          <a:prstGeom prst="rect">
            <a:avLst/>
          </a:prstGeom>
        </p:spPr>
      </p:pic>
    </p:spTree>
    <p:extLst>
      <p:ext uri="{BB962C8B-B14F-4D97-AF65-F5344CB8AC3E}">
        <p14:creationId xmlns:p14="http://schemas.microsoft.com/office/powerpoint/2010/main" val="2186755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iOS</a:t>
            </a:r>
            <a:r>
              <a:rPr lang="en-US" dirty="0"/>
              <a:t> History </a:t>
            </a:r>
            <a:r>
              <a:rPr lang="en-US" dirty="0" err="1"/>
              <a:t>dimulai</a:t>
            </a:r>
            <a:r>
              <a:rPr lang="en-US" dirty="0"/>
              <a:t> </a:t>
            </a:r>
            <a:r>
              <a:rPr lang="en-US" dirty="0" err="1"/>
              <a:t>ketika</a:t>
            </a:r>
            <a:r>
              <a:rPr lang="en-US" dirty="0"/>
              <a:t> Jobs </a:t>
            </a:r>
            <a:r>
              <a:rPr lang="en-US" dirty="0" err="1"/>
              <a:t>meluncurkan</a:t>
            </a:r>
            <a:r>
              <a:rPr lang="en-US" dirty="0"/>
              <a:t> iPhone di </a:t>
            </a:r>
            <a:r>
              <a:rPr lang="en-US" dirty="0" err="1"/>
              <a:t>tahun</a:t>
            </a:r>
            <a:r>
              <a:rPr lang="en-US" dirty="0"/>
              <a:t> 2007, </a:t>
            </a:r>
            <a:r>
              <a:rPr lang="en-US" dirty="0" err="1"/>
              <a:t>ia</a:t>
            </a:r>
            <a:r>
              <a:rPr lang="en-US" dirty="0"/>
              <a:t> </a:t>
            </a:r>
            <a:r>
              <a:rPr lang="en-US" dirty="0" err="1"/>
              <a:t>mengklaim</a:t>
            </a:r>
            <a:r>
              <a:rPr lang="en-US" dirty="0"/>
              <a:t> </a:t>
            </a:r>
            <a:r>
              <a:rPr lang="en-US" dirty="0" err="1" smtClean="0"/>
              <a:t>bahwa</a:t>
            </a:r>
            <a:r>
              <a:rPr lang="en-US" dirty="0" smtClean="0"/>
              <a:t> </a:t>
            </a:r>
            <a:r>
              <a:rPr lang="en-US" dirty="0" err="1"/>
              <a:t>perangkatnya</a:t>
            </a:r>
            <a:r>
              <a:rPr lang="en-US" dirty="0"/>
              <a:t> </a:t>
            </a:r>
            <a:r>
              <a:rPr lang="en-US" dirty="0" err="1"/>
              <a:t>menggunakan</a:t>
            </a:r>
            <a:r>
              <a:rPr lang="en-US" dirty="0"/>
              <a:t> </a:t>
            </a:r>
            <a:r>
              <a:rPr lang="en-US" dirty="0" err="1"/>
              <a:t>versi</a:t>
            </a:r>
            <a:r>
              <a:rPr lang="en-US" dirty="0"/>
              <a:t> </a:t>
            </a:r>
            <a:r>
              <a:rPr lang="en-US" dirty="0" err="1"/>
              <a:t>dari</a:t>
            </a:r>
            <a:r>
              <a:rPr lang="en-US" dirty="0"/>
              <a:t> OS X. </a:t>
            </a:r>
            <a:r>
              <a:rPr lang="en-US" dirty="0" err="1"/>
              <a:t>Tidak</a:t>
            </a:r>
            <a:r>
              <a:rPr lang="en-US" dirty="0"/>
              <a:t> </a:t>
            </a:r>
            <a:r>
              <a:rPr lang="en-US" dirty="0" err="1"/>
              <a:t>ada</a:t>
            </a:r>
            <a:r>
              <a:rPr lang="en-US" dirty="0"/>
              <a:t> </a:t>
            </a:r>
            <a:r>
              <a:rPr lang="en-US" dirty="0" err="1"/>
              <a:t>informasi</a:t>
            </a:r>
            <a:r>
              <a:rPr lang="en-US" dirty="0"/>
              <a:t> </a:t>
            </a:r>
            <a:r>
              <a:rPr lang="en-US" dirty="0" err="1"/>
              <a:t>lebih</a:t>
            </a:r>
            <a:r>
              <a:rPr lang="en-US" dirty="0"/>
              <a:t> </a:t>
            </a:r>
            <a:r>
              <a:rPr lang="en-US" dirty="0" err="1"/>
              <a:t>lanjut</a:t>
            </a:r>
            <a:r>
              <a:rPr lang="en-US" dirty="0"/>
              <a:t> </a:t>
            </a:r>
            <a:r>
              <a:rPr lang="en-US" dirty="0" err="1" smtClean="0"/>
              <a:t>tentang</a:t>
            </a:r>
            <a:r>
              <a:rPr lang="en-US" dirty="0" smtClean="0"/>
              <a:t> </a:t>
            </a:r>
            <a:r>
              <a:rPr lang="en-US" dirty="0"/>
              <a:t>operating system, </a:t>
            </a:r>
            <a:r>
              <a:rPr lang="en-US" dirty="0" err="1"/>
              <a:t>dan</a:t>
            </a:r>
            <a:r>
              <a:rPr lang="en-US" dirty="0"/>
              <a:t> </a:t>
            </a:r>
            <a:r>
              <a:rPr lang="en-US" dirty="0" err="1"/>
              <a:t>mengingat</a:t>
            </a:r>
            <a:r>
              <a:rPr lang="en-US" dirty="0"/>
              <a:t> </a:t>
            </a:r>
            <a:r>
              <a:rPr lang="en-US" dirty="0" err="1"/>
              <a:t>bahwa</a:t>
            </a:r>
            <a:r>
              <a:rPr lang="en-US" dirty="0"/>
              <a:t> </a:t>
            </a:r>
            <a:r>
              <a:rPr lang="en-US" dirty="0" err="1"/>
              <a:t>ponsel</a:t>
            </a:r>
            <a:r>
              <a:rPr lang="en-US" dirty="0"/>
              <a:t> </a:t>
            </a:r>
            <a:r>
              <a:rPr lang="en-US" dirty="0" err="1"/>
              <a:t>tidak</a:t>
            </a:r>
            <a:r>
              <a:rPr lang="en-US" dirty="0"/>
              <a:t> </a:t>
            </a:r>
            <a:r>
              <a:rPr lang="en-US" dirty="0" err="1"/>
              <a:t>terbuka</a:t>
            </a:r>
            <a:r>
              <a:rPr lang="en-US" dirty="0"/>
              <a:t> </a:t>
            </a:r>
            <a:r>
              <a:rPr lang="en-US" dirty="0" err="1"/>
              <a:t>untuk</a:t>
            </a:r>
            <a:r>
              <a:rPr lang="en-US" dirty="0"/>
              <a:t> </a:t>
            </a:r>
            <a:r>
              <a:rPr lang="en-US" dirty="0" err="1" smtClean="0"/>
              <a:t>pengembang</a:t>
            </a:r>
            <a:r>
              <a:rPr lang="en-US" dirty="0" smtClean="0"/>
              <a:t> </a:t>
            </a:r>
            <a:r>
              <a:rPr lang="en-US" dirty="0" err="1"/>
              <a:t>pihak</a:t>
            </a:r>
            <a:r>
              <a:rPr lang="en-US" dirty="0"/>
              <a:t> </a:t>
            </a:r>
            <a:r>
              <a:rPr lang="en-US" dirty="0" err="1"/>
              <a:t>ketiga</a:t>
            </a:r>
            <a:r>
              <a:rPr lang="en-US" dirty="0"/>
              <a:t> </a:t>
            </a:r>
            <a:r>
              <a:rPr lang="en-US" dirty="0" err="1"/>
              <a:t>sampai</a:t>
            </a:r>
            <a:r>
              <a:rPr lang="en-US" dirty="0"/>
              <a:t> </a:t>
            </a:r>
            <a:r>
              <a:rPr lang="en-US" dirty="0" err="1"/>
              <a:t>sembilan</a:t>
            </a:r>
            <a:r>
              <a:rPr lang="en-US" dirty="0"/>
              <a:t> </a:t>
            </a:r>
            <a:r>
              <a:rPr lang="en-US" dirty="0" err="1"/>
              <a:t>bulan</a:t>
            </a:r>
            <a:r>
              <a:rPr lang="en-US" dirty="0"/>
              <a:t> </a:t>
            </a:r>
            <a:r>
              <a:rPr lang="en-US" dirty="0" err="1"/>
              <a:t>setelah</a:t>
            </a:r>
            <a:r>
              <a:rPr lang="en-US" dirty="0"/>
              <a:t> </a:t>
            </a:r>
            <a:r>
              <a:rPr lang="en-US" dirty="0" err="1"/>
              <a:t>peluncuran</a:t>
            </a:r>
            <a:r>
              <a:rPr lang="en-US" dirty="0"/>
              <a:t>, </a:t>
            </a:r>
            <a:r>
              <a:rPr lang="en-US" dirty="0" err="1"/>
              <a:t>ketika</a:t>
            </a:r>
            <a:r>
              <a:rPr lang="en-US" dirty="0"/>
              <a:t> Apple </a:t>
            </a:r>
            <a:r>
              <a:rPr lang="en-US" dirty="0" err="1" smtClean="0"/>
              <a:t>merilis</a:t>
            </a:r>
            <a:r>
              <a:rPr lang="en-US" dirty="0" smtClean="0"/>
              <a:t> </a:t>
            </a:r>
            <a:r>
              <a:rPr lang="en-US" dirty="0"/>
              <a:t>iPhone SDK. </a:t>
            </a:r>
          </a:p>
        </p:txBody>
      </p:sp>
      <p:sp>
        <p:nvSpPr>
          <p:cNvPr id="3" name="Title 2"/>
          <p:cNvSpPr>
            <a:spLocks noGrp="1"/>
          </p:cNvSpPr>
          <p:nvPr>
            <p:ph type="title"/>
          </p:nvPr>
        </p:nvSpPr>
        <p:spPr/>
        <p:txBody>
          <a:bodyPr/>
          <a:lstStyle/>
          <a:p>
            <a:r>
              <a:rPr lang="en-US" dirty="0" err="1" smtClean="0"/>
              <a:t>iOS</a:t>
            </a:r>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53763"/>
            <a:ext cx="28575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Andre Huang\Desktop\Apple-iO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988" y="4869160"/>
            <a:ext cx="2333526" cy="184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704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875" y="5257006"/>
            <a:ext cx="1606541" cy="160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566898"/>
            <a:ext cx="1224136" cy="130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538190"/>
            <a:ext cx="1441716" cy="133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935" y="120018"/>
            <a:ext cx="2112734" cy="141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488" y="10989"/>
            <a:ext cx="1759073" cy="162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1561" y="24757"/>
            <a:ext cx="1881374" cy="1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Android</a:t>
            </a:r>
            <a:endParaRPr lang="en-US" dirty="0"/>
          </a:p>
        </p:txBody>
      </p:sp>
      <p:sp>
        <p:nvSpPr>
          <p:cNvPr id="5" name="Content Placeholder 4"/>
          <p:cNvSpPr>
            <a:spLocks noGrp="1"/>
          </p:cNvSpPr>
          <p:nvPr>
            <p:ph idx="1"/>
          </p:nvPr>
        </p:nvSpPr>
        <p:spPr>
          <a:xfrm>
            <a:off x="401183" y="1412776"/>
            <a:ext cx="8229600" cy="4525963"/>
          </a:xfrm>
        </p:spPr>
        <p:txBody>
          <a:bodyPr>
            <a:normAutofit fontScale="70000" lnSpcReduction="20000"/>
          </a:bodyPr>
          <a:lstStyle/>
          <a:p>
            <a:pPr algn="just"/>
            <a:r>
              <a:rPr lang="en-US" sz="4100" dirty="0">
                <a:effectLst>
                  <a:outerShdw blurRad="38100" dist="38100" dir="2700000" algn="tl">
                    <a:srgbClr val="000000">
                      <a:alpha val="43137"/>
                    </a:srgbClr>
                  </a:outerShdw>
                </a:effectLst>
                <a:latin typeface="Square721 BT" pitchFamily="34" charset="0"/>
              </a:rPr>
              <a:t>Android</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merupakan</a:t>
            </a:r>
            <a:r>
              <a:rPr lang="en-US" sz="3100" dirty="0">
                <a:effectLst>
                  <a:outerShdw blurRad="38100" dist="38100" dir="2700000" algn="tl">
                    <a:srgbClr val="000000">
                      <a:alpha val="43137"/>
                    </a:srgbClr>
                  </a:outerShdw>
                </a:effectLst>
                <a:latin typeface="Square721 BT" pitchFamily="34" charset="0"/>
              </a:rPr>
              <a:t> platform </a:t>
            </a:r>
            <a:r>
              <a:rPr lang="en-US" sz="3100" dirty="0" err="1">
                <a:effectLst>
                  <a:outerShdw blurRad="38100" dist="38100" dir="2700000" algn="tl">
                    <a:srgbClr val="000000">
                      <a:alpha val="43137"/>
                    </a:srgbClr>
                  </a:outerShdw>
                </a:effectLst>
                <a:latin typeface="Square721 BT" pitchFamily="34" charset="0"/>
              </a:rPr>
              <a:t>perangkat</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lunak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untuk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perangkat</a:t>
            </a:r>
            <a:r>
              <a:rPr lang="en-US" sz="3100" dirty="0">
                <a:effectLst>
                  <a:outerShdw blurRad="38100" dist="38100" dir="2700000" algn="tl">
                    <a:srgbClr val="000000">
                      <a:alpha val="43137"/>
                    </a:srgbClr>
                  </a:outerShdw>
                </a:effectLst>
                <a:latin typeface="Square721 BT" pitchFamily="34" charset="0"/>
              </a:rPr>
              <a:t> mobile yang </a:t>
            </a:r>
            <a:r>
              <a:rPr lang="en-US" sz="3100" dirty="0" err="1">
                <a:effectLst>
                  <a:outerShdw blurRad="38100" dist="38100" dir="2700000" algn="tl">
                    <a:srgbClr val="000000">
                      <a:alpha val="43137"/>
                    </a:srgbClr>
                  </a:outerShdw>
                </a:effectLst>
                <a:latin typeface="Square721 BT" pitchFamily="34" charset="0"/>
              </a:rPr>
              <a:t>didukung</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oleh</a:t>
            </a:r>
            <a:r>
              <a:rPr lang="en-US" sz="3100" dirty="0">
                <a:effectLst>
                  <a:outerShdw blurRad="38100" dist="38100" dir="2700000" algn="tl">
                    <a:srgbClr val="000000">
                      <a:alpha val="43137"/>
                    </a:srgbClr>
                  </a:outerShdw>
                </a:effectLst>
                <a:latin typeface="Square721 BT" pitchFamily="34" charset="0"/>
              </a:rPr>
              <a:t> Google OS, yang </a:t>
            </a:r>
            <a:r>
              <a:rPr lang="en-US" sz="3100" dirty="0" err="1">
                <a:effectLst>
                  <a:outerShdw blurRad="38100" dist="38100" dir="2700000" algn="tl">
                    <a:srgbClr val="000000">
                      <a:alpha val="43137"/>
                    </a:srgbClr>
                  </a:outerShdw>
                </a:effectLst>
                <a:latin typeface="Square721 BT" pitchFamily="34" charset="0"/>
              </a:rPr>
              <a:t>pada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awalnya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dikembangkan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oleh</a:t>
            </a:r>
            <a:r>
              <a:rPr lang="en-US" sz="3100" dirty="0">
                <a:effectLst>
                  <a:outerShdw blurRad="38100" dist="38100" dir="2700000" algn="tl">
                    <a:srgbClr val="000000">
                      <a:alpha val="43137"/>
                    </a:srgbClr>
                  </a:outerShdw>
                </a:effectLst>
                <a:latin typeface="Square721 BT" pitchFamily="34" charset="0"/>
              </a:rPr>
              <a:t> Google </a:t>
            </a:r>
            <a:r>
              <a:rPr lang="en-US" sz="3100" dirty="0" err="1">
                <a:effectLst>
                  <a:outerShdw blurRad="38100" dist="38100" dir="2700000" algn="tl">
                    <a:srgbClr val="000000">
                      <a:alpha val="43137"/>
                    </a:srgbClr>
                  </a:outerShdw>
                </a:effectLst>
                <a:latin typeface="Square721 BT" pitchFamily="34" charset="0"/>
              </a:rPr>
              <a:t>setelah</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itu</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diselesaikan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oleh</a:t>
            </a:r>
            <a:r>
              <a:rPr lang="en-US" sz="3100" dirty="0">
                <a:effectLst>
                  <a:outerShdw blurRad="38100" dist="38100" dir="2700000" algn="tl">
                    <a:srgbClr val="000000">
                      <a:alpha val="43137"/>
                    </a:srgbClr>
                  </a:outerShdw>
                </a:effectLst>
                <a:latin typeface="Square721 BT" pitchFamily="34" charset="0"/>
              </a:rPr>
              <a:t> Handset Alliance. Android </a:t>
            </a:r>
            <a:r>
              <a:rPr lang="en-US" sz="3100" dirty="0" err="1">
                <a:effectLst>
                  <a:outerShdw blurRad="38100" dist="38100" dir="2700000" algn="tl">
                    <a:srgbClr val="000000">
                      <a:alpha val="43137"/>
                    </a:srgbClr>
                  </a:outerShdw>
                </a:effectLst>
                <a:latin typeface="Square721 BT" pitchFamily="34" charset="0"/>
              </a:rPr>
              <a:t>merupakan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sebuah</a:t>
            </a:r>
            <a:r>
              <a:rPr lang="en-US" sz="3100" dirty="0">
                <a:effectLst>
                  <a:outerShdw blurRad="38100" dist="38100" dir="2700000" algn="tl">
                    <a:srgbClr val="000000">
                      <a:alpha val="43137"/>
                    </a:srgbClr>
                  </a:outerShdw>
                </a:effectLst>
                <a:latin typeface="Square721 BT" pitchFamily="34" charset="0"/>
              </a:rPr>
              <a:t> system </a:t>
            </a:r>
            <a:r>
              <a:rPr lang="en-US" sz="3100" dirty="0" err="1">
                <a:effectLst>
                  <a:outerShdw blurRad="38100" dist="38100" dir="2700000" algn="tl">
                    <a:srgbClr val="000000">
                      <a:alpha val="43137"/>
                    </a:srgbClr>
                  </a:outerShdw>
                </a:effectLst>
                <a:latin typeface="Square721 BT" pitchFamily="34" charset="0"/>
              </a:rPr>
              <a:t>operasi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terbuka</a:t>
            </a:r>
            <a:r>
              <a:rPr lang="en-US" sz="3100" dirty="0">
                <a:effectLst>
                  <a:outerShdw blurRad="38100" dist="38100" dir="2700000" algn="tl">
                    <a:srgbClr val="000000">
                      <a:alpha val="43137"/>
                    </a:srgbClr>
                  </a:outerShdw>
                </a:effectLst>
                <a:latin typeface="Square721 BT" pitchFamily="34" charset="0"/>
              </a:rPr>
              <a:t> yang </a:t>
            </a:r>
            <a:r>
              <a:rPr lang="en-US" sz="3100" dirty="0" err="1">
                <a:effectLst>
                  <a:outerShdw blurRad="38100" dist="38100" dir="2700000" algn="tl">
                    <a:srgbClr val="000000">
                      <a:alpha val="43137"/>
                    </a:srgbClr>
                  </a:outerShdw>
                </a:effectLst>
                <a:latin typeface="Square721 BT" pitchFamily="34" charset="0"/>
              </a:rPr>
              <a:t>diperuntukan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untuk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perangkat</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bergerak</a:t>
            </a:r>
            <a:r>
              <a:rPr lang="en-US" sz="3100" dirty="0">
                <a:effectLst>
                  <a:outerShdw blurRad="38100" dist="38100" dir="2700000" algn="tl">
                    <a:srgbClr val="000000">
                      <a:alpha val="43137"/>
                    </a:srgbClr>
                  </a:outerShdw>
                </a:effectLst>
                <a:latin typeface="Square721 BT" pitchFamily="34" charset="0"/>
              </a:rPr>
              <a:t> (Mobile device). </a:t>
            </a:r>
            <a:r>
              <a:rPr lang="en-US" sz="3100" dirty="0" err="1">
                <a:effectLst>
                  <a:outerShdw blurRad="38100" dist="38100" dir="2700000" algn="tl">
                    <a:srgbClr val="000000">
                      <a:alpha val="43137"/>
                    </a:srgbClr>
                  </a:outerShdw>
                </a:effectLst>
                <a:latin typeface="Square721 BT" pitchFamily="34" charset="0"/>
              </a:rPr>
              <a:t>ada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Juli</a:t>
            </a:r>
            <a:r>
              <a:rPr lang="en-US" sz="3100" dirty="0">
                <a:effectLst>
                  <a:outerShdw blurRad="38100" dist="38100" dir="2700000" algn="tl">
                    <a:srgbClr val="000000">
                      <a:alpha val="43137"/>
                    </a:srgbClr>
                  </a:outerShdw>
                </a:effectLst>
                <a:latin typeface="Square721 BT" pitchFamily="34" charset="0"/>
              </a:rPr>
              <a:t> 2005 android </a:t>
            </a:r>
            <a:r>
              <a:rPr lang="en-US" sz="3100" dirty="0" err="1">
                <a:effectLst>
                  <a:outerShdw blurRad="38100" dist="38100" dir="2700000" algn="tl">
                    <a:srgbClr val="000000">
                      <a:alpha val="43137"/>
                    </a:srgbClr>
                  </a:outerShdw>
                </a:effectLst>
                <a:latin typeface="Square721 BT" pitchFamily="34" charset="0"/>
              </a:rPr>
              <a:t>telah</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diakuisisi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oleh</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google</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pada</a:t>
            </a:r>
            <a:r>
              <a:rPr lang="en-US" sz="3100" dirty="0">
                <a:effectLst>
                  <a:outerShdw blurRad="38100" dist="38100" dir="2700000" algn="tl">
                    <a:srgbClr val="000000">
                      <a:alpha val="43137"/>
                    </a:srgbClr>
                  </a:outerShdw>
                </a:effectLst>
                <a:latin typeface="Square721 BT" pitchFamily="34" charset="0"/>
              </a:rPr>
              <a:t> 5 November 2007 </a:t>
            </a:r>
            <a:r>
              <a:rPr lang="en-US" sz="3100" dirty="0" err="1">
                <a:effectLst>
                  <a:outerShdw blurRad="38100" dist="38100" dir="2700000" algn="tl">
                    <a:srgbClr val="000000">
                      <a:alpha val="43137"/>
                    </a:srgbClr>
                  </a:outerShdw>
                </a:effectLst>
                <a:latin typeface="Square721 BT" pitchFamily="34" charset="0"/>
              </a:rPr>
              <a:t>barulah</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secara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resmi</a:t>
            </a:r>
            <a:r>
              <a:rPr lang="en-US" sz="3100" dirty="0">
                <a:effectLst>
                  <a:outerShdw blurRad="38100" dist="38100" dir="2700000" algn="tl">
                    <a:srgbClr val="000000">
                      <a:alpha val="43137"/>
                    </a:srgbClr>
                  </a:outerShdw>
                </a:effectLst>
                <a:latin typeface="Square721 BT" pitchFamily="34" charset="0"/>
              </a:rPr>
              <a:t> Android di </a:t>
            </a:r>
            <a:r>
              <a:rPr lang="en-US" sz="3100" dirty="0" err="1">
                <a:effectLst>
                  <a:outerShdw blurRad="38100" dist="38100" dir="2700000" algn="tl">
                    <a:srgbClr val="000000">
                      <a:alpha val="43137"/>
                    </a:srgbClr>
                  </a:outerShdw>
                </a:effectLst>
                <a:latin typeface="Square721 BT" pitchFamily="34" charset="0"/>
              </a:rPr>
              <a:t>rilis</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oleh</a:t>
            </a:r>
            <a:r>
              <a:rPr lang="en-US" sz="3100" dirty="0">
                <a:effectLst>
                  <a:outerShdw blurRad="38100" dist="38100" dir="2700000" algn="tl">
                    <a:srgbClr val="000000">
                      <a:alpha val="43137"/>
                    </a:srgbClr>
                  </a:outerShdw>
                </a:effectLst>
                <a:latin typeface="Square721 BT" pitchFamily="34" charset="0"/>
              </a:rPr>
              <a:t> Google</a:t>
            </a:r>
            <a:r>
              <a:rPr lang="en-US" sz="3100" dirty="0" smtClean="0">
                <a:effectLst>
                  <a:outerShdw blurRad="38100" dist="38100" dir="2700000" algn="tl">
                    <a:srgbClr val="000000">
                      <a:alpha val="43137"/>
                    </a:srgbClr>
                  </a:outerShdw>
                </a:effectLst>
                <a:latin typeface="Square721 BT" pitchFamily="34" charset="0"/>
              </a:rPr>
              <a:t>.</a:t>
            </a:r>
          </a:p>
          <a:p>
            <a:pPr algn="just"/>
            <a:r>
              <a:rPr lang="en-US" sz="3100" dirty="0" err="1" smtClean="0">
                <a:effectLst>
                  <a:outerShdw blurRad="38100" dist="38100" dir="2700000" algn="tl">
                    <a:srgbClr val="000000">
                      <a:alpha val="43137"/>
                    </a:srgbClr>
                  </a:outerShdw>
                </a:effectLst>
                <a:latin typeface="Square721 BT" pitchFamily="34" charset="0"/>
              </a:rPr>
              <a:t>Dalam</a:t>
            </a:r>
            <a:r>
              <a:rPr lang="en-US" sz="3100" dirty="0" smtClean="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pengembangan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aplikasi</a:t>
            </a:r>
            <a:r>
              <a:rPr lang="en-US" sz="3100" dirty="0">
                <a:effectLst>
                  <a:outerShdw blurRad="38100" dist="38100" dir="2700000" algn="tl">
                    <a:srgbClr val="000000">
                      <a:alpha val="43137"/>
                    </a:srgbClr>
                  </a:outerShdw>
                </a:effectLst>
                <a:latin typeface="Square721 BT" pitchFamily="34" charset="0"/>
              </a:rPr>
              <a:t> android </a:t>
            </a:r>
            <a:r>
              <a:rPr lang="en-US" sz="3100" dirty="0" err="1">
                <a:effectLst>
                  <a:outerShdw blurRad="38100" dist="38100" dir="2700000" algn="tl">
                    <a:srgbClr val="000000">
                      <a:alpha val="43137"/>
                    </a:srgbClr>
                  </a:outerShdw>
                </a:effectLst>
                <a:latin typeface="Square721 BT" pitchFamily="34" charset="0"/>
              </a:rPr>
              <a:t>menyediakan</a:t>
            </a:r>
            <a:r>
              <a:rPr lang="en-US" sz="3100" dirty="0">
                <a:effectLst>
                  <a:outerShdw blurRad="38100" dist="38100" dir="2700000" algn="tl">
                    <a:srgbClr val="000000">
                      <a:alpha val="43137"/>
                    </a:srgbClr>
                  </a:outerShdw>
                </a:effectLst>
                <a:latin typeface="Square721 BT" pitchFamily="34" charset="0"/>
              </a:rPr>
              <a:t> Android SDK yang </a:t>
            </a:r>
            <a:r>
              <a:rPr lang="en-US" sz="3100" dirty="0" err="1">
                <a:effectLst>
                  <a:outerShdw blurRad="38100" dist="38100" dir="2700000" algn="tl">
                    <a:srgbClr val="000000">
                      <a:alpha val="43137"/>
                    </a:srgbClr>
                  </a:outerShdw>
                </a:effectLst>
                <a:latin typeface="Square721 BT" pitchFamily="34" charset="0"/>
              </a:rPr>
              <a:t>menyediakan</a:t>
            </a:r>
            <a:r>
              <a:rPr lang="en-US" sz="3100" dirty="0">
                <a:effectLst>
                  <a:outerShdw blurRad="38100" dist="38100" dir="2700000" algn="tl">
                    <a:srgbClr val="000000">
                      <a:alpha val="43137"/>
                    </a:srgbClr>
                  </a:outerShdw>
                </a:effectLst>
                <a:latin typeface="Square721 BT" pitchFamily="34" charset="0"/>
              </a:rPr>
              <a:t> tools </a:t>
            </a:r>
            <a:r>
              <a:rPr lang="en-US" sz="3100" dirty="0" err="1">
                <a:effectLst>
                  <a:outerShdw blurRad="38100" dist="38100" dir="2700000" algn="tl">
                    <a:srgbClr val="000000">
                      <a:alpha val="43137"/>
                    </a:srgbClr>
                  </a:outerShdw>
                </a:effectLst>
                <a:latin typeface="Square721 BT" pitchFamily="34" charset="0"/>
              </a:rPr>
              <a:t>dan</a:t>
            </a:r>
            <a:r>
              <a:rPr lang="en-US" sz="3100" dirty="0">
                <a:effectLst>
                  <a:outerShdw blurRad="38100" dist="38100" dir="2700000" algn="tl">
                    <a:srgbClr val="000000">
                      <a:alpha val="43137"/>
                    </a:srgbClr>
                  </a:outerShdw>
                </a:effectLst>
                <a:latin typeface="Square721 BT" pitchFamily="34" charset="0"/>
              </a:rPr>
              <a:t> API </a:t>
            </a:r>
            <a:r>
              <a:rPr lang="en-US" sz="3100" dirty="0" err="1">
                <a:effectLst>
                  <a:outerShdw blurRad="38100" dist="38100" dir="2700000" algn="tl">
                    <a:srgbClr val="000000">
                      <a:alpha val="43137"/>
                    </a:srgbClr>
                  </a:outerShdw>
                </a:effectLst>
                <a:latin typeface="Square721 BT" pitchFamily="34" charset="0"/>
              </a:rPr>
              <a:t>untuk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para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pengembang</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aplikasi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dengan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flatform</a:t>
            </a:r>
            <a:r>
              <a:rPr lang="en-US" sz="3100" dirty="0">
                <a:effectLst>
                  <a:outerShdw blurRad="38100" dist="38100" dir="2700000" algn="tl">
                    <a:srgbClr val="000000">
                      <a:alpha val="43137"/>
                    </a:srgbClr>
                  </a:outerShdw>
                </a:effectLst>
                <a:latin typeface="Square721 BT" pitchFamily="34" charset="0"/>
              </a:rPr>
              <a:t> android. Android </a:t>
            </a:r>
            <a:r>
              <a:rPr lang="en-US" sz="3100" dirty="0" err="1">
                <a:effectLst>
                  <a:outerShdw blurRad="38100" dist="38100" dir="2700000" algn="tl">
                    <a:srgbClr val="000000">
                      <a:alpha val="43137"/>
                    </a:srgbClr>
                  </a:outerShdw>
                </a:effectLst>
                <a:latin typeface="Square721 BT" pitchFamily="34" charset="0"/>
              </a:rPr>
              <a:t>menggunakan</a:t>
            </a:r>
            <a:r>
              <a:rPr lang="en-US" sz="3100" dirty="0">
                <a:effectLst>
                  <a:outerShdw blurRad="38100" dist="38100" dir="2700000" algn="tl">
                    <a:srgbClr val="000000">
                      <a:alpha val="43137"/>
                    </a:srgbClr>
                  </a:outerShdw>
                </a:effectLst>
                <a:latin typeface="Square721 BT" pitchFamily="34" charset="0"/>
              </a:rPr>
              <a:t> java </a:t>
            </a:r>
            <a:r>
              <a:rPr lang="en-US" sz="3100" dirty="0" err="1">
                <a:effectLst>
                  <a:outerShdw blurRad="38100" dist="38100" dir="2700000" algn="tl">
                    <a:srgbClr val="000000">
                      <a:alpha val="43137"/>
                    </a:srgbClr>
                  </a:outerShdw>
                </a:effectLst>
                <a:latin typeface="Square721 BT" pitchFamily="34" charset="0"/>
              </a:rPr>
              <a:t>sebagai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bahasa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pemogramannya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jadi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bagi</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anda</a:t>
            </a:r>
            <a:r>
              <a:rPr lang="en-US" sz="3100" dirty="0">
                <a:effectLst>
                  <a:outerShdw blurRad="38100" dist="38100" dir="2700000" algn="tl">
                    <a:srgbClr val="000000">
                      <a:alpha val="43137"/>
                    </a:srgbClr>
                  </a:outerShdw>
                </a:effectLst>
                <a:latin typeface="Square721 BT" pitchFamily="34" charset="0"/>
              </a:rPr>
              <a:t> yang </a:t>
            </a:r>
            <a:r>
              <a:rPr lang="en-US" sz="3100" dirty="0" err="1">
                <a:effectLst>
                  <a:outerShdw blurRad="38100" dist="38100" dir="2700000" algn="tl">
                    <a:srgbClr val="000000">
                      <a:alpha val="43137"/>
                    </a:srgbClr>
                  </a:outerShdw>
                </a:effectLst>
                <a:latin typeface="Square721 BT" pitchFamily="34" charset="0"/>
              </a:rPr>
              <a:t>sudah</a:t>
            </a:r>
            <a:r>
              <a:rPr lang="en-US" sz="3100" dirty="0">
                <a:effectLst>
                  <a:outerShdw blurRad="38100" dist="38100" dir="2700000" algn="tl">
                    <a:srgbClr val="000000">
                      <a:alpha val="43137"/>
                    </a:srgbClr>
                  </a:outerShdw>
                </a:effectLst>
                <a:latin typeface="Square721 BT" pitchFamily="34" charset="0"/>
              </a:rPr>
              <a:t> lama </a:t>
            </a:r>
            <a:r>
              <a:rPr lang="en-US" sz="3100" dirty="0" err="1">
                <a:effectLst>
                  <a:outerShdw blurRad="38100" dist="38100" dir="2700000" algn="tl">
                    <a:srgbClr val="000000">
                      <a:alpha val="43137"/>
                    </a:srgbClr>
                  </a:outerShdw>
                </a:effectLst>
                <a:latin typeface="Square721 BT" pitchFamily="34" charset="0"/>
              </a:rPr>
              <a:t>bermain</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dengan</a:t>
            </a:r>
            <a:r>
              <a:rPr lang="en-US" sz="3100" dirty="0">
                <a:effectLst>
                  <a:outerShdw blurRad="38100" dist="38100" dir="2700000" algn="tl">
                    <a:srgbClr val="000000">
                      <a:alpha val="43137"/>
                    </a:srgbClr>
                  </a:outerShdw>
                </a:effectLst>
                <a:latin typeface="Square721 BT" pitchFamily="34" charset="0"/>
              </a:rPr>
              <a:t> java </a:t>
            </a:r>
            <a:r>
              <a:rPr lang="en-US" sz="3100" dirty="0" err="1">
                <a:effectLst>
                  <a:outerShdw blurRad="38100" dist="38100" dir="2700000" algn="tl">
                    <a:srgbClr val="000000">
                      <a:alpha val="43137"/>
                    </a:srgbClr>
                  </a:outerShdw>
                </a:effectLst>
                <a:latin typeface="Square721 BT" pitchFamily="34" charset="0"/>
              </a:rPr>
              <a:t>tidak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ada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salahnya</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untuk</a:t>
            </a:r>
            <a:r>
              <a:rPr lang="en-US" sz="3100" dirty="0">
                <a:effectLst>
                  <a:outerShdw blurRad="38100" dist="38100" dir="2700000" algn="tl">
                    <a:srgbClr val="000000">
                      <a:alpha val="43137"/>
                    </a:srgbClr>
                  </a:outerShdw>
                </a:effectLst>
                <a:latin typeface="Square721 BT" pitchFamily="34" charset="0"/>
              </a:rPr>
              <a:t> </a:t>
            </a:r>
            <a:r>
              <a:rPr lang="en-US" sz="3100" dirty="0" err="1">
                <a:effectLst>
                  <a:outerShdw blurRad="38100" dist="38100" dir="2700000" algn="tl">
                    <a:srgbClr val="000000">
                      <a:alpha val="43137"/>
                    </a:srgbClr>
                  </a:outerShdw>
                </a:effectLst>
                <a:latin typeface="Square721 BT" pitchFamily="34" charset="0"/>
              </a:rPr>
              <a:t>mencoba</a:t>
            </a:r>
            <a:r>
              <a:rPr lang="en-US" sz="3100" dirty="0">
                <a:effectLst>
                  <a:outerShdw blurRad="38100" dist="38100" dir="2700000" algn="tl">
                    <a:srgbClr val="000000">
                      <a:alpha val="43137"/>
                    </a:srgbClr>
                  </a:outerShdw>
                </a:effectLst>
                <a:latin typeface="Square721 BT" pitchFamily="34" charset="0"/>
              </a:rPr>
              <a:t> Android.</a:t>
            </a:r>
          </a:p>
          <a:p>
            <a:pPr algn="just"/>
            <a:endParaRPr lang="en-US" dirty="0">
              <a:effectLst>
                <a:outerShdw blurRad="38100" dist="38100" dir="2700000" algn="tl">
                  <a:srgbClr val="000000">
                    <a:alpha val="43137"/>
                  </a:srgbClr>
                </a:outerShdw>
              </a:effectLst>
            </a:endParaRPr>
          </a:p>
        </p:txBody>
      </p:sp>
      <p:pic>
        <p:nvPicPr>
          <p:cNvPr id="542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4660" y="5387818"/>
            <a:ext cx="2013844" cy="147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4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err="1" smtClean="0"/>
              <a:t>Pada</a:t>
            </a:r>
            <a:r>
              <a:rPr lang="en-US" dirty="0" smtClean="0"/>
              <a:t> </a:t>
            </a:r>
            <a:r>
              <a:rPr lang="en-US" dirty="0" err="1"/>
              <a:t>bulan</a:t>
            </a:r>
            <a:r>
              <a:rPr lang="en-US" dirty="0"/>
              <a:t> </a:t>
            </a:r>
            <a:r>
              <a:rPr lang="en-US" dirty="0" err="1"/>
              <a:t>Juli</a:t>
            </a:r>
            <a:r>
              <a:rPr lang="en-US" dirty="0"/>
              <a:t> 2005, Google </a:t>
            </a:r>
            <a:r>
              <a:rPr lang="en-US" dirty="0" err="1"/>
              <a:t>mengakuisisi</a:t>
            </a:r>
            <a:r>
              <a:rPr lang="en-US" dirty="0"/>
              <a:t> Android, </a:t>
            </a:r>
            <a:r>
              <a:rPr lang="en-US" dirty="0" err="1"/>
              <a:t>Inc</a:t>
            </a:r>
            <a:r>
              <a:rPr lang="en-US" dirty="0"/>
              <a:t>, </a:t>
            </a:r>
            <a:r>
              <a:rPr lang="en-US" dirty="0" err="1"/>
              <a:t>kecil</a:t>
            </a:r>
            <a:r>
              <a:rPr lang="en-US" dirty="0"/>
              <a:t> startup </a:t>
            </a:r>
            <a:r>
              <a:rPr lang="en-US" dirty="0" err="1"/>
              <a:t>perusahaan</a:t>
            </a:r>
            <a:r>
              <a:rPr lang="en-US" dirty="0"/>
              <a:t> yang </a:t>
            </a:r>
            <a:r>
              <a:rPr lang="en-US" dirty="0" err="1"/>
              <a:t>berbasis</a:t>
            </a:r>
            <a:r>
              <a:rPr lang="en-US" dirty="0"/>
              <a:t> di Palo Alto, California, </a:t>
            </a:r>
            <a:r>
              <a:rPr lang="en-US" dirty="0" err="1"/>
              <a:t>Amerika</a:t>
            </a:r>
            <a:r>
              <a:rPr lang="en-US" dirty="0"/>
              <a:t> </a:t>
            </a:r>
            <a:r>
              <a:rPr lang="en-US" dirty="0" err="1"/>
              <a:t>Serikat</a:t>
            </a:r>
            <a:r>
              <a:rPr lang="en-US" dirty="0"/>
              <a:t>. </a:t>
            </a:r>
            <a:r>
              <a:rPr lang="en-US" dirty="0" smtClean="0"/>
              <a:t>Android </a:t>
            </a:r>
            <a:r>
              <a:rPr lang="en-US" dirty="0" err="1" smtClean="0"/>
              <a:t>dari</a:t>
            </a:r>
            <a:r>
              <a:rPr lang="en-US" dirty="0" smtClean="0"/>
              <a:t> </a:t>
            </a:r>
            <a:r>
              <a:rPr lang="en-US" dirty="0"/>
              <a:t>co-</a:t>
            </a:r>
            <a:r>
              <a:rPr lang="en-US" dirty="0" err="1"/>
              <a:t>pendiri</a:t>
            </a:r>
            <a:r>
              <a:rPr lang="en-US" dirty="0"/>
              <a:t> yang </a:t>
            </a:r>
            <a:r>
              <a:rPr lang="en-US" dirty="0" err="1"/>
              <a:t>pergi</a:t>
            </a:r>
            <a:r>
              <a:rPr lang="en-US" dirty="0"/>
              <a:t> </a:t>
            </a:r>
            <a:r>
              <a:rPr lang="en-US" dirty="0" err="1"/>
              <a:t>untuk</a:t>
            </a:r>
            <a:r>
              <a:rPr lang="en-US" dirty="0"/>
              <a:t> </a:t>
            </a:r>
            <a:r>
              <a:rPr lang="en-US" dirty="0" err="1"/>
              <a:t>bekerja</a:t>
            </a:r>
            <a:r>
              <a:rPr lang="en-US" dirty="0"/>
              <a:t> di Google </a:t>
            </a:r>
            <a:r>
              <a:rPr lang="en-US" dirty="0" err="1"/>
              <a:t>termasuk</a:t>
            </a:r>
            <a:r>
              <a:rPr lang="en-US" dirty="0"/>
              <a:t> Andy Rubin (co-</a:t>
            </a:r>
            <a:r>
              <a:rPr lang="en-US" dirty="0" err="1"/>
              <a:t>pendiri</a:t>
            </a:r>
            <a:r>
              <a:rPr lang="en-US" dirty="0"/>
              <a:t> Danger), Kaya Miner (co-</a:t>
            </a:r>
            <a:r>
              <a:rPr lang="en-US" dirty="0" err="1"/>
              <a:t>pendiri</a:t>
            </a:r>
            <a:r>
              <a:rPr lang="en-US" dirty="0"/>
              <a:t> Wildfire Communications, </a:t>
            </a:r>
            <a:r>
              <a:rPr lang="en-US" dirty="0" err="1"/>
              <a:t>Inc</a:t>
            </a:r>
            <a:r>
              <a:rPr lang="en-US" dirty="0"/>
              <a:t>), Nick Sears (</a:t>
            </a:r>
            <a:r>
              <a:rPr lang="en-US" dirty="0" err="1"/>
              <a:t>sekali</a:t>
            </a:r>
            <a:r>
              <a:rPr lang="en-US" dirty="0"/>
              <a:t> VP di T-Mobile), </a:t>
            </a:r>
            <a:r>
              <a:rPr lang="en-US" dirty="0" err="1"/>
              <a:t>dan</a:t>
            </a:r>
            <a:r>
              <a:rPr lang="en-US" dirty="0"/>
              <a:t> Chris White (</a:t>
            </a:r>
            <a:r>
              <a:rPr lang="en-US" dirty="0" err="1"/>
              <a:t>kepala</a:t>
            </a:r>
            <a:r>
              <a:rPr lang="en-US" dirty="0"/>
              <a:t> </a:t>
            </a:r>
            <a:r>
              <a:rPr lang="en-US" dirty="0" err="1"/>
              <a:t>desain</a:t>
            </a:r>
            <a:r>
              <a:rPr lang="en-US" dirty="0"/>
              <a:t> </a:t>
            </a:r>
            <a:r>
              <a:rPr lang="en-US" dirty="0" err="1"/>
              <a:t>antarmuka</a:t>
            </a:r>
            <a:r>
              <a:rPr lang="en-US" dirty="0"/>
              <a:t> </a:t>
            </a:r>
            <a:r>
              <a:rPr lang="en-US" dirty="0" err="1"/>
              <a:t>dan</a:t>
            </a:r>
            <a:r>
              <a:rPr lang="en-US" dirty="0"/>
              <a:t> </a:t>
            </a:r>
            <a:r>
              <a:rPr lang="en-US" dirty="0" err="1"/>
              <a:t>pembangunan</a:t>
            </a:r>
            <a:r>
              <a:rPr lang="en-US" dirty="0"/>
              <a:t> di </a:t>
            </a:r>
            <a:r>
              <a:rPr lang="en-US" dirty="0" err="1"/>
              <a:t>Webtv</a:t>
            </a:r>
            <a:r>
              <a:rPr lang="en-US" dirty="0" smtClean="0"/>
              <a:t>). </a:t>
            </a:r>
            <a:r>
              <a:rPr lang="en-US" dirty="0" err="1"/>
              <a:t>Pada</a:t>
            </a:r>
            <a:r>
              <a:rPr lang="en-US" dirty="0"/>
              <a:t> </a:t>
            </a:r>
            <a:r>
              <a:rPr lang="en-US" dirty="0" err="1"/>
              <a:t>saat</a:t>
            </a:r>
            <a:r>
              <a:rPr lang="en-US" dirty="0"/>
              <a:t> </a:t>
            </a:r>
            <a:r>
              <a:rPr lang="en-US" dirty="0" err="1"/>
              <a:t>itu</a:t>
            </a:r>
            <a:r>
              <a:rPr lang="en-US" dirty="0"/>
              <a:t>, </a:t>
            </a:r>
            <a:r>
              <a:rPr lang="en-US" dirty="0" err="1"/>
              <a:t>sedikit</a:t>
            </a:r>
            <a:r>
              <a:rPr lang="en-US" dirty="0"/>
              <a:t> yang </a:t>
            </a:r>
            <a:r>
              <a:rPr lang="en-US" dirty="0" err="1"/>
              <a:t>diketahui</a:t>
            </a:r>
            <a:r>
              <a:rPr lang="en-US" dirty="0"/>
              <a:t> </a:t>
            </a:r>
            <a:r>
              <a:rPr lang="en-US" dirty="0" err="1"/>
              <a:t>tentang</a:t>
            </a:r>
            <a:r>
              <a:rPr lang="en-US" dirty="0"/>
              <a:t> </a:t>
            </a:r>
            <a:r>
              <a:rPr lang="en-US" dirty="0" err="1"/>
              <a:t>fungsi</a:t>
            </a:r>
            <a:r>
              <a:rPr lang="en-US" dirty="0"/>
              <a:t> Android, </a:t>
            </a:r>
            <a:r>
              <a:rPr lang="en-US" dirty="0" err="1"/>
              <a:t>Inc</a:t>
            </a:r>
            <a:r>
              <a:rPr lang="en-US" dirty="0"/>
              <a:t> </a:t>
            </a:r>
            <a:r>
              <a:rPr lang="en-US" dirty="0" err="1"/>
              <a:t>selain</a:t>
            </a:r>
            <a:r>
              <a:rPr lang="en-US" dirty="0"/>
              <a:t> </a:t>
            </a:r>
            <a:r>
              <a:rPr lang="en-US" dirty="0" err="1"/>
              <a:t>mereka</a:t>
            </a:r>
            <a:r>
              <a:rPr lang="en-US" dirty="0"/>
              <a:t> yang </a:t>
            </a:r>
            <a:r>
              <a:rPr lang="en-US" dirty="0" err="1"/>
              <a:t>membuat</a:t>
            </a:r>
            <a:r>
              <a:rPr lang="en-US" dirty="0"/>
              <a:t> </a:t>
            </a:r>
            <a:r>
              <a:rPr lang="en-US" dirty="0" err="1"/>
              <a:t>perangkat</a:t>
            </a:r>
            <a:r>
              <a:rPr lang="en-US" dirty="0"/>
              <a:t> </a:t>
            </a:r>
            <a:r>
              <a:rPr lang="en-US" dirty="0" err="1"/>
              <a:t>lunak</a:t>
            </a:r>
            <a:r>
              <a:rPr lang="en-US" dirty="0"/>
              <a:t> </a:t>
            </a:r>
            <a:r>
              <a:rPr lang="en-US" dirty="0" err="1"/>
              <a:t>untuk</a:t>
            </a:r>
            <a:r>
              <a:rPr lang="en-US" dirty="0"/>
              <a:t> </a:t>
            </a:r>
            <a:r>
              <a:rPr lang="en-US" dirty="0" err="1"/>
              <a:t>ponsel</a:t>
            </a:r>
            <a:r>
              <a:rPr lang="en-US" dirty="0"/>
              <a:t>. Hal </a:t>
            </a:r>
            <a:r>
              <a:rPr lang="en-US" dirty="0" err="1"/>
              <a:t>ini</a:t>
            </a:r>
            <a:r>
              <a:rPr lang="en-US" dirty="0"/>
              <a:t> </a:t>
            </a:r>
            <a:r>
              <a:rPr lang="en-US" dirty="0" err="1"/>
              <a:t>dimulai</a:t>
            </a:r>
            <a:r>
              <a:rPr lang="en-US" dirty="0"/>
              <a:t> rumors </a:t>
            </a:r>
            <a:r>
              <a:rPr lang="en-US" dirty="0" err="1"/>
              <a:t>bahwa</a:t>
            </a:r>
            <a:r>
              <a:rPr lang="en-US" dirty="0"/>
              <a:t> Google </a:t>
            </a:r>
            <a:r>
              <a:rPr lang="en-US" dirty="0" err="1"/>
              <a:t>telah</a:t>
            </a:r>
            <a:r>
              <a:rPr lang="en-US" dirty="0"/>
              <a:t> </a:t>
            </a:r>
            <a:r>
              <a:rPr lang="en-US" dirty="0" err="1"/>
              <a:t>berencana</a:t>
            </a:r>
            <a:r>
              <a:rPr lang="en-US" dirty="0"/>
              <a:t> </a:t>
            </a:r>
            <a:r>
              <a:rPr lang="en-US" dirty="0" err="1"/>
              <a:t>untuk</a:t>
            </a:r>
            <a:r>
              <a:rPr lang="en-US" dirty="0"/>
              <a:t> </a:t>
            </a:r>
            <a:r>
              <a:rPr lang="en-US" dirty="0" err="1"/>
              <a:t>memasukkan</a:t>
            </a:r>
            <a:r>
              <a:rPr lang="en-US" dirty="0"/>
              <a:t> </a:t>
            </a:r>
            <a:r>
              <a:rPr lang="en-US" dirty="0" err="1"/>
              <a:t>ponsel</a:t>
            </a:r>
            <a:r>
              <a:rPr lang="en-US" dirty="0"/>
              <a:t> </a:t>
            </a:r>
            <a:r>
              <a:rPr lang="en-US" dirty="0" err="1"/>
              <a:t>pasar</a:t>
            </a:r>
            <a:r>
              <a:rPr lang="en-US" dirty="0"/>
              <a:t>, </a:t>
            </a:r>
            <a:r>
              <a:rPr lang="en-US" dirty="0" err="1"/>
              <a:t>walaupun</a:t>
            </a:r>
            <a:r>
              <a:rPr lang="en-US" dirty="0"/>
              <a:t> </a:t>
            </a:r>
            <a:r>
              <a:rPr lang="en-US" dirty="0" err="1"/>
              <a:t>ianya</a:t>
            </a:r>
            <a:r>
              <a:rPr lang="en-US" dirty="0"/>
              <a:t> </a:t>
            </a:r>
            <a:r>
              <a:rPr lang="en-US" dirty="0" err="1"/>
              <a:t>tidak</a:t>
            </a:r>
            <a:r>
              <a:rPr lang="en-US" dirty="0"/>
              <a:t> </a:t>
            </a:r>
            <a:r>
              <a:rPr lang="en-US" dirty="0" err="1"/>
              <a:t>jelas</a:t>
            </a:r>
            <a:r>
              <a:rPr lang="en-US" dirty="0"/>
              <a:t> </a:t>
            </a:r>
            <a:r>
              <a:rPr lang="en-US" dirty="0" err="1"/>
              <a:t>apa</a:t>
            </a:r>
            <a:r>
              <a:rPr lang="en-US" dirty="0"/>
              <a:t> </a:t>
            </a:r>
            <a:r>
              <a:rPr lang="en-US" dirty="0" err="1"/>
              <a:t>fungsi</a:t>
            </a:r>
            <a:r>
              <a:rPr lang="en-US" dirty="0"/>
              <a:t> </a:t>
            </a:r>
            <a:r>
              <a:rPr lang="en-US" dirty="0" err="1"/>
              <a:t>mungkin</a:t>
            </a:r>
            <a:r>
              <a:rPr lang="en-US" dirty="0"/>
              <a:t> </a:t>
            </a:r>
            <a:r>
              <a:rPr lang="en-US" dirty="0" err="1"/>
              <a:t>melakukan</a:t>
            </a:r>
            <a:r>
              <a:rPr lang="en-US" dirty="0"/>
              <a:t> di </a:t>
            </a:r>
            <a:r>
              <a:rPr lang="en-US" dirty="0" err="1"/>
              <a:t>pasar</a:t>
            </a:r>
            <a:r>
              <a:rPr lang="en-US" dirty="0"/>
              <a:t>.  Di Google, </a:t>
            </a:r>
            <a:r>
              <a:rPr lang="en-US" dirty="0" err="1"/>
              <a:t>tim</a:t>
            </a:r>
            <a:r>
              <a:rPr lang="en-US" dirty="0"/>
              <a:t> yang </a:t>
            </a:r>
            <a:r>
              <a:rPr lang="en-US" dirty="0" err="1"/>
              <a:t>dipimpin</a:t>
            </a:r>
            <a:r>
              <a:rPr lang="en-US" dirty="0"/>
              <a:t> </a:t>
            </a:r>
            <a:r>
              <a:rPr lang="en-US" dirty="0" err="1"/>
              <a:t>oleh</a:t>
            </a:r>
            <a:r>
              <a:rPr lang="en-US" dirty="0"/>
              <a:t> Rubin, </a:t>
            </a:r>
            <a:r>
              <a:rPr lang="en-US" dirty="0" err="1"/>
              <a:t>dikembangkan</a:t>
            </a:r>
            <a:r>
              <a:rPr lang="en-US" dirty="0"/>
              <a:t> </a:t>
            </a:r>
            <a:r>
              <a:rPr lang="en-US" dirty="0" err="1"/>
              <a:t>perangkat</a:t>
            </a:r>
            <a:r>
              <a:rPr lang="en-US" dirty="0"/>
              <a:t> mobile platform yang </a:t>
            </a:r>
            <a:r>
              <a:rPr lang="en-US" dirty="0" err="1"/>
              <a:t>didukung</a:t>
            </a:r>
            <a:r>
              <a:rPr lang="en-US" dirty="0"/>
              <a:t> </a:t>
            </a:r>
            <a:r>
              <a:rPr lang="en-US" dirty="0" err="1"/>
              <a:t>oleh</a:t>
            </a:r>
            <a:r>
              <a:rPr lang="en-US" dirty="0"/>
              <a:t> Google OS yang </a:t>
            </a:r>
            <a:r>
              <a:rPr lang="en-US" dirty="0" err="1"/>
              <a:t>dipasarkan</a:t>
            </a:r>
            <a:r>
              <a:rPr lang="en-US" dirty="0"/>
              <a:t> </a:t>
            </a:r>
            <a:r>
              <a:rPr lang="en-US" dirty="0" err="1"/>
              <a:t>ke</a:t>
            </a:r>
            <a:r>
              <a:rPr lang="en-US" dirty="0"/>
              <a:t> handset </a:t>
            </a:r>
            <a:r>
              <a:rPr lang="en-US" dirty="0" err="1"/>
              <a:t>keputusan</a:t>
            </a:r>
            <a:r>
              <a:rPr lang="en-US" dirty="0"/>
              <a:t> </a:t>
            </a:r>
            <a:r>
              <a:rPr lang="en-US" dirty="0" err="1"/>
              <a:t>dan</a:t>
            </a:r>
            <a:r>
              <a:rPr lang="en-US" dirty="0"/>
              <a:t> operator </a:t>
            </a:r>
            <a:r>
              <a:rPr lang="en-US" dirty="0" err="1"/>
              <a:t>pada</a:t>
            </a:r>
            <a:r>
              <a:rPr lang="en-US" dirty="0"/>
              <a:t> </a:t>
            </a:r>
            <a:r>
              <a:rPr lang="en-US" dirty="0" err="1"/>
              <a:t>premis</a:t>
            </a:r>
            <a:r>
              <a:rPr lang="en-US" dirty="0"/>
              <a:t> </a:t>
            </a:r>
            <a:r>
              <a:rPr lang="en-US" dirty="0" err="1"/>
              <a:t>pemberian</a:t>
            </a:r>
            <a:r>
              <a:rPr lang="en-US" dirty="0"/>
              <a:t> yang </a:t>
            </a:r>
            <a:r>
              <a:rPr lang="en-US" dirty="0" err="1"/>
              <a:t>fleksibel</a:t>
            </a:r>
            <a:r>
              <a:rPr lang="en-US" dirty="0"/>
              <a:t>, upgradeable </a:t>
            </a:r>
            <a:r>
              <a:rPr lang="en-US" dirty="0" err="1"/>
              <a:t>sistem</a:t>
            </a:r>
            <a:r>
              <a:rPr lang="en-US" dirty="0"/>
              <a:t>.</a:t>
            </a:r>
          </a:p>
        </p:txBody>
      </p:sp>
      <p:sp>
        <p:nvSpPr>
          <p:cNvPr id="3" name="Title 2"/>
          <p:cNvSpPr>
            <a:spLocks noGrp="1"/>
          </p:cNvSpPr>
          <p:nvPr>
            <p:ph type="title"/>
          </p:nvPr>
        </p:nvSpPr>
        <p:spPr/>
        <p:txBody>
          <a:bodyPr>
            <a:normAutofit/>
          </a:bodyPr>
          <a:lstStyle/>
          <a:p>
            <a:r>
              <a:rPr lang="en-US" dirty="0" smtClean="0"/>
              <a:t>PERKEMBANGAN</a:t>
            </a:r>
            <a:endParaRPr lang="en-US" dirty="0"/>
          </a:p>
        </p:txBody>
      </p:sp>
    </p:spTree>
    <p:extLst>
      <p:ext uri="{BB962C8B-B14F-4D97-AF65-F5344CB8AC3E}">
        <p14:creationId xmlns:p14="http://schemas.microsoft.com/office/powerpoint/2010/main" val="64599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smtClean="0"/>
              <a:t>Suatu computer yang “ditanamkan / embedded” di dalam sebuah peralatan yang dapat digunakan oleh manusia</a:t>
            </a:r>
            <a:endParaRPr lang="en-GB" smtClean="0"/>
          </a:p>
        </p:txBody>
      </p:sp>
      <p:sp>
        <p:nvSpPr>
          <p:cNvPr id="11266" name="Rectangle 2"/>
          <p:cNvSpPr>
            <a:spLocks noGrp="1" noChangeArrowheads="1"/>
          </p:cNvSpPr>
          <p:nvPr>
            <p:ph type="title"/>
          </p:nvPr>
        </p:nvSpPr>
        <p:spPr/>
        <p:txBody>
          <a:bodyPr/>
          <a:lstStyle/>
          <a:p>
            <a:r>
              <a:rPr lang="en-US" smtClean="0"/>
              <a:t>Wearable Computer</a:t>
            </a:r>
            <a:endParaRPr lang="en-GB"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17764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898" y="2996952"/>
            <a:ext cx="2394449"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4114800"/>
            <a:ext cx="2914650"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normAutofit fontScale="92500" lnSpcReduction="20000"/>
          </a:bodyPr>
          <a:lstStyle/>
          <a:p>
            <a:r>
              <a:rPr lang="en-US" dirty="0" smtClean="0"/>
              <a:t>30 </a:t>
            </a:r>
            <a:r>
              <a:rPr lang="en-US" dirty="0"/>
              <a:t>April 2009 </a:t>
            </a:r>
            <a:r>
              <a:rPr lang="en-US" dirty="0" err="1"/>
              <a:t>secara</a:t>
            </a:r>
            <a:r>
              <a:rPr lang="en-US" dirty="0"/>
              <a:t> </a:t>
            </a:r>
            <a:r>
              <a:rPr lang="en-US" dirty="0" err="1"/>
              <a:t>resmi</a:t>
            </a:r>
            <a:r>
              <a:rPr lang="en-US" dirty="0"/>
              <a:t> </a:t>
            </a:r>
            <a:r>
              <a:rPr lang="en-US" dirty="0" err="1"/>
              <a:t>diluncurkan</a:t>
            </a:r>
            <a:r>
              <a:rPr lang="en-US" dirty="0"/>
              <a:t> Cupcake </a:t>
            </a:r>
            <a:r>
              <a:rPr lang="en-US" dirty="0" err="1"/>
              <a:t>dengan</a:t>
            </a:r>
            <a:r>
              <a:rPr lang="en-US" dirty="0"/>
              <a:t> </a:t>
            </a:r>
            <a:r>
              <a:rPr lang="en-US" dirty="0" err="1"/>
              <a:t>beberapa</a:t>
            </a:r>
            <a:r>
              <a:rPr lang="en-US" dirty="0"/>
              <a:t> </a:t>
            </a:r>
            <a:r>
              <a:rPr lang="en-US" dirty="0" err="1"/>
              <a:t>fitur</a:t>
            </a:r>
            <a:r>
              <a:rPr lang="en-US" dirty="0"/>
              <a:t> </a:t>
            </a:r>
            <a:r>
              <a:rPr lang="en-US" dirty="0" err="1"/>
              <a:t>baru</a:t>
            </a:r>
            <a:r>
              <a:rPr lang="en-US" dirty="0"/>
              <a:t>:</a:t>
            </a:r>
          </a:p>
          <a:p>
            <a:r>
              <a:rPr lang="en-US" dirty="0" err="1" smtClean="0"/>
              <a:t>Kemampuan</a:t>
            </a:r>
            <a:r>
              <a:rPr lang="en-US" dirty="0" smtClean="0"/>
              <a:t> </a:t>
            </a:r>
            <a:r>
              <a:rPr lang="en-US" dirty="0" err="1"/>
              <a:t>merekam</a:t>
            </a:r>
            <a:r>
              <a:rPr lang="en-US" dirty="0"/>
              <a:t> </a:t>
            </a:r>
            <a:r>
              <a:rPr lang="en-US" dirty="0" err="1"/>
              <a:t>dan</a:t>
            </a:r>
            <a:r>
              <a:rPr lang="en-US" dirty="0"/>
              <a:t> </a:t>
            </a:r>
            <a:r>
              <a:rPr lang="en-US" dirty="0" err="1"/>
              <a:t>memutar</a:t>
            </a:r>
            <a:r>
              <a:rPr lang="en-US" dirty="0"/>
              <a:t> video di </a:t>
            </a:r>
            <a:r>
              <a:rPr lang="en-US" dirty="0" smtClean="0"/>
              <a:t>modus camcorder</a:t>
            </a:r>
            <a:endParaRPr lang="en-US" dirty="0"/>
          </a:p>
          <a:p>
            <a:r>
              <a:rPr lang="en-US" dirty="0" smtClean="0"/>
              <a:t>Upload </a:t>
            </a:r>
            <a:r>
              <a:rPr lang="en-US" dirty="0"/>
              <a:t>video </a:t>
            </a:r>
            <a:r>
              <a:rPr lang="en-US" dirty="0" err="1"/>
              <a:t>ke</a:t>
            </a:r>
            <a:r>
              <a:rPr lang="en-US" dirty="0"/>
              <a:t> </a:t>
            </a:r>
            <a:r>
              <a:rPr lang="en-US" dirty="0" err="1"/>
              <a:t>Youtube</a:t>
            </a:r>
            <a:r>
              <a:rPr lang="en-US" dirty="0"/>
              <a:t> </a:t>
            </a:r>
            <a:r>
              <a:rPr lang="en-US" dirty="0" err="1"/>
              <a:t>dan</a:t>
            </a:r>
            <a:r>
              <a:rPr lang="en-US" dirty="0"/>
              <a:t> </a:t>
            </a:r>
            <a:r>
              <a:rPr lang="en-US" dirty="0" err="1"/>
              <a:t>foto</a:t>
            </a:r>
            <a:r>
              <a:rPr lang="en-US" dirty="0"/>
              <a:t> </a:t>
            </a:r>
            <a:r>
              <a:rPr lang="en-US" dirty="0" err="1"/>
              <a:t>ke</a:t>
            </a:r>
            <a:r>
              <a:rPr lang="en-US" dirty="0"/>
              <a:t> Picasa </a:t>
            </a:r>
            <a:r>
              <a:rPr lang="en-US" dirty="0" err="1"/>
              <a:t>langsung</a:t>
            </a:r>
            <a:r>
              <a:rPr lang="en-US" dirty="0"/>
              <a:t> </a:t>
            </a:r>
            <a:r>
              <a:rPr lang="en-US" dirty="0" err="1"/>
              <a:t>dari</a:t>
            </a:r>
            <a:r>
              <a:rPr lang="en-US" dirty="0"/>
              <a:t> </a:t>
            </a:r>
            <a:r>
              <a:rPr lang="en-US" dirty="0" err="1"/>
              <a:t>ponsel</a:t>
            </a:r>
            <a:endParaRPr lang="en-US" dirty="0"/>
          </a:p>
          <a:p>
            <a:r>
              <a:rPr lang="en-US" dirty="0" err="1" smtClean="0"/>
              <a:t>Tombol</a:t>
            </a:r>
            <a:r>
              <a:rPr lang="en-US" dirty="0" smtClean="0"/>
              <a:t> </a:t>
            </a:r>
            <a:r>
              <a:rPr lang="en-US" dirty="0"/>
              <a:t>soft keyboard </a:t>
            </a:r>
            <a:r>
              <a:rPr lang="en-US" dirty="0" err="1"/>
              <a:t>dengan</a:t>
            </a:r>
            <a:r>
              <a:rPr lang="en-US" dirty="0"/>
              <a:t> </a:t>
            </a:r>
            <a:r>
              <a:rPr lang="en-US" dirty="0" err="1" smtClean="0"/>
              <a:t>fitur</a:t>
            </a:r>
            <a:r>
              <a:rPr lang="en-US" dirty="0" smtClean="0"/>
              <a:t> “autocomplete</a:t>
            </a:r>
            <a:r>
              <a:rPr lang="en-US" dirty="0"/>
              <a:t>”</a:t>
            </a:r>
          </a:p>
          <a:p>
            <a:r>
              <a:rPr lang="en-US" dirty="0" err="1" smtClean="0"/>
              <a:t>Kemampuan</a:t>
            </a:r>
            <a:r>
              <a:rPr lang="en-US" dirty="0" smtClean="0"/>
              <a:t> </a:t>
            </a:r>
            <a:r>
              <a:rPr lang="en-US" dirty="0" err="1"/>
              <a:t>koneksi</a:t>
            </a:r>
            <a:r>
              <a:rPr lang="en-US" dirty="0"/>
              <a:t> </a:t>
            </a:r>
            <a:r>
              <a:rPr lang="en-US" dirty="0" err="1"/>
              <a:t>langsung</a:t>
            </a:r>
            <a:r>
              <a:rPr lang="en-US" dirty="0"/>
              <a:t> </a:t>
            </a:r>
            <a:r>
              <a:rPr lang="en-US" dirty="0" err="1"/>
              <a:t>ke</a:t>
            </a:r>
            <a:r>
              <a:rPr lang="en-US" dirty="0"/>
              <a:t> headset </a:t>
            </a:r>
            <a:r>
              <a:rPr lang="en-US" dirty="0" err="1"/>
              <a:t>bluetooth</a:t>
            </a:r>
            <a:endParaRPr lang="en-US" dirty="0"/>
          </a:p>
          <a:p>
            <a:r>
              <a:rPr lang="en-US" dirty="0" smtClean="0"/>
              <a:t>Widget </a:t>
            </a:r>
            <a:r>
              <a:rPr lang="en-US" dirty="0" err="1"/>
              <a:t>dan</a:t>
            </a:r>
            <a:r>
              <a:rPr lang="en-US" dirty="0"/>
              <a:t> folder </a:t>
            </a:r>
            <a:r>
              <a:rPr lang="en-US" dirty="0" err="1"/>
              <a:t>baru</a:t>
            </a:r>
            <a:endParaRPr lang="en-US" dirty="0"/>
          </a:p>
          <a:p>
            <a:r>
              <a:rPr lang="en-US" dirty="0" err="1" smtClean="0"/>
              <a:t>Animasi</a:t>
            </a:r>
            <a:endParaRPr lang="en-US" dirty="0"/>
          </a:p>
          <a:p>
            <a:r>
              <a:rPr lang="en-US" dirty="0" err="1" smtClean="0"/>
              <a:t>Kemampuan</a:t>
            </a:r>
            <a:r>
              <a:rPr lang="en-US" dirty="0" smtClean="0"/>
              <a:t> </a:t>
            </a:r>
            <a:r>
              <a:rPr lang="en-US" dirty="0"/>
              <a:t>copy-paste </a:t>
            </a:r>
            <a:r>
              <a:rPr lang="en-US" dirty="0" err="1"/>
              <a:t>diperbaiki</a:t>
            </a:r>
            <a:endParaRPr lang="en-US" dirty="0"/>
          </a:p>
        </p:txBody>
      </p:sp>
      <p:sp>
        <p:nvSpPr>
          <p:cNvPr id="3" name="Title 2"/>
          <p:cNvSpPr>
            <a:spLocks noGrp="1"/>
          </p:cNvSpPr>
          <p:nvPr>
            <p:ph type="title"/>
          </p:nvPr>
        </p:nvSpPr>
        <p:spPr/>
        <p:txBody>
          <a:bodyPr>
            <a:normAutofit/>
          </a:bodyPr>
          <a:lstStyle/>
          <a:p>
            <a:r>
              <a:rPr lang="en-US" dirty="0" smtClean="0"/>
              <a:t>Cupcake</a:t>
            </a:r>
            <a:endParaRPr lang="en-US" dirty="0"/>
          </a:p>
        </p:txBody>
      </p:sp>
    </p:spTree>
    <p:extLst>
      <p:ext uri="{BB962C8B-B14F-4D97-AF65-F5344CB8AC3E}">
        <p14:creationId xmlns:p14="http://schemas.microsoft.com/office/powerpoint/2010/main" val="63883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0"/>
            <a:ext cx="3705225" cy="34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normAutofit fontScale="85000" lnSpcReduction="20000"/>
          </a:bodyPr>
          <a:lstStyle/>
          <a:p>
            <a:r>
              <a:rPr lang="en-US" dirty="0"/>
              <a:t>15 September 2009, </a:t>
            </a:r>
            <a:r>
              <a:rPr lang="en-US" dirty="0" err="1"/>
              <a:t>Donat</a:t>
            </a:r>
            <a:r>
              <a:rPr lang="en-US" dirty="0"/>
              <a:t> (Donut) </a:t>
            </a:r>
            <a:r>
              <a:rPr lang="en-US" dirty="0" err="1"/>
              <a:t>diluncurkan</a:t>
            </a:r>
            <a:r>
              <a:rPr lang="en-US" dirty="0"/>
              <a:t>:</a:t>
            </a:r>
          </a:p>
          <a:p>
            <a:r>
              <a:rPr lang="en-US" dirty="0" smtClean="0"/>
              <a:t>Android </a:t>
            </a:r>
            <a:r>
              <a:rPr lang="en-US" dirty="0"/>
              <a:t>Market </a:t>
            </a:r>
            <a:r>
              <a:rPr lang="en-US" dirty="0" err="1"/>
              <a:t>diperbaharui</a:t>
            </a:r>
            <a:endParaRPr lang="en-US" dirty="0"/>
          </a:p>
          <a:p>
            <a:r>
              <a:rPr lang="en-US" dirty="0" err="1" smtClean="0"/>
              <a:t>Antarmuka</a:t>
            </a:r>
            <a:r>
              <a:rPr lang="en-US" dirty="0" smtClean="0"/>
              <a:t> </a:t>
            </a:r>
            <a:r>
              <a:rPr lang="en-US" dirty="0" err="1"/>
              <a:t>kamera</a:t>
            </a:r>
            <a:r>
              <a:rPr lang="en-US" dirty="0"/>
              <a:t>, camcorder, </a:t>
            </a:r>
            <a:r>
              <a:rPr lang="en-US" dirty="0" err="1"/>
              <a:t>dan</a:t>
            </a:r>
            <a:r>
              <a:rPr lang="en-US" dirty="0"/>
              <a:t> </a:t>
            </a:r>
            <a:r>
              <a:rPr lang="en-US" dirty="0" err="1"/>
              <a:t>galeri</a:t>
            </a:r>
            <a:r>
              <a:rPr lang="en-US" dirty="0"/>
              <a:t> </a:t>
            </a:r>
            <a:r>
              <a:rPr lang="en-US" dirty="0" err="1"/>
              <a:t>terintegrasi</a:t>
            </a:r>
            <a:endParaRPr lang="en-US" dirty="0"/>
          </a:p>
          <a:p>
            <a:r>
              <a:rPr lang="en-US" dirty="0" err="1" smtClean="0"/>
              <a:t>Penghapusan</a:t>
            </a:r>
            <a:r>
              <a:rPr lang="en-US" dirty="0" smtClean="0"/>
              <a:t> </a:t>
            </a:r>
            <a:r>
              <a:rPr lang="en-US" dirty="0" err="1"/>
              <a:t>foto</a:t>
            </a:r>
            <a:r>
              <a:rPr lang="en-US" dirty="0"/>
              <a:t> di </a:t>
            </a:r>
            <a:r>
              <a:rPr lang="en-US" dirty="0" err="1"/>
              <a:t>galeri</a:t>
            </a:r>
            <a:r>
              <a:rPr lang="en-US" dirty="0"/>
              <a:t> </a:t>
            </a:r>
            <a:r>
              <a:rPr lang="en-US" dirty="0" err="1"/>
              <a:t>bisa</a:t>
            </a:r>
            <a:r>
              <a:rPr lang="en-US" dirty="0"/>
              <a:t> </a:t>
            </a:r>
            <a:r>
              <a:rPr lang="en-US" dirty="0" err="1"/>
              <a:t>dilakukan</a:t>
            </a:r>
            <a:r>
              <a:rPr lang="en-US" dirty="0"/>
              <a:t> </a:t>
            </a:r>
            <a:r>
              <a:rPr lang="en-US" dirty="0" err="1"/>
              <a:t>secara</a:t>
            </a:r>
            <a:r>
              <a:rPr lang="en-US" dirty="0"/>
              <a:t> multiple (</a:t>
            </a:r>
            <a:r>
              <a:rPr lang="en-US" dirty="0" err="1"/>
              <a:t>banyak</a:t>
            </a:r>
            <a:r>
              <a:rPr lang="en-US" dirty="0"/>
              <a:t> file)</a:t>
            </a:r>
          </a:p>
          <a:p>
            <a:r>
              <a:rPr lang="en-US" dirty="0" smtClean="0"/>
              <a:t>Voice </a:t>
            </a:r>
            <a:r>
              <a:rPr lang="en-US" dirty="0"/>
              <a:t>Search </a:t>
            </a:r>
            <a:r>
              <a:rPr lang="en-US" dirty="0" err="1"/>
              <a:t>diperbaharui</a:t>
            </a:r>
            <a:r>
              <a:rPr lang="en-US" dirty="0"/>
              <a:t> </a:t>
            </a:r>
            <a:r>
              <a:rPr lang="en-US" dirty="0" err="1"/>
              <a:t>dengan</a:t>
            </a:r>
            <a:r>
              <a:rPr lang="en-US" dirty="0"/>
              <a:t> </a:t>
            </a:r>
            <a:r>
              <a:rPr lang="en-US" dirty="0" err="1"/>
              <a:t>respon</a:t>
            </a:r>
            <a:r>
              <a:rPr lang="en-US" dirty="0"/>
              <a:t> </a:t>
            </a:r>
            <a:r>
              <a:rPr lang="en-US" dirty="0" err="1"/>
              <a:t>lebih</a:t>
            </a:r>
            <a:r>
              <a:rPr lang="en-US" dirty="0"/>
              <a:t> </a:t>
            </a:r>
            <a:r>
              <a:rPr lang="en-US" dirty="0" err="1"/>
              <a:t>cepat</a:t>
            </a:r>
            <a:r>
              <a:rPr lang="en-US" dirty="0"/>
              <a:t> </a:t>
            </a:r>
            <a:r>
              <a:rPr lang="en-US" dirty="0" err="1"/>
              <a:t>dan</a:t>
            </a:r>
            <a:r>
              <a:rPr lang="en-US" dirty="0"/>
              <a:t> </a:t>
            </a:r>
            <a:r>
              <a:rPr lang="en-US" dirty="0" err="1"/>
              <a:t>integrasi</a:t>
            </a:r>
            <a:r>
              <a:rPr lang="en-US" dirty="0"/>
              <a:t> </a:t>
            </a:r>
            <a:r>
              <a:rPr lang="en-US" dirty="0" err="1"/>
              <a:t>lebih</a:t>
            </a:r>
            <a:r>
              <a:rPr lang="en-US" dirty="0"/>
              <a:t> </a:t>
            </a:r>
            <a:r>
              <a:rPr lang="en-US" dirty="0" err="1"/>
              <a:t>baik</a:t>
            </a:r>
            <a:r>
              <a:rPr lang="en-US" dirty="0"/>
              <a:t> </a:t>
            </a:r>
            <a:r>
              <a:rPr lang="en-US" dirty="0" err="1"/>
              <a:t>dengan</a:t>
            </a:r>
            <a:r>
              <a:rPr lang="en-US" dirty="0"/>
              <a:t> </a:t>
            </a:r>
            <a:r>
              <a:rPr lang="en-US" dirty="0" err="1"/>
              <a:t>kemampuan</a:t>
            </a:r>
            <a:r>
              <a:rPr lang="en-US" dirty="0"/>
              <a:t> </a:t>
            </a:r>
            <a:r>
              <a:rPr lang="en-US" dirty="0" err="1"/>
              <a:t>panggilan</a:t>
            </a:r>
            <a:r>
              <a:rPr lang="en-US" dirty="0"/>
              <a:t> </a:t>
            </a:r>
            <a:r>
              <a:rPr lang="en-US" dirty="0" err="1"/>
              <a:t>kontak</a:t>
            </a:r>
            <a:endParaRPr lang="en-US" dirty="0"/>
          </a:p>
          <a:p>
            <a:r>
              <a:rPr lang="en-US" dirty="0" err="1" smtClean="0"/>
              <a:t>Fitur</a:t>
            </a:r>
            <a:r>
              <a:rPr lang="en-US" dirty="0" smtClean="0"/>
              <a:t> </a:t>
            </a:r>
            <a:r>
              <a:rPr lang="en-US" dirty="0" err="1"/>
              <a:t>pencarian</a:t>
            </a:r>
            <a:r>
              <a:rPr lang="en-US" dirty="0"/>
              <a:t> </a:t>
            </a:r>
            <a:r>
              <a:rPr lang="en-US" dirty="0" err="1"/>
              <a:t>diperbaiki</a:t>
            </a:r>
            <a:r>
              <a:rPr lang="en-US" dirty="0"/>
              <a:t> </a:t>
            </a:r>
            <a:r>
              <a:rPr lang="en-US" dirty="0" err="1"/>
              <a:t>untuk</a:t>
            </a:r>
            <a:r>
              <a:rPr lang="en-US" dirty="0"/>
              <a:t> bookmark, history, </a:t>
            </a:r>
            <a:r>
              <a:rPr lang="en-US" dirty="0" err="1"/>
              <a:t>kontak</a:t>
            </a:r>
            <a:r>
              <a:rPr lang="en-US" dirty="0"/>
              <a:t>, </a:t>
            </a:r>
            <a:r>
              <a:rPr lang="en-US" dirty="0" err="1"/>
              <a:t>dan</a:t>
            </a:r>
            <a:r>
              <a:rPr lang="en-US" dirty="0"/>
              <a:t> web </a:t>
            </a:r>
            <a:r>
              <a:rPr lang="en-US" dirty="0" err="1"/>
              <a:t>langsung</a:t>
            </a:r>
            <a:r>
              <a:rPr lang="en-US" dirty="0"/>
              <a:t> </a:t>
            </a:r>
            <a:r>
              <a:rPr lang="en-US" dirty="0" err="1"/>
              <a:t>dari</a:t>
            </a:r>
            <a:r>
              <a:rPr lang="en-US" dirty="0"/>
              <a:t> </a:t>
            </a:r>
            <a:r>
              <a:rPr lang="en-US" dirty="0" err="1"/>
              <a:t>tampilan</a:t>
            </a:r>
            <a:r>
              <a:rPr lang="en-US" dirty="0"/>
              <a:t> </a:t>
            </a:r>
            <a:r>
              <a:rPr lang="en-US" dirty="0" err="1"/>
              <a:t>siaga</a:t>
            </a:r>
            <a:endParaRPr lang="en-US" dirty="0"/>
          </a:p>
          <a:p>
            <a:r>
              <a:rPr lang="en-US" dirty="0" err="1" smtClean="0"/>
              <a:t>Pembaharuan</a:t>
            </a:r>
            <a:r>
              <a:rPr lang="en-US" dirty="0" smtClean="0"/>
              <a:t> </a:t>
            </a:r>
            <a:r>
              <a:rPr lang="en-US" dirty="0" err="1"/>
              <a:t>dukungan</a:t>
            </a:r>
            <a:r>
              <a:rPr lang="en-US" dirty="0"/>
              <a:t> </a:t>
            </a:r>
            <a:r>
              <a:rPr lang="en-US" dirty="0" err="1"/>
              <a:t>teknologi</a:t>
            </a:r>
            <a:r>
              <a:rPr lang="en-US" dirty="0"/>
              <a:t> CDMA/EVDO, 802.1x VPN, Gesture, </a:t>
            </a:r>
            <a:r>
              <a:rPr lang="en-US" dirty="0" err="1"/>
              <a:t>dan</a:t>
            </a:r>
            <a:r>
              <a:rPr lang="en-US" dirty="0"/>
              <a:t> text-to-speech</a:t>
            </a:r>
          </a:p>
          <a:p>
            <a:r>
              <a:rPr lang="en-US" dirty="0" err="1" smtClean="0"/>
              <a:t>Kecepatan</a:t>
            </a:r>
            <a:r>
              <a:rPr lang="en-US" dirty="0" smtClean="0"/>
              <a:t> </a:t>
            </a:r>
            <a:r>
              <a:rPr lang="en-US" dirty="0" err="1"/>
              <a:t>diperbaiki</a:t>
            </a:r>
            <a:r>
              <a:rPr lang="en-US" dirty="0"/>
              <a:t> di </a:t>
            </a:r>
            <a:r>
              <a:rPr lang="en-US" dirty="0" err="1"/>
              <a:t>bagian</a:t>
            </a:r>
            <a:r>
              <a:rPr lang="en-US" dirty="0"/>
              <a:t> </a:t>
            </a:r>
            <a:r>
              <a:rPr lang="en-US" dirty="0" err="1"/>
              <a:t>pencarian</a:t>
            </a:r>
            <a:endParaRPr lang="en-US" dirty="0"/>
          </a:p>
        </p:txBody>
      </p:sp>
      <p:sp>
        <p:nvSpPr>
          <p:cNvPr id="3" name="Title 2"/>
          <p:cNvSpPr>
            <a:spLocks noGrp="1"/>
          </p:cNvSpPr>
          <p:nvPr>
            <p:ph type="title"/>
          </p:nvPr>
        </p:nvSpPr>
        <p:spPr/>
        <p:txBody>
          <a:bodyPr/>
          <a:lstStyle/>
          <a:p>
            <a:r>
              <a:rPr lang="en-US" dirty="0"/>
              <a:t>Doughnut</a:t>
            </a:r>
          </a:p>
        </p:txBody>
      </p:sp>
    </p:spTree>
    <p:extLst>
      <p:ext uri="{BB962C8B-B14F-4D97-AF65-F5344CB8AC3E}">
        <p14:creationId xmlns:p14="http://schemas.microsoft.com/office/powerpoint/2010/main" val="335254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 Di </a:t>
            </a:r>
            <a:r>
              <a:rPr lang="en-US" dirty="0" err="1" smtClean="0"/>
              <a:t>luncurkan</a:t>
            </a:r>
            <a:r>
              <a:rPr lang="en-US" dirty="0" smtClean="0"/>
              <a:t> 26 </a:t>
            </a:r>
            <a:r>
              <a:rPr lang="en-US" dirty="0" err="1"/>
              <a:t>Oktober</a:t>
            </a:r>
            <a:r>
              <a:rPr lang="en-US" dirty="0"/>
              <a:t> 2009</a:t>
            </a:r>
          </a:p>
          <a:p>
            <a:r>
              <a:rPr lang="en-US" dirty="0"/>
              <a:t> </a:t>
            </a:r>
            <a:r>
              <a:rPr lang="en-US" dirty="0" err="1"/>
              <a:t>Kecepatan</a:t>
            </a:r>
            <a:r>
              <a:rPr lang="en-US" dirty="0"/>
              <a:t> hardware </a:t>
            </a:r>
            <a:r>
              <a:rPr lang="en-US" dirty="0" err="1"/>
              <a:t>diperbaiki</a:t>
            </a:r>
            <a:endParaRPr lang="en-US" dirty="0"/>
          </a:p>
          <a:p>
            <a:r>
              <a:rPr lang="en-US" dirty="0"/>
              <a:t> </a:t>
            </a:r>
            <a:r>
              <a:rPr lang="en-US" dirty="0" err="1"/>
              <a:t>Aplikasi</a:t>
            </a:r>
            <a:r>
              <a:rPr lang="en-US" dirty="0"/>
              <a:t> </a:t>
            </a:r>
            <a:r>
              <a:rPr lang="en-US" dirty="0" err="1"/>
              <a:t>baru</a:t>
            </a:r>
            <a:r>
              <a:rPr lang="en-US" dirty="0"/>
              <a:t> “Car Home”</a:t>
            </a:r>
          </a:p>
          <a:p>
            <a:r>
              <a:rPr lang="en-US" dirty="0"/>
              <a:t> </a:t>
            </a:r>
            <a:r>
              <a:rPr lang="en-US" dirty="0" err="1"/>
              <a:t>Dukungan</a:t>
            </a:r>
            <a:r>
              <a:rPr lang="en-US" dirty="0"/>
              <a:t> </a:t>
            </a:r>
            <a:r>
              <a:rPr lang="en-US" dirty="0" err="1"/>
              <a:t>resolusi</a:t>
            </a:r>
            <a:r>
              <a:rPr lang="en-US" dirty="0"/>
              <a:t> </a:t>
            </a:r>
            <a:r>
              <a:rPr lang="en-US" dirty="0" err="1"/>
              <a:t>dan</a:t>
            </a:r>
            <a:r>
              <a:rPr lang="en-US" dirty="0"/>
              <a:t> </a:t>
            </a:r>
            <a:r>
              <a:rPr lang="en-US" dirty="0" err="1"/>
              <a:t>ukuran</a:t>
            </a:r>
            <a:r>
              <a:rPr lang="en-US" dirty="0"/>
              <a:t> </a:t>
            </a:r>
            <a:r>
              <a:rPr lang="en-US" dirty="0" err="1"/>
              <a:t>layar</a:t>
            </a:r>
            <a:r>
              <a:rPr lang="en-US" dirty="0"/>
              <a:t> </a:t>
            </a:r>
            <a:r>
              <a:rPr lang="en-US" dirty="0" err="1"/>
              <a:t>dikembangkan</a:t>
            </a:r>
            <a:endParaRPr lang="en-US" dirty="0"/>
          </a:p>
          <a:p>
            <a:r>
              <a:rPr lang="en-US" dirty="0"/>
              <a:t> </a:t>
            </a:r>
            <a:r>
              <a:rPr lang="en-US" dirty="0" err="1"/>
              <a:t>Antarmuka</a:t>
            </a:r>
            <a:r>
              <a:rPr lang="en-US" dirty="0"/>
              <a:t> browser yang </a:t>
            </a:r>
            <a:r>
              <a:rPr lang="en-US" dirty="0" err="1"/>
              <a:t>baru</a:t>
            </a:r>
            <a:endParaRPr lang="en-US" dirty="0"/>
          </a:p>
          <a:p>
            <a:r>
              <a:rPr lang="en-US" dirty="0"/>
              <a:t> </a:t>
            </a:r>
            <a:r>
              <a:rPr lang="en-US" dirty="0" err="1"/>
              <a:t>Daftar</a:t>
            </a:r>
            <a:r>
              <a:rPr lang="en-US" dirty="0"/>
              <a:t> </a:t>
            </a:r>
            <a:r>
              <a:rPr lang="en-US" dirty="0" err="1"/>
              <a:t>kontak</a:t>
            </a:r>
            <a:r>
              <a:rPr lang="en-US" dirty="0"/>
              <a:t> </a:t>
            </a:r>
            <a:r>
              <a:rPr lang="en-US" dirty="0" err="1"/>
              <a:t>baru</a:t>
            </a:r>
            <a:endParaRPr lang="en-US" dirty="0"/>
          </a:p>
          <a:p>
            <a:r>
              <a:rPr lang="en-US" dirty="0"/>
              <a:t> </a:t>
            </a:r>
            <a:r>
              <a:rPr lang="en-US" dirty="0" err="1"/>
              <a:t>Rasio</a:t>
            </a:r>
            <a:r>
              <a:rPr lang="en-US" dirty="0"/>
              <a:t> </a:t>
            </a:r>
            <a:r>
              <a:rPr lang="en-US" dirty="0" err="1"/>
              <a:t>hitam-putih</a:t>
            </a:r>
            <a:r>
              <a:rPr lang="en-US" dirty="0"/>
              <a:t> </a:t>
            </a:r>
            <a:r>
              <a:rPr lang="en-US" dirty="0" err="1"/>
              <a:t>untuk</a:t>
            </a:r>
            <a:r>
              <a:rPr lang="en-US" dirty="0"/>
              <a:t> background </a:t>
            </a:r>
            <a:r>
              <a:rPr lang="en-US" dirty="0" err="1"/>
              <a:t>lebih</a:t>
            </a:r>
            <a:r>
              <a:rPr lang="en-US" dirty="0"/>
              <a:t> </a:t>
            </a:r>
            <a:r>
              <a:rPr lang="en-US" dirty="0" err="1"/>
              <a:t>baik</a:t>
            </a:r>
            <a:endParaRPr lang="en-US" dirty="0"/>
          </a:p>
          <a:p>
            <a:r>
              <a:rPr lang="en-US" dirty="0"/>
              <a:t> Google Maps 3.1.2</a:t>
            </a:r>
          </a:p>
          <a:p>
            <a:r>
              <a:rPr lang="en-US" dirty="0"/>
              <a:t> </a:t>
            </a:r>
            <a:r>
              <a:rPr lang="en-US" dirty="0" err="1"/>
              <a:t>Dukungan</a:t>
            </a:r>
            <a:r>
              <a:rPr lang="en-US" dirty="0"/>
              <a:t> Microsoft Exchange</a:t>
            </a:r>
          </a:p>
          <a:p>
            <a:r>
              <a:rPr lang="en-US" dirty="0"/>
              <a:t> </a:t>
            </a:r>
            <a:r>
              <a:rPr lang="en-US" dirty="0" err="1"/>
              <a:t>Dukungan</a:t>
            </a:r>
            <a:r>
              <a:rPr lang="en-US" dirty="0"/>
              <a:t> </a:t>
            </a:r>
            <a:r>
              <a:rPr lang="en-US" dirty="0" err="1"/>
              <a:t>lampu</a:t>
            </a:r>
            <a:r>
              <a:rPr lang="en-US" dirty="0"/>
              <a:t> flash </a:t>
            </a:r>
            <a:r>
              <a:rPr lang="en-US" dirty="0" err="1"/>
              <a:t>untuk</a:t>
            </a:r>
            <a:r>
              <a:rPr lang="en-US" dirty="0"/>
              <a:t> </a:t>
            </a:r>
            <a:r>
              <a:rPr lang="en-US" dirty="0" err="1"/>
              <a:t>kamera</a:t>
            </a:r>
            <a:endParaRPr lang="en-US" dirty="0"/>
          </a:p>
          <a:p>
            <a:r>
              <a:rPr lang="en-US" dirty="0"/>
              <a:t> Digital zoom</a:t>
            </a:r>
          </a:p>
          <a:p>
            <a:r>
              <a:rPr lang="en-US" dirty="0"/>
              <a:t> Virtual keyboard </a:t>
            </a:r>
            <a:r>
              <a:rPr lang="en-US" dirty="0" err="1"/>
              <a:t>diperbaiki</a:t>
            </a:r>
            <a:endParaRPr lang="en-US" dirty="0"/>
          </a:p>
          <a:p>
            <a:r>
              <a:rPr lang="en-US" dirty="0"/>
              <a:t> Bluetooth 2.1</a:t>
            </a:r>
          </a:p>
        </p:txBody>
      </p:sp>
      <p:sp>
        <p:nvSpPr>
          <p:cNvPr id="3" name="Title 2"/>
          <p:cNvSpPr>
            <a:spLocks noGrp="1"/>
          </p:cNvSpPr>
          <p:nvPr>
            <p:ph type="title"/>
          </p:nvPr>
        </p:nvSpPr>
        <p:spPr/>
        <p:txBody>
          <a:bodyPr/>
          <a:lstStyle/>
          <a:p>
            <a:r>
              <a:rPr lang="en-US" dirty="0" err="1"/>
              <a:t>Eclair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491" y="304800"/>
            <a:ext cx="29813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32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04800"/>
            <a:ext cx="2951451" cy="3035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normAutofit fontScale="77500" lnSpcReduction="20000"/>
          </a:bodyPr>
          <a:lstStyle/>
          <a:p>
            <a:r>
              <a:rPr lang="en-US" dirty="0" err="1" smtClean="0"/>
              <a:t>Optimalisasi</a:t>
            </a:r>
            <a:r>
              <a:rPr lang="en-US" dirty="0" smtClean="0"/>
              <a:t> </a:t>
            </a:r>
            <a:r>
              <a:rPr lang="en-US" dirty="0" err="1"/>
              <a:t>kecepatan</a:t>
            </a:r>
            <a:r>
              <a:rPr lang="en-US" dirty="0"/>
              <a:t> </a:t>
            </a:r>
            <a:r>
              <a:rPr lang="en-US" dirty="0" err="1"/>
              <a:t>dan</a:t>
            </a:r>
            <a:r>
              <a:rPr lang="en-US" dirty="0"/>
              <a:t> </a:t>
            </a:r>
            <a:r>
              <a:rPr lang="en-US" dirty="0" err="1"/>
              <a:t>performa</a:t>
            </a:r>
            <a:r>
              <a:rPr lang="en-US" dirty="0"/>
              <a:t> Android OS</a:t>
            </a:r>
          </a:p>
          <a:p>
            <a:r>
              <a:rPr lang="en-US" dirty="0" err="1" smtClean="0"/>
              <a:t>Integrasi</a:t>
            </a:r>
            <a:r>
              <a:rPr lang="en-US" dirty="0" smtClean="0"/>
              <a:t> </a:t>
            </a:r>
            <a:r>
              <a:rPr lang="en-US" dirty="0"/>
              <a:t>chrome v8 </a:t>
            </a:r>
            <a:r>
              <a:rPr lang="en-US" dirty="0" err="1"/>
              <a:t>javaScript</a:t>
            </a:r>
            <a:r>
              <a:rPr lang="en-US" dirty="0"/>
              <a:t> </a:t>
            </a:r>
            <a:r>
              <a:rPr lang="en-US" dirty="0" err="1"/>
              <a:t>kedalam</a:t>
            </a:r>
            <a:r>
              <a:rPr lang="en-US" dirty="0"/>
              <a:t> </a:t>
            </a:r>
            <a:r>
              <a:rPr lang="en-US" dirty="0" err="1"/>
              <a:t>aplikasi</a:t>
            </a:r>
            <a:r>
              <a:rPr lang="en-US" dirty="0"/>
              <a:t> browser</a:t>
            </a:r>
          </a:p>
          <a:p>
            <a:r>
              <a:rPr lang="en-US" dirty="0" err="1" smtClean="0"/>
              <a:t>Peningkatan</a:t>
            </a:r>
            <a:r>
              <a:rPr lang="en-US" dirty="0" smtClean="0"/>
              <a:t> </a:t>
            </a:r>
            <a:r>
              <a:rPr lang="en-US" dirty="0" err="1"/>
              <a:t>dukungan</a:t>
            </a:r>
            <a:r>
              <a:rPr lang="en-US" dirty="0"/>
              <a:t> Microsoft Exchange</a:t>
            </a:r>
          </a:p>
          <a:p>
            <a:r>
              <a:rPr lang="en-US" dirty="0" err="1" smtClean="0"/>
              <a:t>Peningkatan</a:t>
            </a:r>
            <a:r>
              <a:rPr lang="en-US" dirty="0" smtClean="0"/>
              <a:t> </a:t>
            </a:r>
            <a:r>
              <a:rPr lang="en-US" dirty="0" err="1"/>
              <a:t>aplikasi</a:t>
            </a:r>
            <a:r>
              <a:rPr lang="en-US" dirty="0"/>
              <a:t> </a:t>
            </a:r>
            <a:r>
              <a:rPr lang="en-US" dirty="0" err="1"/>
              <a:t>luncher</a:t>
            </a:r>
            <a:r>
              <a:rPr lang="en-US" dirty="0"/>
              <a:t> </a:t>
            </a:r>
            <a:r>
              <a:rPr lang="en-US" dirty="0" err="1"/>
              <a:t>dengan</a:t>
            </a:r>
            <a:r>
              <a:rPr lang="en-US" dirty="0"/>
              <a:t> </a:t>
            </a:r>
            <a:r>
              <a:rPr lang="en-US" dirty="0" err="1"/>
              <a:t>shotcuts</a:t>
            </a:r>
            <a:r>
              <a:rPr lang="en-US" dirty="0"/>
              <a:t> </a:t>
            </a:r>
            <a:r>
              <a:rPr lang="en-US" dirty="0" err="1"/>
              <a:t>menuju</a:t>
            </a:r>
            <a:r>
              <a:rPr lang="en-US" dirty="0"/>
              <a:t> </a:t>
            </a:r>
            <a:r>
              <a:rPr lang="en-US" dirty="0" smtClean="0"/>
              <a:t> </a:t>
            </a:r>
            <a:r>
              <a:rPr lang="en-US" dirty="0" err="1" smtClean="0"/>
              <a:t>aplikasi</a:t>
            </a:r>
            <a:r>
              <a:rPr lang="en-US" dirty="0" smtClean="0"/>
              <a:t> </a:t>
            </a:r>
            <a:r>
              <a:rPr lang="en-US" dirty="0"/>
              <a:t>phone </a:t>
            </a:r>
            <a:r>
              <a:rPr lang="en-US" dirty="0" err="1"/>
              <a:t>dan</a:t>
            </a:r>
            <a:r>
              <a:rPr lang="en-US" dirty="0"/>
              <a:t> browser</a:t>
            </a:r>
          </a:p>
          <a:p>
            <a:r>
              <a:rPr lang="en-US" dirty="0" smtClean="0"/>
              <a:t>USB </a:t>
            </a:r>
            <a:r>
              <a:rPr lang="en-US" dirty="0"/>
              <a:t>tethering </a:t>
            </a:r>
            <a:r>
              <a:rPr lang="en-US" dirty="0" err="1"/>
              <a:t>dan</a:t>
            </a:r>
            <a:r>
              <a:rPr lang="en-US" dirty="0"/>
              <a:t> </a:t>
            </a:r>
            <a:r>
              <a:rPr lang="en-US" dirty="0" err="1"/>
              <a:t>WiFi</a:t>
            </a:r>
            <a:r>
              <a:rPr lang="en-US" dirty="0"/>
              <a:t> hotspot functionality.</a:t>
            </a:r>
          </a:p>
          <a:p>
            <a:r>
              <a:rPr lang="en-US" dirty="0" err="1" smtClean="0"/>
              <a:t>Penambahan</a:t>
            </a:r>
            <a:r>
              <a:rPr lang="en-US" dirty="0" smtClean="0"/>
              <a:t> </a:t>
            </a:r>
            <a:r>
              <a:rPr lang="en-US" dirty="0" err="1"/>
              <a:t>pilihan</a:t>
            </a:r>
            <a:r>
              <a:rPr lang="en-US" dirty="0"/>
              <a:t> </a:t>
            </a:r>
            <a:r>
              <a:rPr lang="en-US" dirty="0" err="1"/>
              <a:t>untuk</a:t>
            </a:r>
            <a:r>
              <a:rPr lang="en-US" dirty="0"/>
              <a:t> </a:t>
            </a:r>
            <a:r>
              <a:rPr lang="en-US" dirty="0" err="1"/>
              <a:t>menonaktifkan</a:t>
            </a:r>
            <a:r>
              <a:rPr lang="en-US" dirty="0"/>
              <a:t> </a:t>
            </a:r>
            <a:r>
              <a:rPr lang="en-US" dirty="0" err="1"/>
              <a:t>akses</a:t>
            </a:r>
            <a:r>
              <a:rPr lang="en-US" dirty="0"/>
              <a:t> data </a:t>
            </a:r>
            <a:r>
              <a:rPr lang="en-US" dirty="0" err="1"/>
              <a:t>jaringan</a:t>
            </a:r>
            <a:r>
              <a:rPr lang="en-US" dirty="0"/>
              <a:t> mobile</a:t>
            </a:r>
          </a:p>
          <a:p>
            <a:r>
              <a:rPr lang="en-US" dirty="0" err="1" smtClean="0"/>
              <a:t>Aplikasi</a:t>
            </a:r>
            <a:r>
              <a:rPr lang="en-US" dirty="0" smtClean="0"/>
              <a:t> </a:t>
            </a:r>
            <a:r>
              <a:rPr lang="en-US" dirty="0"/>
              <a:t>android market yang </a:t>
            </a:r>
            <a:r>
              <a:rPr lang="en-US" dirty="0" err="1"/>
              <a:t>telah</a:t>
            </a:r>
            <a:r>
              <a:rPr lang="en-US" dirty="0"/>
              <a:t> </a:t>
            </a:r>
            <a:r>
              <a:rPr lang="en-US" dirty="0" err="1"/>
              <a:t>diperbaharui</a:t>
            </a:r>
            <a:r>
              <a:rPr lang="en-US" dirty="0"/>
              <a:t> </a:t>
            </a:r>
            <a:r>
              <a:rPr lang="en-US" dirty="0" err="1"/>
              <a:t>dengan</a:t>
            </a:r>
            <a:r>
              <a:rPr lang="en-US" dirty="0"/>
              <a:t> </a:t>
            </a:r>
            <a:r>
              <a:rPr lang="en-US" dirty="0" err="1"/>
              <a:t>fitur</a:t>
            </a:r>
            <a:r>
              <a:rPr lang="en-US" dirty="0"/>
              <a:t> update </a:t>
            </a:r>
            <a:r>
              <a:rPr lang="en-US" dirty="0" err="1"/>
              <a:t>otomatis</a:t>
            </a:r>
            <a:r>
              <a:rPr lang="en-US" dirty="0"/>
              <a:t>.</a:t>
            </a:r>
          </a:p>
          <a:p>
            <a:r>
              <a:rPr lang="en-US" dirty="0" smtClean="0"/>
              <a:t>Quick </a:t>
            </a:r>
            <a:r>
              <a:rPr lang="en-US" dirty="0"/>
              <a:t>switching between multiple keyboard languages and their dictionaries.</a:t>
            </a:r>
          </a:p>
          <a:p>
            <a:r>
              <a:rPr lang="en-US" dirty="0" smtClean="0"/>
              <a:t>Voice </a:t>
            </a:r>
            <a:r>
              <a:rPr lang="en-US" dirty="0"/>
              <a:t>dialing </a:t>
            </a:r>
            <a:r>
              <a:rPr lang="en-US" dirty="0" err="1"/>
              <a:t>dan</a:t>
            </a:r>
            <a:r>
              <a:rPr lang="en-US" dirty="0"/>
              <a:t> </a:t>
            </a:r>
            <a:r>
              <a:rPr lang="en-US" dirty="0" err="1"/>
              <a:t>berbagai</a:t>
            </a:r>
            <a:r>
              <a:rPr lang="en-US" dirty="0"/>
              <a:t> </a:t>
            </a:r>
            <a:r>
              <a:rPr lang="en-US" dirty="0" err="1"/>
              <a:t>kontak</a:t>
            </a:r>
            <a:r>
              <a:rPr lang="en-US" dirty="0"/>
              <a:t> </a:t>
            </a:r>
            <a:r>
              <a:rPr lang="en-US" dirty="0" err="1"/>
              <a:t>melalui</a:t>
            </a:r>
            <a:r>
              <a:rPr lang="en-US" dirty="0"/>
              <a:t> </a:t>
            </a:r>
            <a:r>
              <a:rPr lang="en-US" dirty="0" err="1"/>
              <a:t>bluetooth</a:t>
            </a:r>
            <a:endParaRPr lang="en-US" dirty="0"/>
          </a:p>
          <a:p>
            <a:r>
              <a:rPr lang="en-US" dirty="0" err="1"/>
              <a:t>M</a:t>
            </a:r>
            <a:r>
              <a:rPr lang="en-US" dirty="0" err="1" smtClean="0"/>
              <a:t>endukung</a:t>
            </a:r>
            <a:r>
              <a:rPr lang="en-US" dirty="0" smtClean="0"/>
              <a:t> </a:t>
            </a:r>
            <a:r>
              <a:rPr lang="en-US" dirty="0"/>
              <a:t>file upload di </a:t>
            </a:r>
            <a:r>
              <a:rPr lang="en-US" dirty="0" err="1"/>
              <a:t>aplikasi</a:t>
            </a:r>
            <a:r>
              <a:rPr lang="en-US" dirty="0"/>
              <a:t> browser</a:t>
            </a:r>
          </a:p>
          <a:p>
            <a:r>
              <a:rPr lang="en-US" dirty="0" err="1"/>
              <a:t>D</a:t>
            </a:r>
            <a:r>
              <a:rPr lang="en-US" dirty="0" err="1" smtClean="0"/>
              <a:t>ukungan</a:t>
            </a:r>
            <a:r>
              <a:rPr lang="en-US" dirty="0" smtClean="0"/>
              <a:t> </a:t>
            </a:r>
            <a:r>
              <a:rPr lang="en-US" dirty="0" err="1"/>
              <a:t>terhadap</a:t>
            </a:r>
            <a:r>
              <a:rPr lang="en-US" dirty="0"/>
              <a:t> </a:t>
            </a:r>
            <a:r>
              <a:rPr lang="en-US" dirty="0" err="1"/>
              <a:t>aplikasi</a:t>
            </a:r>
            <a:r>
              <a:rPr lang="en-US" dirty="0"/>
              <a:t> Adobe Flash 10.1</a:t>
            </a:r>
          </a:p>
        </p:txBody>
      </p:sp>
      <p:sp>
        <p:nvSpPr>
          <p:cNvPr id="3" name="Title 2"/>
          <p:cNvSpPr>
            <a:spLocks noGrp="1"/>
          </p:cNvSpPr>
          <p:nvPr>
            <p:ph type="title"/>
          </p:nvPr>
        </p:nvSpPr>
        <p:spPr/>
        <p:txBody>
          <a:bodyPr/>
          <a:lstStyle/>
          <a:p>
            <a:r>
              <a:rPr lang="en-US" dirty="0"/>
              <a:t>Frozen Yogurt/</a:t>
            </a:r>
            <a:r>
              <a:rPr lang="en-US" dirty="0" err="1"/>
              <a:t>Froyo</a:t>
            </a:r>
            <a:endParaRPr lang="en-US" dirty="0"/>
          </a:p>
        </p:txBody>
      </p:sp>
    </p:spTree>
    <p:extLst>
      <p:ext uri="{BB962C8B-B14F-4D97-AF65-F5344CB8AC3E}">
        <p14:creationId xmlns:p14="http://schemas.microsoft.com/office/powerpoint/2010/main" val="8400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8229600" cy="4525963"/>
          </a:xfrm>
        </p:spPr>
        <p:txBody>
          <a:bodyPr>
            <a:normAutofit/>
          </a:bodyPr>
          <a:lstStyle/>
          <a:p>
            <a:r>
              <a:rPr lang="en-US" dirty="0" err="1"/>
              <a:t>V</a:t>
            </a:r>
            <a:r>
              <a:rPr lang="en-US" dirty="0" err="1" smtClean="0"/>
              <a:t>ersi</a:t>
            </a:r>
            <a:r>
              <a:rPr lang="en-US" dirty="0" smtClean="0"/>
              <a:t> </a:t>
            </a:r>
            <a:r>
              <a:rPr lang="en-US" dirty="0"/>
              <a:t>android paling </a:t>
            </a:r>
            <a:r>
              <a:rPr lang="en-US" dirty="0" err="1"/>
              <a:t>baru</a:t>
            </a:r>
            <a:r>
              <a:rPr lang="en-US" dirty="0"/>
              <a:t> </a:t>
            </a:r>
            <a:r>
              <a:rPr lang="en-US" dirty="0" err="1"/>
              <a:t>rilis</a:t>
            </a:r>
            <a:r>
              <a:rPr lang="en-US" dirty="0"/>
              <a:t> </a:t>
            </a:r>
            <a:r>
              <a:rPr lang="en-US" dirty="0" err="1"/>
              <a:t>bulan</a:t>
            </a:r>
            <a:r>
              <a:rPr lang="en-US" dirty="0"/>
              <a:t> </a:t>
            </a:r>
            <a:r>
              <a:rPr lang="en-US" dirty="0" err="1"/>
              <a:t>oktober</a:t>
            </a:r>
            <a:r>
              <a:rPr lang="en-US" dirty="0"/>
              <a:t> 2010</a:t>
            </a:r>
          </a:p>
          <a:p>
            <a:r>
              <a:rPr lang="en-US" dirty="0" err="1"/>
              <a:t>A</a:t>
            </a:r>
            <a:r>
              <a:rPr lang="en-US" dirty="0" err="1" smtClean="0"/>
              <a:t>danya</a:t>
            </a:r>
            <a:r>
              <a:rPr lang="en-US" dirty="0" smtClean="0"/>
              <a:t> </a:t>
            </a:r>
            <a:r>
              <a:rPr lang="en-US" dirty="0" err="1"/>
              <a:t>penambahan</a:t>
            </a:r>
            <a:r>
              <a:rPr lang="en-US" dirty="0"/>
              <a:t> </a:t>
            </a:r>
            <a:r>
              <a:rPr lang="en-US" dirty="0" err="1"/>
              <a:t>toko</a:t>
            </a:r>
            <a:r>
              <a:rPr lang="en-US" dirty="0"/>
              <a:t> </a:t>
            </a:r>
            <a:r>
              <a:rPr lang="en-US" dirty="0" err="1"/>
              <a:t>musik</a:t>
            </a:r>
            <a:r>
              <a:rPr lang="en-US" dirty="0"/>
              <a:t> online di market</a:t>
            </a:r>
          </a:p>
          <a:p>
            <a:r>
              <a:rPr lang="en-US" dirty="0" err="1"/>
              <a:t>P</a:t>
            </a:r>
            <a:r>
              <a:rPr lang="en-US" dirty="0" err="1" smtClean="0"/>
              <a:t>erubahan</a:t>
            </a:r>
            <a:r>
              <a:rPr lang="en-US" dirty="0" smtClean="0"/>
              <a:t> </a:t>
            </a:r>
            <a:r>
              <a:rPr lang="en-US" dirty="0"/>
              <a:t>user interface</a:t>
            </a:r>
          </a:p>
          <a:p>
            <a:r>
              <a:rPr lang="en-US" dirty="0" err="1" smtClean="0"/>
              <a:t>Mendukung</a:t>
            </a:r>
            <a:r>
              <a:rPr lang="en-US" dirty="0" smtClean="0"/>
              <a:t> </a:t>
            </a:r>
            <a:r>
              <a:rPr lang="en-US" dirty="0" err="1"/>
              <a:t>tingkat</a:t>
            </a:r>
            <a:r>
              <a:rPr lang="en-US" dirty="0"/>
              <a:t> </a:t>
            </a:r>
            <a:r>
              <a:rPr lang="en-US" dirty="0" err="1"/>
              <a:t>resolusi</a:t>
            </a:r>
            <a:r>
              <a:rPr lang="en-US" dirty="0"/>
              <a:t> yang </a:t>
            </a:r>
            <a:r>
              <a:rPr lang="en-US" dirty="0" err="1"/>
              <a:t>lebih</a:t>
            </a:r>
            <a:r>
              <a:rPr lang="en-US" dirty="0"/>
              <a:t> </a:t>
            </a:r>
            <a:r>
              <a:rPr lang="en-US" dirty="0" err="1"/>
              <a:t>besar</a:t>
            </a:r>
            <a:endParaRPr lang="en-US" dirty="0"/>
          </a:p>
          <a:p>
            <a:r>
              <a:rPr lang="en-US" dirty="0" err="1"/>
              <a:t>P</a:t>
            </a:r>
            <a:r>
              <a:rPr lang="en-US" dirty="0" err="1" smtClean="0"/>
              <a:t>eningkatan</a:t>
            </a:r>
            <a:r>
              <a:rPr lang="en-US" dirty="0" smtClean="0"/>
              <a:t> </a:t>
            </a:r>
            <a:r>
              <a:rPr lang="en-US" dirty="0" err="1"/>
              <a:t>fungsi</a:t>
            </a:r>
            <a:r>
              <a:rPr lang="en-US" dirty="0"/>
              <a:t> </a:t>
            </a:r>
            <a:r>
              <a:rPr lang="en-US" dirty="0" smtClean="0"/>
              <a:t>copy-paste</a:t>
            </a:r>
          </a:p>
          <a:p>
            <a:r>
              <a:rPr lang="en-US" dirty="0" err="1" smtClean="0"/>
              <a:t>Dukungan</a:t>
            </a:r>
            <a:r>
              <a:rPr lang="en-US" dirty="0" smtClean="0"/>
              <a:t> games </a:t>
            </a:r>
            <a:r>
              <a:rPr lang="en-US" dirty="0" err="1" smtClean="0"/>
              <a:t>tiga</a:t>
            </a:r>
            <a:r>
              <a:rPr lang="en-US" dirty="0" smtClean="0"/>
              <a:t> </a:t>
            </a:r>
            <a:r>
              <a:rPr lang="en-US" dirty="0" err="1" smtClean="0"/>
              <a:t>dimensi</a:t>
            </a:r>
            <a:endParaRPr lang="en-US" dirty="0"/>
          </a:p>
        </p:txBody>
      </p:sp>
      <p:sp>
        <p:nvSpPr>
          <p:cNvPr id="3" name="Title 2"/>
          <p:cNvSpPr>
            <a:spLocks noGrp="1"/>
          </p:cNvSpPr>
          <p:nvPr>
            <p:ph type="title"/>
          </p:nvPr>
        </p:nvSpPr>
        <p:spPr/>
        <p:txBody>
          <a:bodyPr/>
          <a:lstStyle/>
          <a:p>
            <a:r>
              <a:rPr lang="en-US" dirty="0" smtClean="0"/>
              <a:t>Gingerbread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296" y="4114800"/>
            <a:ext cx="2129129" cy="252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66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3408218"/>
            <a:ext cx="33909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normAutofit fontScale="92500" lnSpcReduction="20000"/>
          </a:bodyPr>
          <a:lstStyle/>
          <a:p>
            <a:r>
              <a:rPr lang="en-US" dirty="0"/>
              <a:t>Android Honeycomb </a:t>
            </a:r>
            <a:r>
              <a:rPr lang="en-US" dirty="0" err="1"/>
              <a:t>dirancang</a:t>
            </a:r>
            <a:r>
              <a:rPr lang="en-US" dirty="0"/>
              <a:t> </a:t>
            </a:r>
            <a:r>
              <a:rPr lang="en-US" dirty="0" err="1"/>
              <a:t>khusus</a:t>
            </a:r>
            <a:r>
              <a:rPr lang="en-US" dirty="0"/>
              <a:t> </a:t>
            </a:r>
            <a:r>
              <a:rPr lang="en-US" dirty="0" err="1"/>
              <a:t>untuk</a:t>
            </a:r>
            <a:r>
              <a:rPr lang="en-US" dirty="0"/>
              <a:t> tablet. Android </a:t>
            </a:r>
            <a:r>
              <a:rPr lang="en-US" dirty="0" err="1"/>
              <a:t>versi</a:t>
            </a:r>
            <a:r>
              <a:rPr lang="en-US" dirty="0"/>
              <a:t> </a:t>
            </a:r>
            <a:r>
              <a:rPr lang="en-US" dirty="0" err="1"/>
              <a:t>ini</a:t>
            </a:r>
            <a:r>
              <a:rPr lang="en-US" dirty="0"/>
              <a:t> </a:t>
            </a:r>
            <a:r>
              <a:rPr lang="en-US" dirty="0" err="1"/>
              <a:t>mendukung</a:t>
            </a:r>
            <a:r>
              <a:rPr lang="en-US" dirty="0"/>
              <a:t> </a:t>
            </a:r>
            <a:r>
              <a:rPr lang="en-US" dirty="0" err="1"/>
              <a:t>ukuran</a:t>
            </a:r>
            <a:r>
              <a:rPr lang="en-US" dirty="0"/>
              <a:t> </a:t>
            </a:r>
            <a:r>
              <a:rPr lang="en-US" dirty="0" err="1"/>
              <a:t>layar</a:t>
            </a:r>
            <a:r>
              <a:rPr lang="en-US" dirty="0"/>
              <a:t> yang </a:t>
            </a:r>
            <a:r>
              <a:rPr lang="en-US" dirty="0" err="1"/>
              <a:t>lebih</a:t>
            </a:r>
            <a:r>
              <a:rPr lang="en-US" dirty="0"/>
              <a:t> </a:t>
            </a:r>
            <a:r>
              <a:rPr lang="en-US" dirty="0" err="1"/>
              <a:t>besar</a:t>
            </a:r>
            <a:r>
              <a:rPr lang="en-US" dirty="0"/>
              <a:t>. User Interface </a:t>
            </a:r>
            <a:r>
              <a:rPr lang="en-US" dirty="0" err="1"/>
              <a:t>pada</a:t>
            </a:r>
            <a:r>
              <a:rPr lang="en-US" dirty="0"/>
              <a:t> Honeycomb </a:t>
            </a:r>
            <a:r>
              <a:rPr lang="en-US" dirty="0" err="1"/>
              <a:t>juga</a:t>
            </a:r>
            <a:r>
              <a:rPr lang="en-US" dirty="0"/>
              <a:t> </a:t>
            </a:r>
            <a:r>
              <a:rPr lang="en-US" dirty="0" err="1"/>
              <a:t>berbeda</a:t>
            </a:r>
            <a:r>
              <a:rPr lang="en-US" dirty="0"/>
              <a:t> </a:t>
            </a:r>
            <a:r>
              <a:rPr lang="en-US" dirty="0" err="1"/>
              <a:t>karena</a:t>
            </a:r>
            <a:r>
              <a:rPr lang="en-US" dirty="0"/>
              <a:t> </a:t>
            </a:r>
            <a:r>
              <a:rPr lang="en-US" dirty="0" err="1"/>
              <a:t>sudah</a:t>
            </a:r>
            <a:r>
              <a:rPr lang="en-US" dirty="0"/>
              <a:t> </a:t>
            </a:r>
            <a:r>
              <a:rPr lang="en-US" dirty="0" err="1"/>
              <a:t>didesain</a:t>
            </a:r>
            <a:r>
              <a:rPr lang="en-US" dirty="0"/>
              <a:t> </a:t>
            </a:r>
            <a:r>
              <a:rPr lang="en-US" dirty="0" err="1"/>
              <a:t>untuk</a:t>
            </a:r>
            <a:r>
              <a:rPr lang="en-US" dirty="0"/>
              <a:t> tablet. Honeycomb </a:t>
            </a:r>
            <a:r>
              <a:rPr lang="en-US" dirty="0" err="1"/>
              <a:t>juga</a:t>
            </a:r>
            <a:r>
              <a:rPr lang="en-US" dirty="0"/>
              <a:t> </a:t>
            </a:r>
            <a:r>
              <a:rPr lang="en-US" dirty="0" err="1"/>
              <a:t>mendukung</a:t>
            </a:r>
            <a:r>
              <a:rPr lang="en-US" dirty="0"/>
              <a:t> multi </a:t>
            </a:r>
            <a:r>
              <a:rPr lang="en-US" dirty="0" err="1"/>
              <a:t>prosesor</a:t>
            </a:r>
            <a:r>
              <a:rPr lang="en-US" dirty="0"/>
              <a:t> </a:t>
            </a:r>
            <a:r>
              <a:rPr lang="en-US" dirty="0" err="1"/>
              <a:t>dan</a:t>
            </a:r>
            <a:r>
              <a:rPr lang="en-US" dirty="0"/>
              <a:t> </a:t>
            </a:r>
            <a:r>
              <a:rPr lang="en-US" dirty="0" err="1"/>
              <a:t>juga</a:t>
            </a:r>
            <a:r>
              <a:rPr lang="en-US" dirty="0"/>
              <a:t> </a:t>
            </a:r>
            <a:r>
              <a:rPr lang="en-US" dirty="0" err="1"/>
              <a:t>akselerasi</a:t>
            </a:r>
            <a:r>
              <a:rPr lang="en-US" dirty="0"/>
              <a:t> </a:t>
            </a:r>
            <a:r>
              <a:rPr lang="en-US" dirty="0" err="1"/>
              <a:t>perangkat</a:t>
            </a:r>
            <a:r>
              <a:rPr lang="en-US" dirty="0"/>
              <a:t> </a:t>
            </a:r>
            <a:r>
              <a:rPr lang="en-US" dirty="0" err="1"/>
              <a:t>keras</a:t>
            </a:r>
            <a:r>
              <a:rPr lang="en-US" dirty="0"/>
              <a:t> (hardware) </a:t>
            </a:r>
            <a:r>
              <a:rPr lang="en-US" dirty="0" err="1"/>
              <a:t>untuk</a:t>
            </a:r>
            <a:r>
              <a:rPr lang="en-US" dirty="0"/>
              <a:t> </a:t>
            </a:r>
            <a:r>
              <a:rPr lang="en-US" dirty="0" err="1"/>
              <a:t>grafis</a:t>
            </a:r>
            <a:r>
              <a:rPr lang="en-US" dirty="0"/>
              <a:t>. Tablet </a:t>
            </a:r>
            <a:r>
              <a:rPr lang="en-US" dirty="0" err="1"/>
              <a:t>pertama</a:t>
            </a:r>
            <a:r>
              <a:rPr lang="en-US" dirty="0"/>
              <a:t> yang </a:t>
            </a:r>
            <a:r>
              <a:rPr lang="en-US" dirty="0" err="1"/>
              <a:t>dibuat</a:t>
            </a:r>
            <a:r>
              <a:rPr lang="en-US" dirty="0"/>
              <a:t> </a:t>
            </a:r>
            <a:r>
              <a:rPr lang="en-US" dirty="0" err="1"/>
              <a:t>dengan</a:t>
            </a:r>
            <a:r>
              <a:rPr lang="en-US" dirty="0"/>
              <a:t> </a:t>
            </a:r>
            <a:r>
              <a:rPr lang="en-US" dirty="0" err="1"/>
              <a:t>menjalankan</a:t>
            </a:r>
            <a:r>
              <a:rPr lang="en-US" dirty="0"/>
              <a:t> Honeycomb </a:t>
            </a:r>
            <a:r>
              <a:rPr lang="en-US" dirty="0" err="1"/>
              <a:t>adalah</a:t>
            </a:r>
            <a:r>
              <a:rPr lang="en-US" dirty="0"/>
              <a:t> Motorola </a:t>
            </a:r>
            <a:r>
              <a:rPr lang="en-US" dirty="0" err="1"/>
              <a:t>Xoom</a:t>
            </a:r>
            <a:r>
              <a:rPr lang="en-US" dirty="0"/>
              <a:t>. </a:t>
            </a:r>
            <a:r>
              <a:rPr lang="en-US" dirty="0" err="1"/>
              <a:t>Perangkat</a:t>
            </a:r>
            <a:r>
              <a:rPr lang="en-US" dirty="0"/>
              <a:t> tablet </a:t>
            </a:r>
            <a:r>
              <a:rPr lang="en-US" dirty="0" err="1"/>
              <a:t>dengan</a:t>
            </a:r>
            <a:r>
              <a:rPr lang="en-US" dirty="0"/>
              <a:t> platform Android 3.0 </a:t>
            </a:r>
            <a:r>
              <a:rPr lang="en-US" dirty="0" err="1"/>
              <a:t>akan</a:t>
            </a:r>
            <a:r>
              <a:rPr lang="en-US" dirty="0"/>
              <a:t> </a:t>
            </a:r>
            <a:r>
              <a:rPr lang="en-US" dirty="0" err="1"/>
              <a:t>segera</a:t>
            </a:r>
            <a:r>
              <a:rPr lang="en-US" dirty="0"/>
              <a:t> </a:t>
            </a:r>
            <a:r>
              <a:rPr lang="en-US" dirty="0" err="1"/>
              <a:t>hadir</a:t>
            </a:r>
            <a:r>
              <a:rPr lang="en-US" dirty="0"/>
              <a:t> di Indonesia. </a:t>
            </a:r>
            <a:r>
              <a:rPr lang="en-US" dirty="0" err="1"/>
              <a:t>Perangkat</a:t>
            </a:r>
            <a:r>
              <a:rPr lang="en-US" dirty="0"/>
              <a:t> </a:t>
            </a:r>
            <a:r>
              <a:rPr lang="en-US" dirty="0" err="1"/>
              <a:t>tersebut</a:t>
            </a:r>
            <a:r>
              <a:rPr lang="en-US" dirty="0"/>
              <a:t> </a:t>
            </a:r>
            <a:r>
              <a:rPr lang="en-US" dirty="0" err="1"/>
              <a:t>bernama</a:t>
            </a:r>
            <a:r>
              <a:rPr lang="en-US" dirty="0"/>
              <a:t> </a:t>
            </a:r>
            <a:r>
              <a:rPr lang="en-US" dirty="0" err="1"/>
              <a:t>Eee</a:t>
            </a:r>
            <a:r>
              <a:rPr lang="en-US" dirty="0"/>
              <a:t> Pad Transformer </a:t>
            </a:r>
            <a:r>
              <a:rPr lang="en-US" dirty="0" err="1"/>
              <a:t>produksi</a:t>
            </a:r>
            <a:r>
              <a:rPr lang="en-US" dirty="0"/>
              <a:t> </a:t>
            </a:r>
            <a:r>
              <a:rPr lang="en-US" dirty="0" err="1"/>
              <a:t>dari</a:t>
            </a:r>
            <a:r>
              <a:rPr lang="en-US" dirty="0"/>
              <a:t> Asus. </a:t>
            </a:r>
            <a:r>
              <a:rPr lang="en-US" dirty="0" err="1"/>
              <a:t>Rencana</a:t>
            </a:r>
            <a:r>
              <a:rPr lang="en-US" dirty="0"/>
              <a:t> </a:t>
            </a:r>
            <a:r>
              <a:rPr lang="en-US" dirty="0" err="1"/>
              <a:t>masuk</a:t>
            </a:r>
            <a:r>
              <a:rPr lang="en-US" dirty="0"/>
              <a:t> </a:t>
            </a:r>
            <a:r>
              <a:rPr lang="en-US" dirty="0" err="1"/>
              <a:t>pasar</a:t>
            </a:r>
            <a:r>
              <a:rPr lang="en-US" dirty="0"/>
              <a:t> Indonesia </a:t>
            </a:r>
            <a:r>
              <a:rPr lang="en-US" dirty="0" err="1"/>
              <a:t>pada</a:t>
            </a:r>
            <a:r>
              <a:rPr lang="en-US" dirty="0"/>
              <a:t> Mei 2011.</a:t>
            </a:r>
          </a:p>
        </p:txBody>
      </p:sp>
      <p:sp>
        <p:nvSpPr>
          <p:cNvPr id="3" name="Title 2"/>
          <p:cNvSpPr>
            <a:spLocks noGrp="1"/>
          </p:cNvSpPr>
          <p:nvPr>
            <p:ph type="title"/>
          </p:nvPr>
        </p:nvSpPr>
        <p:spPr/>
        <p:txBody>
          <a:bodyPr/>
          <a:lstStyle/>
          <a:p>
            <a:r>
              <a:rPr lang="en-US" dirty="0" err="1" smtClean="0"/>
              <a:t>HoneyComb</a:t>
            </a:r>
            <a:endParaRPr lang="en-US" dirty="0"/>
          </a:p>
        </p:txBody>
      </p:sp>
    </p:spTree>
    <p:extLst>
      <p:ext uri="{BB962C8B-B14F-4D97-AF65-F5344CB8AC3E}">
        <p14:creationId xmlns:p14="http://schemas.microsoft.com/office/powerpoint/2010/main" val="27246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Diumumkan</a:t>
            </a:r>
            <a:r>
              <a:rPr lang="en-US" dirty="0"/>
              <a:t> </a:t>
            </a:r>
            <a:r>
              <a:rPr lang="en-US" dirty="0" err="1"/>
              <a:t>pada</a:t>
            </a:r>
            <a:r>
              <a:rPr lang="en-US" dirty="0"/>
              <a:t> </a:t>
            </a:r>
            <a:r>
              <a:rPr lang="en-US" dirty="0" err="1"/>
              <a:t>tanggal</a:t>
            </a:r>
            <a:r>
              <a:rPr lang="en-US" dirty="0"/>
              <a:t> 19 </a:t>
            </a:r>
            <a:r>
              <a:rPr lang="en-US" dirty="0" err="1"/>
              <a:t>Oktober</a:t>
            </a:r>
            <a:r>
              <a:rPr lang="en-US" dirty="0"/>
              <a:t> 2011, </a:t>
            </a:r>
            <a:r>
              <a:rPr lang="en-US" dirty="0" err="1"/>
              <a:t>membawa</a:t>
            </a:r>
            <a:r>
              <a:rPr lang="en-US" dirty="0"/>
              <a:t> </a:t>
            </a:r>
            <a:r>
              <a:rPr lang="en-US" dirty="0" err="1"/>
              <a:t>fitur</a:t>
            </a:r>
            <a:r>
              <a:rPr lang="en-US" dirty="0"/>
              <a:t> Honeycomb </a:t>
            </a:r>
            <a:r>
              <a:rPr lang="en-US" dirty="0" err="1"/>
              <a:t>untuk</a:t>
            </a:r>
            <a:r>
              <a:rPr lang="en-US" dirty="0"/>
              <a:t> smartphone </a:t>
            </a:r>
            <a:r>
              <a:rPr lang="en-US" dirty="0" err="1"/>
              <a:t>dan</a:t>
            </a:r>
            <a:r>
              <a:rPr lang="en-US" dirty="0"/>
              <a:t> </a:t>
            </a:r>
            <a:r>
              <a:rPr lang="en-US" dirty="0" err="1"/>
              <a:t>menambahkan</a:t>
            </a:r>
            <a:r>
              <a:rPr lang="en-US" dirty="0"/>
              <a:t> </a:t>
            </a:r>
            <a:r>
              <a:rPr lang="en-US" dirty="0" err="1"/>
              <a:t>fitur</a:t>
            </a:r>
            <a:r>
              <a:rPr lang="en-US" dirty="0"/>
              <a:t> </a:t>
            </a:r>
            <a:r>
              <a:rPr lang="en-US" dirty="0" err="1"/>
              <a:t>baru</a:t>
            </a:r>
            <a:r>
              <a:rPr lang="en-US" dirty="0"/>
              <a:t> </a:t>
            </a:r>
            <a:r>
              <a:rPr lang="en-US" dirty="0" err="1"/>
              <a:t>termasuk</a:t>
            </a:r>
            <a:r>
              <a:rPr lang="en-US" dirty="0"/>
              <a:t> </a:t>
            </a:r>
            <a:r>
              <a:rPr lang="en-US" dirty="0" err="1"/>
              <a:t>membuka</a:t>
            </a:r>
            <a:r>
              <a:rPr lang="en-US" dirty="0"/>
              <a:t> </a:t>
            </a:r>
            <a:r>
              <a:rPr lang="en-US" dirty="0" err="1"/>
              <a:t>kunci</a:t>
            </a:r>
            <a:r>
              <a:rPr lang="en-US" dirty="0"/>
              <a:t> </a:t>
            </a:r>
            <a:r>
              <a:rPr lang="en-US" dirty="0" err="1"/>
              <a:t>dengan</a:t>
            </a:r>
            <a:r>
              <a:rPr lang="en-US" dirty="0"/>
              <a:t> </a:t>
            </a:r>
            <a:r>
              <a:rPr lang="en-US" dirty="0" err="1"/>
              <a:t>pengenalan</a:t>
            </a:r>
            <a:r>
              <a:rPr lang="en-US" dirty="0"/>
              <a:t> </a:t>
            </a:r>
            <a:r>
              <a:rPr lang="en-US" dirty="0" err="1"/>
              <a:t>wajah</a:t>
            </a:r>
            <a:r>
              <a:rPr lang="en-US" dirty="0"/>
              <a:t>, </a:t>
            </a:r>
            <a:r>
              <a:rPr lang="en-US" dirty="0" err="1"/>
              <a:t>jaringan</a:t>
            </a:r>
            <a:r>
              <a:rPr lang="en-US" dirty="0"/>
              <a:t> data </a:t>
            </a:r>
            <a:r>
              <a:rPr lang="en-US" dirty="0" err="1"/>
              <a:t>pemantauan</a:t>
            </a:r>
            <a:r>
              <a:rPr lang="en-US" dirty="0"/>
              <a:t> </a:t>
            </a:r>
            <a:r>
              <a:rPr lang="en-US" dirty="0" err="1"/>
              <a:t>penggunaan</a:t>
            </a:r>
            <a:r>
              <a:rPr lang="en-US" dirty="0"/>
              <a:t> </a:t>
            </a:r>
            <a:r>
              <a:rPr lang="en-US" dirty="0" err="1"/>
              <a:t>dan</a:t>
            </a:r>
            <a:r>
              <a:rPr lang="en-US" dirty="0"/>
              <a:t> </a:t>
            </a:r>
            <a:r>
              <a:rPr lang="en-US" dirty="0" err="1"/>
              <a:t>kontrol</a:t>
            </a:r>
            <a:r>
              <a:rPr lang="en-US" dirty="0"/>
              <a:t>, </a:t>
            </a:r>
            <a:r>
              <a:rPr lang="en-US" dirty="0" err="1"/>
              <a:t>terpadu</a:t>
            </a:r>
            <a:r>
              <a:rPr lang="en-US" dirty="0"/>
              <a:t> </a:t>
            </a:r>
            <a:r>
              <a:rPr lang="en-US" dirty="0" err="1"/>
              <a:t>kontak</a:t>
            </a:r>
            <a:r>
              <a:rPr lang="en-US" dirty="0"/>
              <a:t> </a:t>
            </a:r>
            <a:r>
              <a:rPr lang="en-US" dirty="0" err="1"/>
              <a:t>jaringan</a:t>
            </a:r>
            <a:r>
              <a:rPr lang="en-US" dirty="0"/>
              <a:t> </a:t>
            </a:r>
            <a:r>
              <a:rPr lang="en-US" dirty="0" err="1"/>
              <a:t>sosial</a:t>
            </a:r>
            <a:r>
              <a:rPr lang="en-US" dirty="0"/>
              <a:t>, </a:t>
            </a:r>
            <a:r>
              <a:rPr lang="en-US" dirty="0" err="1"/>
              <a:t>perangkat</a:t>
            </a:r>
            <a:r>
              <a:rPr lang="en-US" dirty="0"/>
              <a:t> </a:t>
            </a:r>
            <a:r>
              <a:rPr lang="en-US" dirty="0" err="1"/>
              <a:t>tambahan</a:t>
            </a:r>
            <a:r>
              <a:rPr lang="en-US" dirty="0"/>
              <a:t> </a:t>
            </a:r>
            <a:r>
              <a:rPr lang="en-US" dirty="0" err="1"/>
              <a:t>fotografi</a:t>
            </a:r>
            <a:r>
              <a:rPr lang="en-US" dirty="0"/>
              <a:t>, </a:t>
            </a:r>
            <a:r>
              <a:rPr lang="en-US" dirty="0" err="1"/>
              <a:t>mencari</a:t>
            </a:r>
            <a:r>
              <a:rPr lang="en-US" dirty="0"/>
              <a:t> email </a:t>
            </a:r>
            <a:r>
              <a:rPr lang="en-US" dirty="0" err="1"/>
              <a:t>secara</a:t>
            </a:r>
            <a:r>
              <a:rPr lang="en-US" dirty="0"/>
              <a:t> offline, </a:t>
            </a:r>
            <a:r>
              <a:rPr lang="en-US" dirty="0" err="1"/>
              <a:t>dan</a:t>
            </a:r>
            <a:r>
              <a:rPr lang="en-US" dirty="0"/>
              <a:t> </a:t>
            </a:r>
            <a:r>
              <a:rPr lang="en-US" dirty="0" err="1"/>
              <a:t>berbagi</a:t>
            </a:r>
            <a:r>
              <a:rPr lang="en-US" dirty="0"/>
              <a:t> </a:t>
            </a:r>
            <a:r>
              <a:rPr lang="en-US" dirty="0" err="1"/>
              <a:t>informasi</a:t>
            </a:r>
            <a:r>
              <a:rPr lang="en-US" dirty="0"/>
              <a:t> </a:t>
            </a:r>
            <a:r>
              <a:rPr lang="en-US" dirty="0" err="1"/>
              <a:t>dengan</a:t>
            </a:r>
            <a:r>
              <a:rPr lang="en-US" dirty="0"/>
              <a:t> </a:t>
            </a:r>
            <a:r>
              <a:rPr lang="en-US" dirty="0" err="1"/>
              <a:t>menggunakan</a:t>
            </a:r>
            <a:r>
              <a:rPr lang="en-US" dirty="0"/>
              <a:t> NFC.</a:t>
            </a:r>
          </a:p>
        </p:txBody>
      </p:sp>
      <p:sp>
        <p:nvSpPr>
          <p:cNvPr id="3" name="Title 2"/>
          <p:cNvSpPr>
            <a:spLocks noGrp="1"/>
          </p:cNvSpPr>
          <p:nvPr>
            <p:ph type="title"/>
          </p:nvPr>
        </p:nvSpPr>
        <p:spPr/>
        <p:txBody>
          <a:bodyPr/>
          <a:lstStyle/>
          <a:p>
            <a:r>
              <a:rPr lang="en-US" dirty="0" err="1" smtClean="0"/>
              <a:t>Icecream</a:t>
            </a:r>
            <a:r>
              <a:rPr lang="en-US" dirty="0" smtClean="0"/>
              <a:t> </a:t>
            </a:r>
            <a:r>
              <a:rPr lang="en-US" dirty="0" err="1" smtClean="0"/>
              <a:t>Sandwitch</a:t>
            </a:r>
            <a:endParaRPr lang="en-US" dirty="0"/>
          </a:p>
        </p:txBody>
      </p:sp>
    </p:spTree>
    <p:extLst>
      <p:ext uri="{BB962C8B-B14F-4D97-AF65-F5344CB8AC3E}">
        <p14:creationId xmlns:p14="http://schemas.microsoft.com/office/powerpoint/2010/main" val="301437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86400" y="4446496"/>
            <a:ext cx="2847975" cy="1725703"/>
          </a:xfrm>
          <a:prstGeom prst="rect">
            <a:avLst/>
          </a:prstGeom>
        </p:spPr>
      </p:pic>
      <p:sp>
        <p:nvSpPr>
          <p:cNvPr id="2" name="Content Placeholder 1"/>
          <p:cNvSpPr>
            <a:spLocks noGrp="1"/>
          </p:cNvSpPr>
          <p:nvPr>
            <p:ph idx="1"/>
          </p:nvPr>
        </p:nvSpPr>
        <p:spPr/>
        <p:txBody>
          <a:bodyPr/>
          <a:lstStyle/>
          <a:p>
            <a:r>
              <a:rPr lang="en-US" dirty="0" err="1" smtClean="0"/>
              <a:t>Pada</a:t>
            </a:r>
            <a:r>
              <a:rPr lang="en-US" dirty="0" smtClean="0"/>
              <a:t> Jelly Bean </a:t>
            </a:r>
            <a:r>
              <a:rPr lang="en-US" dirty="0" err="1" smtClean="0"/>
              <a:t>ini</a:t>
            </a:r>
            <a:r>
              <a:rPr lang="en-US" dirty="0" smtClean="0"/>
              <a:t> android yang </a:t>
            </a:r>
            <a:r>
              <a:rPr lang="en-US" dirty="0" err="1" smtClean="0"/>
              <a:t>terpakai</a:t>
            </a:r>
            <a:r>
              <a:rPr lang="en-US" dirty="0" smtClean="0"/>
              <a:t> </a:t>
            </a:r>
            <a:r>
              <a:rPr lang="en-US" dirty="0" err="1" smtClean="0"/>
              <a:t>pada</a:t>
            </a:r>
            <a:r>
              <a:rPr lang="en-US" dirty="0" smtClean="0"/>
              <a:t> </a:t>
            </a:r>
            <a:r>
              <a:rPr lang="en-US" dirty="0" err="1" smtClean="0"/>
              <a:t>versi</a:t>
            </a:r>
            <a:r>
              <a:rPr lang="en-US" dirty="0" smtClean="0"/>
              <a:t> 4.1 – 4.3 </a:t>
            </a:r>
          </a:p>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sendiri</a:t>
            </a:r>
            <a:r>
              <a:rPr lang="en-US" dirty="0" smtClean="0"/>
              <a:t> </a:t>
            </a:r>
            <a:r>
              <a:rPr lang="en-US" dirty="0" err="1" smtClean="0"/>
              <a:t>pertama</a:t>
            </a:r>
            <a:r>
              <a:rPr lang="en-US" dirty="0" smtClean="0"/>
              <a:t> kali </a:t>
            </a:r>
            <a:r>
              <a:rPr lang="en-US" dirty="0" err="1" smtClean="0"/>
              <a:t>dirilis</a:t>
            </a:r>
            <a:r>
              <a:rPr lang="en-US" dirty="0" smtClean="0"/>
              <a:t> </a:t>
            </a:r>
            <a:r>
              <a:rPr lang="en-US" dirty="0" err="1" smtClean="0"/>
              <a:t>pada</a:t>
            </a:r>
            <a:r>
              <a:rPr lang="en-US" dirty="0" smtClean="0"/>
              <a:t> </a:t>
            </a:r>
            <a:r>
              <a:rPr lang="en-US" dirty="0" err="1" smtClean="0"/>
              <a:t>juni</a:t>
            </a:r>
            <a:r>
              <a:rPr lang="en-US" dirty="0" smtClean="0"/>
              <a:t> 2012 </a:t>
            </a:r>
            <a:r>
              <a:rPr lang="en-US" dirty="0" err="1" smtClean="0"/>
              <a:t>dengan</a:t>
            </a:r>
            <a:r>
              <a:rPr lang="en-US" dirty="0" smtClean="0"/>
              <a:t> </a:t>
            </a:r>
            <a:r>
              <a:rPr lang="en-US" dirty="0" err="1" smtClean="0"/>
              <a:t>membawa</a:t>
            </a:r>
            <a:r>
              <a:rPr lang="en-US" dirty="0" smtClean="0"/>
              <a:t> </a:t>
            </a:r>
            <a:r>
              <a:rPr lang="en-US" dirty="0" err="1" smtClean="0"/>
              <a:t>sejumlah</a:t>
            </a:r>
            <a:r>
              <a:rPr lang="en-US" dirty="0" smtClean="0"/>
              <a:t> </a:t>
            </a:r>
            <a:r>
              <a:rPr lang="en-US" dirty="0" err="1" smtClean="0"/>
              <a:t>peningkatan</a:t>
            </a:r>
            <a:r>
              <a:rPr lang="en-US" dirty="0" smtClean="0"/>
              <a:t> </a:t>
            </a:r>
            <a:r>
              <a:rPr lang="en-US" dirty="0" err="1" smtClean="0"/>
              <a:t>terutama</a:t>
            </a:r>
            <a:r>
              <a:rPr lang="en-US" dirty="0" smtClean="0"/>
              <a:t> sector </a:t>
            </a:r>
            <a:r>
              <a:rPr lang="en-US" dirty="0" err="1" smtClean="0"/>
              <a:t>pengolahan</a:t>
            </a:r>
            <a:r>
              <a:rPr lang="en-US" dirty="0" smtClean="0"/>
              <a:t> </a:t>
            </a:r>
            <a:r>
              <a:rPr lang="en-US" dirty="0" err="1" smtClean="0"/>
              <a:t>grafis</a:t>
            </a:r>
            <a:endParaRPr lang="en-US" dirty="0" smtClean="0"/>
          </a:p>
          <a:p>
            <a:r>
              <a:rPr lang="en-US" dirty="0" err="1" smtClean="0"/>
              <a:t>Fungsi</a:t>
            </a:r>
            <a:r>
              <a:rPr lang="en-US" dirty="0" smtClean="0"/>
              <a:t> </a:t>
            </a:r>
            <a:r>
              <a:rPr lang="en-US" dirty="0" err="1" smtClean="0"/>
              <a:t>pada</a:t>
            </a:r>
            <a:r>
              <a:rPr lang="en-US" dirty="0" smtClean="0"/>
              <a:t> interface Jelly bean </a:t>
            </a:r>
            <a:r>
              <a:rPr lang="en-US" dirty="0" err="1" smtClean="0"/>
              <a:t>difokuskan</a:t>
            </a:r>
            <a:r>
              <a:rPr lang="en-US" dirty="0" smtClean="0"/>
              <a:t> </a:t>
            </a:r>
            <a:r>
              <a:rPr lang="en-US" dirty="0" err="1" smtClean="0"/>
              <a:t>peningkatan</a:t>
            </a:r>
            <a:r>
              <a:rPr lang="en-US" dirty="0" smtClean="0"/>
              <a:t> </a:t>
            </a:r>
            <a:r>
              <a:rPr lang="en-US" dirty="0" err="1" smtClean="0"/>
              <a:t>fungsi</a:t>
            </a:r>
            <a:r>
              <a:rPr lang="en-US" dirty="0" smtClean="0"/>
              <a:t> </a:t>
            </a:r>
            <a:r>
              <a:rPr lang="en-US" dirty="0" err="1" smtClean="0"/>
              <a:t>dengan</a:t>
            </a:r>
            <a:r>
              <a:rPr lang="en-US" dirty="0" smtClean="0"/>
              <a:t> technology </a:t>
            </a:r>
            <a:r>
              <a:rPr lang="en-US" dirty="0" err="1" smtClean="0"/>
              <a:t>Vsync</a:t>
            </a:r>
            <a:r>
              <a:rPr lang="en-US" dirty="0" smtClean="0"/>
              <a:t> (</a:t>
            </a:r>
            <a:r>
              <a:rPr lang="en-US" dirty="0" err="1" smtClean="0"/>
              <a:t>sinkronisasi</a:t>
            </a:r>
            <a:r>
              <a:rPr lang="en-US" dirty="0" smtClean="0"/>
              <a:t> vertical)</a:t>
            </a:r>
            <a:endParaRPr lang="en-US" dirty="0"/>
          </a:p>
        </p:txBody>
      </p:sp>
      <p:sp>
        <p:nvSpPr>
          <p:cNvPr id="3" name="Title 2"/>
          <p:cNvSpPr>
            <a:spLocks noGrp="1"/>
          </p:cNvSpPr>
          <p:nvPr>
            <p:ph type="title"/>
          </p:nvPr>
        </p:nvSpPr>
        <p:spPr/>
        <p:txBody>
          <a:bodyPr/>
          <a:lstStyle/>
          <a:p>
            <a:r>
              <a:rPr lang="en-US" dirty="0" smtClean="0"/>
              <a:t>Jelly Bean</a:t>
            </a:r>
            <a:endParaRPr lang="en-US" dirty="0"/>
          </a:p>
        </p:txBody>
      </p:sp>
    </p:spTree>
    <p:extLst>
      <p:ext uri="{BB962C8B-B14F-4D97-AF65-F5344CB8AC3E}">
        <p14:creationId xmlns:p14="http://schemas.microsoft.com/office/powerpoint/2010/main" val="4065729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24600" y="4343400"/>
            <a:ext cx="2143125" cy="2143125"/>
          </a:xfrm>
          <a:prstGeom prst="rect">
            <a:avLst/>
          </a:prstGeom>
        </p:spPr>
      </p:pic>
      <p:sp>
        <p:nvSpPr>
          <p:cNvPr id="2" name="Content Placeholder 1"/>
          <p:cNvSpPr>
            <a:spLocks noGrp="1"/>
          </p:cNvSpPr>
          <p:nvPr>
            <p:ph idx="1"/>
          </p:nvPr>
        </p:nvSpPr>
        <p:spPr/>
        <p:txBody>
          <a:bodyPr/>
          <a:lstStyle/>
          <a:p>
            <a:r>
              <a:rPr lang="en-US" dirty="0" smtClean="0"/>
              <a:t>Android </a:t>
            </a:r>
            <a:r>
              <a:rPr lang="en-US" dirty="0" err="1" smtClean="0"/>
              <a:t>kitkat</a:t>
            </a:r>
            <a:r>
              <a:rPr lang="en-US" dirty="0" smtClean="0"/>
              <a:t> </a:t>
            </a:r>
            <a:r>
              <a:rPr lang="en-US" dirty="0" err="1" smtClean="0"/>
              <a:t>menggunakan</a:t>
            </a:r>
            <a:r>
              <a:rPr lang="en-US" dirty="0" smtClean="0"/>
              <a:t> </a:t>
            </a:r>
            <a:r>
              <a:rPr lang="en-US" dirty="0" err="1" smtClean="0"/>
              <a:t>nama</a:t>
            </a:r>
            <a:r>
              <a:rPr lang="en-US" dirty="0" smtClean="0"/>
              <a:t> brand </a:t>
            </a:r>
            <a:r>
              <a:rPr lang="en-US" dirty="0" err="1" smtClean="0"/>
              <a:t>cemilan</a:t>
            </a:r>
            <a:r>
              <a:rPr lang="en-US" dirty="0" smtClean="0"/>
              <a:t> </a:t>
            </a:r>
            <a:r>
              <a:rPr lang="en-US" dirty="0" err="1" smtClean="0"/>
              <a:t>terkenal</a:t>
            </a:r>
            <a:r>
              <a:rPr lang="en-US" dirty="0" smtClean="0"/>
              <a:t>.</a:t>
            </a:r>
          </a:p>
          <a:p>
            <a:r>
              <a:rPr lang="en-US" dirty="0" err="1" smtClean="0"/>
              <a:t>Pada</a:t>
            </a:r>
            <a:r>
              <a:rPr lang="en-US" dirty="0" smtClean="0"/>
              <a:t> android </a:t>
            </a:r>
            <a:r>
              <a:rPr lang="en-US" dirty="0" err="1" smtClean="0"/>
              <a:t>kitkat</a:t>
            </a:r>
            <a:r>
              <a:rPr lang="en-US" dirty="0" smtClean="0"/>
              <a:t> </a:t>
            </a:r>
            <a:r>
              <a:rPr lang="en-US" dirty="0" err="1" smtClean="0"/>
              <a:t>ini</a:t>
            </a:r>
            <a:r>
              <a:rPr lang="en-US" dirty="0" smtClean="0"/>
              <a:t> </a:t>
            </a:r>
            <a:r>
              <a:rPr lang="en-US" dirty="0" err="1" smtClean="0"/>
              <a:t>hany</a:t>
            </a:r>
            <a:r>
              <a:rPr lang="en-US" dirty="0" smtClean="0"/>
              <a:t> </a:t>
            </a:r>
            <a:r>
              <a:rPr lang="en-US" dirty="0" err="1" smtClean="0"/>
              <a:t>pada</a:t>
            </a:r>
            <a:r>
              <a:rPr lang="en-US" dirty="0" smtClean="0"/>
              <a:t> </a:t>
            </a:r>
            <a:r>
              <a:rPr lang="en-US" dirty="0" err="1" smtClean="0"/>
              <a:t>versi</a:t>
            </a:r>
            <a:r>
              <a:rPr lang="en-US" dirty="0" smtClean="0"/>
              <a:t> 4.4 yang </a:t>
            </a:r>
            <a:r>
              <a:rPr lang="en-US" dirty="0" err="1" smtClean="0"/>
              <a:t>pertama</a:t>
            </a:r>
            <a:r>
              <a:rPr lang="en-US" dirty="0" smtClean="0"/>
              <a:t> kali </a:t>
            </a:r>
            <a:r>
              <a:rPr lang="en-US" dirty="0" err="1" smtClean="0"/>
              <a:t>dirilis</a:t>
            </a:r>
            <a:r>
              <a:rPr lang="en-US" dirty="0" smtClean="0"/>
              <a:t> </a:t>
            </a:r>
            <a:r>
              <a:rPr lang="en-US" dirty="0" err="1" smtClean="0"/>
              <a:t>pada</a:t>
            </a:r>
            <a:r>
              <a:rPr lang="en-US" dirty="0" smtClean="0"/>
              <a:t> </a:t>
            </a:r>
            <a:r>
              <a:rPr lang="en-US" dirty="0" err="1" smtClean="0"/>
              <a:t>oktober</a:t>
            </a:r>
            <a:r>
              <a:rPr lang="en-US" dirty="0" smtClean="0"/>
              <a:t> 2013</a:t>
            </a:r>
          </a:p>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dapat</a:t>
            </a:r>
            <a:r>
              <a:rPr lang="en-US" dirty="0" smtClean="0"/>
              <a:t> </a:t>
            </a:r>
            <a:r>
              <a:rPr lang="en-US" dirty="0" err="1" smtClean="0"/>
              <a:t>memberikan</a:t>
            </a:r>
            <a:r>
              <a:rPr lang="en-US" dirty="0" smtClean="0"/>
              <a:t> </a:t>
            </a:r>
            <a:r>
              <a:rPr lang="en-US" dirty="0" err="1" smtClean="0"/>
              <a:t>optimalisasi</a:t>
            </a:r>
            <a:r>
              <a:rPr lang="en-US" dirty="0" smtClean="0"/>
              <a:t> yang </a:t>
            </a:r>
            <a:r>
              <a:rPr lang="en-US" dirty="0" err="1" smtClean="0"/>
              <a:t>baik</a:t>
            </a:r>
            <a:r>
              <a:rPr lang="en-US" dirty="0" smtClean="0"/>
              <a:t>, </a:t>
            </a:r>
            <a:r>
              <a:rPr lang="en-US" dirty="0" err="1" smtClean="0"/>
              <a:t>termasuk</a:t>
            </a:r>
            <a:r>
              <a:rPr lang="en-US" dirty="0" smtClean="0"/>
              <a:t> </a:t>
            </a:r>
            <a:r>
              <a:rPr lang="en-US" dirty="0" err="1" smtClean="0"/>
              <a:t>pada</a:t>
            </a:r>
            <a:r>
              <a:rPr lang="en-US" dirty="0" smtClean="0"/>
              <a:t> </a:t>
            </a:r>
            <a:r>
              <a:rPr lang="en-US" dirty="0" err="1" smtClean="0"/>
              <a:t>perangkat</a:t>
            </a:r>
            <a:r>
              <a:rPr lang="en-US" dirty="0" smtClean="0"/>
              <a:t> smartphone yang </a:t>
            </a:r>
            <a:r>
              <a:rPr lang="en-US" dirty="0" err="1" smtClean="0"/>
              <a:t>memiliki</a:t>
            </a:r>
            <a:r>
              <a:rPr lang="en-US" dirty="0" smtClean="0"/>
              <a:t> alias </a:t>
            </a:r>
            <a:r>
              <a:rPr lang="en-US" dirty="0" err="1" smtClean="0"/>
              <a:t>cukup</a:t>
            </a:r>
            <a:r>
              <a:rPr lang="en-US" dirty="0" smtClean="0"/>
              <a:t> </a:t>
            </a:r>
            <a:r>
              <a:rPr lang="en-US" dirty="0" err="1" smtClean="0"/>
              <a:t>rendah</a:t>
            </a:r>
            <a:r>
              <a:rPr lang="en-US" dirty="0" smtClean="0"/>
              <a:t>.</a:t>
            </a:r>
            <a:endParaRPr lang="en-US" dirty="0"/>
          </a:p>
        </p:txBody>
      </p:sp>
      <p:sp>
        <p:nvSpPr>
          <p:cNvPr id="3" name="Title 2"/>
          <p:cNvSpPr>
            <a:spLocks noGrp="1"/>
          </p:cNvSpPr>
          <p:nvPr>
            <p:ph type="title"/>
          </p:nvPr>
        </p:nvSpPr>
        <p:spPr/>
        <p:txBody>
          <a:bodyPr/>
          <a:lstStyle/>
          <a:p>
            <a:r>
              <a:rPr lang="en-US" dirty="0" err="1" smtClean="0"/>
              <a:t>Kitkat</a:t>
            </a:r>
            <a:endParaRPr lang="en-US" dirty="0"/>
          </a:p>
        </p:txBody>
      </p:sp>
    </p:spTree>
    <p:extLst>
      <p:ext uri="{BB962C8B-B14F-4D97-AF65-F5344CB8AC3E}">
        <p14:creationId xmlns:p14="http://schemas.microsoft.com/office/powerpoint/2010/main" val="28845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48450" y="3823081"/>
            <a:ext cx="2038350" cy="2247900"/>
          </a:xfrm>
          <a:prstGeom prst="rect">
            <a:avLst/>
          </a:prstGeom>
        </p:spPr>
      </p:pic>
      <p:sp>
        <p:nvSpPr>
          <p:cNvPr id="2" name="Content Placeholder 1"/>
          <p:cNvSpPr>
            <a:spLocks noGrp="1"/>
          </p:cNvSpPr>
          <p:nvPr>
            <p:ph idx="1"/>
          </p:nvPr>
        </p:nvSpPr>
        <p:spPr/>
        <p:txBody>
          <a:bodyPr/>
          <a:lstStyle/>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berada</a:t>
            </a:r>
            <a:r>
              <a:rPr lang="en-US" dirty="0" smtClean="0"/>
              <a:t> di android </a:t>
            </a:r>
            <a:r>
              <a:rPr lang="en-US" dirty="0" err="1" smtClean="0"/>
              <a:t>versi</a:t>
            </a:r>
            <a:r>
              <a:rPr lang="en-US" dirty="0" smtClean="0"/>
              <a:t> 5.0 – 5.1 yang </a:t>
            </a:r>
            <a:r>
              <a:rPr lang="en-US" dirty="0" err="1" smtClean="0"/>
              <a:t>dirilis</a:t>
            </a:r>
            <a:r>
              <a:rPr lang="en-US" dirty="0" smtClean="0"/>
              <a:t> </a:t>
            </a:r>
            <a:r>
              <a:rPr lang="en-US" dirty="0" err="1" smtClean="0"/>
              <a:t>dan</a:t>
            </a:r>
            <a:r>
              <a:rPr lang="en-US" dirty="0" smtClean="0"/>
              <a:t> </a:t>
            </a:r>
            <a:r>
              <a:rPr lang="en-US" dirty="0" err="1" smtClean="0"/>
              <a:t>diresmikan</a:t>
            </a:r>
            <a:r>
              <a:rPr lang="en-US" dirty="0" smtClean="0"/>
              <a:t> </a:t>
            </a:r>
            <a:r>
              <a:rPr lang="en-US" dirty="0" err="1" smtClean="0"/>
              <a:t>pada</a:t>
            </a:r>
            <a:r>
              <a:rPr lang="en-US" dirty="0" smtClean="0"/>
              <a:t> </a:t>
            </a:r>
            <a:r>
              <a:rPr lang="en-US" dirty="0" err="1" smtClean="0"/>
              <a:t>juni</a:t>
            </a:r>
            <a:r>
              <a:rPr lang="en-US" dirty="0" smtClean="0"/>
              <a:t> 2014</a:t>
            </a:r>
          </a:p>
          <a:p>
            <a:r>
              <a:rPr lang="en-US" dirty="0" smtClean="0"/>
              <a:t>Android </a:t>
            </a:r>
            <a:r>
              <a:rPr lang="en-US" dirty="0" err="1" smtClean="0"/>
              <a:t>dengan</a:t>
            </a:r>
            <a:r>
              <a:rPr lang="en-US" dirty="0" smtClean="0"/>
              <a:t> </a:t>
            </a:r>
            <a:r>
              <a:rPr lang="en-US" dirty="0" err="1" smtClean="0"/>
              <a:t>sistem</a:t>
            </a:r>
            <a:r>
              <a:rPr lang="en-US" dirty="0" smtClean="0"/>
              <a:t> </a:t>
            </a:r>
            <a:r>
              <a:rPr lang="en-US" dirty="0" err="1" smtClean="0"/>
              <a:t>operasi</a:t>
            </a:r>
            <a:r>
              <a:rPr lang="en-US" dirty="0" smtClean="0"/>
              <a:t> lollipop </a:t>
            </a:r>
            <a:r>
              <a:rPr lang="en-US" dirty="0" err="1" smtClean="0"/>
              <a:t>menjadi</a:t>
            </a:r>
            <a:r>
              <a:rPr lang="en-US" dirty="0" smtClean="0"/>
              <a:t> </a:t>
            </a:r>
            <a:r>
              <a:rPr lang="en-US" dirty="0" err="1" smtClean="0"/>
              <a:t>pionir</a:t>
            </a:r>
            <a:r>
              <a:rPr lang="en-US" dirty="0" smtClean="0"/>
              <a:t> </a:t>
            </a:r>
            <a:r>
              <a:rPr lang="en-US" dirty="0" err="1" smtClean="0"/>
              <a:t>dibuatnya</a:t>
            </a:r>
            <a:r>
              <a:rPr lang="en-US" dirty="0" smtClean="0"/>
              <a:t> smartphone flagship </a:t>
            </a:r>
            <a:r>
              <a:rPr lang="en-US" dirty="0" err="1" smtClean="0"/>
              <a:t>dengan</a:t>
            </a:r>
            <a:r>
              <a:rPr lang="en-US" dirty="0" smtClean="0"/>
              <a:t> </a:t>
            </a:r>
            <a:r>
              <a:rPr lang="en-US" dirty="0" err="1" smtClean="0"/>
              <a:t>spesikfikasi</a:t>
            </a:r>
            <a:r>
              <a:rPr lang="en-US" dirty="0" smtClean="0"/>
              <a:t> </a:t>
            </a:r>
            <a:r>
              <a:rPr lang="en-US" dirty="0" err="1" smtClean="0"/>
              <a:t>cukup</a:t>
            </a:r>
            <a:r>
              <a:rPr lang="en-US" dirty="0" smtClean="0"/>
              <a:t> </a:t>
            </a:r>
            <a:r>
              <a:rPr lang="en-US" dirty="0" err="1" smtClean="0"/>
              <a:t>mumpuni</a:t>
            </a:r>
            <a:endParaRPr lang="en-US" dirty="0"/>
          </a:p>
        </p:txBody>
      </p:sp>
      <p:sp>
        <p:nvSpPr>
          <p:cNvPr id="3" name="Title 2"/>
          <p:cNvSpPr>
            <a:spLocks noGrp="1"/>
          </p:cNvSpPr>
          <p:nvPr>
            <p:ph type="title"/>
          </p:nvPr>
        </p:nvSpPr>
        <p:spPr/>
        <p:txBody>
          <a:bodyPr/>
          <a:lstStyle/>
          <a:p>
            <a:r>
              <a:rPr lang="en-US" dirty="0" err="1" smtClean="0"/>
              <a:t>Lolipop</a:t>
            </a:r>
            <a:endParaRPr lang="en-US" dirty="0"/>
          </a:p>
        </p:txBody>
      </p:sp>
    </p:spTree>
    <p:extLst>
      <p:ext uri="{BB962C8B-B14F-4D97-AF65-F5344CB8AC3E}">
        <p14:creationId xmlns:p14="http://schemas.microsoft.com/office/powerpoint/2010/main" val="74063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600200"/>
            <a:ext cx="8229600" cy="5068888"/>
          </a:xfrm>
        </p:spPr>
        <p:txBody>
          <a:bodyPr>
            <a:normAutofit/>
          </a:bodyPr>
          <a:lstStyle/>
          <a:p>
            <a:pPr>
              <a:lnSpc>
                <a:spcPct val="90000"/>
              </a:lnSpc>
            </a:pPr>
            <a:r>
              <a:rPr lang="en-GB" sz="2400" dirty="0" smtClean="0"/>
              <a:t>Wearable computers in fiction is that of </a:t>
            </a:r>
            <a:r>
              <a:rPr lang="en-GB" sz="2400" b="1" dirty="0" smtClean="0"/>
              <a:t>James Bond</a:t>
            </a:r>
            <a:r>
              <a:rPr lang="en-GB" sz="2400" dirty="0" smtClean="0"/>
              <a:t>, usually in the form of a watch. </a:t>
            </a:r>
          </a:p>
          <a:p>
            <a:pPr>
              <a:lnSpc>
                <a:spcPct val="90000"/>
              </a:lnSpc>
            </a:pPr>
            <a:r>
              <a:rPr lang="en-GB" sz="2400" dirty="0" smtClean="0"/>
              <a:t>In the manga and anime </a:t>
            </a:r>
            <a:r>
              <a:rPr lang="en-GB" sz="2400" b="1" dirty="0" smtClean="0"/>
              <a:t>Dragon Ball</a:t>
            </a:r>
            <a:r>
              <a:rPr lang="en-GB" sz="2400" dirty="0" smtClean="0"/>
              <a:t> series, the </a:t>
            </a:r>
            <a:r>
              <a:rPr lang="en-GB" sz="2400" b="1" dirty="0" smtClean="0"/>
              <a:t>Scouter</a:t>
            </a:r>
            <a:r>
              <a:rPr lang="en-GB" sz="2400" dirty="0" smtClean="0"/>
              <a:t> is a </a:t>
            </a:r>
            <a:r>
              <a:rPr lang="en-GB" sz="2400" b="1" dirty="0" smtClean="0"/>
              <a:t>Head-mounted</a:t>
            </a:r>
            <a:r>
              <a:rPr lang="en-GB" sz="2400" dirty="0" smtClean="0"/>
              <a:t> display worn over one eye to determine the relative strength of combatants. </a:t>
            </a:r>
          </a:p>
          <a:p>
            <a:pPr>
              <a:lnSpc>
                <a:spcPct val="90000"/>
              </a:lnSpc>
            </a:pPr>
            <a:r>
              <a:rPr lang="en-GB" sz="2400" dirty="0" smtClean="0"/>
              <a:t>In the movie </a:t>
            </a:r>
            <a:r>
              <a:rPr lang="en-GB" sz="2400" b="1" dirty="0" smtClean="0"/>
              <a:t>The Tuxedo</a:t>
            </a:r>
            <a:r>
              <a:rPr lang="en-GB" sz="2400" dirty="0" smtClean="0"/>
              <a:t> </a:t>
            </a:r>
            <a:r>
              <a:rPr lang="en-GB" sz="2400" b="1" dirty="0" smtClean="0"/>
              <a:t>Jackie Chan</a:t>
            </a:r>
            <a:r>
              <a:rPr lang="en-GB" sz="2400" dirty="0" smtClean="0"/>
              <a:t> is using a state-of-the-art spy suit with an advanced wearable computer and electronics.  </a:t>
            </a:r>
          </a:p>
          <a:p>
            <a:pPr>
              <a:lnSpc>
                <a:spcPct val="90000"/>
              </a:lnSpc>
            </a:pPr>
            <a:r>
              <a:rPr lang="en-GB" sz="2400" dirty="0" smtClean="0"/>
              <a:t>In the video game series </a:t>
            </a:r>
            <a:r>
              <a:rPr lang="en-GB" sz="2400" b="1" dirty="0" smtClean="0"/>
              <a:t>Splinter Cell</a:t>
            </a:r>
            <a:r>
              <a:rPr lang="en-GB" sz="2400" dirty="0" smtClean="0"/>
              <a:t>, the main character </a:t>
            </a:r>
            <a:r>
              <a:rPr lang="en-GB" sz="2400" b="1" dirty="0" smtClean="0"/>
              <a:t>Sam Fisher</a:t>
            </a:r>
            <a:r>
              <a:rPr lang="en-GB" sz="2400" dirty="0" smtClean="0"/>
              <a:t> has almost always used a wrist computer called an </a:t>
            </a:r>
            <a:r>
              <a:rPr lang="en-GB" sz="2400" b="1" dirty="0" smtClean="0"/>
              <a:t>OPSAT</a:t>
            </a:r>
            <a:r>
              <a:rPr lang="en-GB" sz="2400" dirty="0" smtClean="0"/>
              <a:t> on his wrist.   </a:t>
            </a:r>
          </a:p>
        </p:txBody>
      </p:sp>
      <p:sp>
        <p:nvSpPr>
          <p:cNvPr id="12290" name="Rectangle 2"/>
          <p:cNvSpPr>
            <a:spLocks noGrp="1" noChangeArrowheads="1"/>
          </p:cNvSpPr>
          <p:nvPr>
            <p:ph type="title"/>
          </p:nvPr>
        </p:nvSpPr>
        <p:spPr/>
        <p:txBody>
          <a:bodyPr>
            <a:normAutofit fontScale="90000"/>
          </a:bodyPr>
          <a:lstStyle/>
          <a:p>
            <a:r>
              <a:rPr lang="en-US" sz="4000" smtClean="0"/>
              <a:t>Wearable Computer (2) – in fiction</a:t>
            </a:r>
            <a:endParaRPr lang="en-GB" sz="40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15000" y="4800600"/>
            <a:ext cx="2828925" cy="1619250"/>
          </a:xfrm>
          <a:prstGeom prst="rect">
            <a:avLst/>
          </a:prstGeom>
        </p:spPr>
      </p:pic>
      <p:sp>
        <p:nvSpPr>
          <p:cNvPr id="2" name="Content Placeholder 1"/>
          <p:cNvSpPr>
            <a:spLocks noGrp="1"/>
          </p:cNvSpPr>
          <p:nvPr>
            <p:ph idx="1"/>
          </p:nvPr>
        </p:nvSpPr>
        <p:spPr/>
        <p:txBody>
          <a:bodyPr/>
          <a:lstStyle/>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banyak</a:t>
            </a:r>
            <a:r>
              <a:rPr lang="en-US" dirty="0" smtClean="0"/>
              <a:t> </a:t>
            </a:r>
            <a:r>
              <a:rPr lang="en-US" dirty="0" err="1" smtClean="0"/>
              <a:t>fitur</a:t>
            </a:r>
            <a:r>
              <a:rPr lang="en-US" dirty="0" smtClean="0"/>
              <a:t> </a:t>
            </a:r>
            <a:r>
              <a:rPr lang="en-US" dirty="0" err="1" smtClean="0"/>
              <a:t>baru</a:t>
            </a:r>
            <a:r>
              <a:rPr lang="en-US" dirty="0" smtClean="0"/>
              <a:t> yang </a:t>
            </a:r>
            <a:r>
              <a:rPr lang="en-US" dirty="0" err="1" smtClean="0"/>
              <a:t>lebih</a:t>
            </a:r>
            <a:r>
              <a:rPr lang="en-US" dirty="0" smtClean="0"/>
              <a:t> </a:t>
            </a:r>
            <a:r>
              <a:rPr lang="en-US" dirty="0" err="1" smtClean="0"/>
              <a:t>canggih</a:t>
            </a:r>
            <a:r>
              <a:rPr lang="en-US" dirty="0" smtClean="0"/>
              <a:t>.</a:t>
            </a:r>
          </a:p>
          <a:p>
            <a:r>
              <a:rPr lang="en-US" dirty="0" err="1" smtClean="0"/>
              <a:t>Beberapa</a:t>
            </a:r>
            <a:r>
              <a:rPr lang="en-US" dirty="0" smtClean="0"/>
              <a:t> </a:t>
            </a:r>
            <a:r>
              <a:rPr lang="en-US" dirty="0" err="1" smtClean="0"/>
              <a:t>fitur</a:t>
            </a:r>
            <a:r>
              <a:rPr lang="en-US" dirty="0" smtClean="0"/>
              <a:t> </a:t>
            </a:r>
            <a:r>
              <a:rPr lang="en-US" dirty="0" err="1" smtClean="0"/>
              <a:t>diantaranya</a:t>
            </a:r>
            <a:r>
              <a:rPr lang="en-US" dirty="0" smtClean="0"/>
              <a:t> Doze </a:t>
            </a:r>
            <a:r>
              <a:rPr lang="en-US" dirty="0" err="1" smtClean="0"/>
              <a:t>untuk</a:t>
            </a:r>
            <a:r>
              <a:rPr lang="en-US" dirty="0" smtClean="0"/>
              <a:t> </a:t>
            </a:r>
            <a:r>
              <a:rPr lang="en-US" dirty="0" err="1" smtClean="0"/>
              <a:t>menghemat</a:t>
            </a:r>
            <a:r>
              <a:rPr lang="en-US" dirty="0" smtClean="0"/>
              <a:t> </a:t>
            </a:r>
            <a:r>
              <a:rPr lang="en-US" dirty="0" err="1" smtClean="0"/>
              <a:t>batterai</a:t>
            </a:r>
            <a:endParaRPr lang="en-US" dirty="0"/>
          </a:p>
          <a:p>
            <a:r>
              <a:rPr lang="en-US" dirty="0" err="1" smtClean="0"/>
              <a:t>Dukungan</a:t>
            </a:r>
            <a:r>
              <a:rPr lang="en-US" dirty="0" smtClean="0"/>
              <a:t> sensor </a:t>
            </a:r>
            <a:r>
              <a:rPr lang="en-US" dirty="0" err="1" smtClean="0"/>
              <a:t>sidik</a:t>
            </a:r>
            <a:r>
              <a:rPr lang="en-US" dirty="0" smtClean="0"/>
              <a:t> </a:t>
            </a:r>
            <a:r>
              <a:rPr lang="en-US" dirty="0" err="1" smtClean="0"/>
              <a:t>jari</a:t>
            </a:r>
            <a:r>
              <a:rPr lang="en-US" dirty="0" smtClean="0"/>
              <a:t> </a:t>
            </a:r>
            <a:r>
              <a:rPr lang="en-US" dirty="0" err="1" smtClean="0"/>
              <a:t>untuk</a:t>
            </a:r>
            <a:r>
              <a:rPr lang="en-US" dirty="0" smtClean="0"/>
              <a:t> </a:t>
            </a:r>
            <a:r>
              <a:rPr lang="en-US" dirty="0" err="1" smtClean="0"/>
              <a:t>buka</a:t>
            </a:r>
            <a:r>
              <a:rPr lang="en-US" dirty="0" smtClean="0"/>
              <a:t> </a:t>
            </a:r>
            <a:r>
              <a:rPr lang="en-US" dirty="0" err="1" smtClean="0"/>
              <a:t>kunci</a:t>
            </a:r>
            <a:r>
              <a:rPr lang="en-US" dirty="0" smtClean="0"/>
              <a:t> </a:t>
            </a:r>
            <a:r>
              <a:rPr lang="en-US" dirty="0" err="1" smtClean="0"/>
              <a:t>layar</a:t>
            </a:r>
            <a:r>
              <a:rPr lang="en-US" dirty="0" smtClean="0"/>
              <a:t>. </a:t>
            </a:r>
            <a:endParaRPr lang="en-US" dirty="0"/>
          </a:p>
          <a:p>
            <a:r>
              <a:rPr lang="en-US" dirty="0" err="1" smtClean="0"/>
              <a:t>Dukungan</a:t>
            </a:r>
            <a:r>
              <a:rPr lang="en-US" dirty="0" smtClean="0"/>
              <a:t> USB </a:t>
            </a:r>
            <a:r>
              <a:rPr lang="en-US" dirty="0" err="1" smtClean="0"/>
              <a:t>tipe</a:t>
            </a:r>
            <a:r>
              <a:rPr lang="en-US" dirty="0" smtClean="0"/>
              <a:t> C</a:t>
            </a:r>
          </a:p>
          <a:p>
            <a:r>
              <a:rPr lang="en-US" dirty="0" err="1" smtClean="0"/>
              <a:t>Dukungan</a:t>
            </a:r>
            <a:r>
              <a:rPr lang="en-US" dirty="0" smtClean="0"/>
              <a:t> multi window agar </a:t>
            </a:r>
            <a:r>
              <a:rPr lang="en-US" dirty="0" err="1" smtClean="0"/>
              <a:t>pengguna</a:t>
            </a:r>
            <a:r>
              <a:rPr lang="en-US" dirty="0" smtClean="0"/>
              <a:t> </a:t>
            </a:r>
            <a:r>
              <a:rPr lang="en-US" dirty="0" err="1" smtClean="0"/>
              <a:t>bisa</a:t>
            </a:r>
            <a:r>
              <a:rPr lang="en-US" dirty="0" smtClean="0"/>
              <a:t> </a:t>
            </a:r>
            <a:r>
              <a:rPr lang="en-US" dirty="0" err="1" smtClean="0"/>
              <a:t>memakai</a:t>
            </a:r>
            <a:r>
              <a:rPr lang="en-US" dirty="0" smtClean="0"/>
              <a:t> </a:t>
            </a:r>
            <a:r>
              <a:rPr lang="en-US" dirty="0" err="1" smtClean="0"/>
              <a:t>dua</a:t>
            </a:r>
            <a:r>
              <a:rPr lang="en-US" dirty="0" smtClean="0"/>
              <a:t> </a:t>
            </a:r>
            <a:r>
              <a:rPr lang="en-US" dirty="0" err="1" smtClean="0"/>
              <a:t>aplikasi</a:t>
            </a:r>
            <a:r>
              <a:rPr lang="en-US" dirty="0" smtClean="0"/>
              <a:t> </a:t>
            </a:r>
            <a:r>
              <a:rPr lang="en-US" dirty="0" err="1" smtClean="0"/>
              <a:t>berbeda</a:t>
            </a:r>
            <a:r>
              <a:rPr lang="en-US" dirty="0" smtClean="0"/>
              <a:t> </a:t>
            </a:r>
            <a:r>
              <a:rPr lang="en-US" dirty="0" err="1" smtClean="0"/>
              <a:t>dalam</a:t>
            </a:r>
            <a:r>
              <a:rPr lang="en-US" dirty="0" smtClean="0"/>
              <a:t> 1 </a:t>
            </a:r>
            <a:r>
              <a:rPr lang="en-US" dirty="0" err="1" smtClean="0"/>
              <a:t>layar</a:t>
            </a:r>
            <a:r>
              <a:rPr lang="en-US" dirty="0" smtClean="0"/>
              <a:t>.</a:t>
            </a:r>
            <a:endParaRPr lang="en-US" dirty="0"/>
          </a:p>
        </p:txBody>
      </p:sp>
      <p:sp>
        <p:nvSpPr>
          <p:cNvPr id="3" name="Title 2"/>
          <p:cNvSpPr>
            <a:spLocks noGrp="1"/>
          </p:cNvSpPr>
          <p:nvPr>
            <p:ph type="title"/>
          </p:nvPr>
        </p:nvSpPr>
        <p:spPr/>
        <p:txBody>
          <a:bodyPr/>
          <a:lstStyle/>
          <a:p>
            <a:r>
              <a:rPr lang="en-US" dirty="0" err="1" smtClean="0"/>
              <a:t>Marshamallow</a:t>
            </a:r>
            <a:endParaRPr lang="en-US" dirty="0"/>
          </a:p>
        </p:txBody>
      </p:sp>
    </p:spTree>
    <p:extLst>
      <p:ext uri="{BB962C8B-B14F-4D97-AF65-F5344CB8AC3E}">
        <p14:creationId xmlns:p14="http://schemas.microsoft.com/office/powerpoint/2010/main" val="2217883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86400" y="4648200"/>
            <a:ext cx="2933700" cy="1562100"/>
          </a:xfrm>
          <a:prstGeom prst="rect">
            <a:avLst/>
          </a:prstGeom>
        </p:spPr>
      </p:pic>
      <p:sp>
        <p:nvSpPr>
          <p:cNvPr id="2" name="Content Placeholder 1"/>
          <p:cNvSpPr>
            <a:spLocks noGrp="1"/>
          </p:cNvSpPr>
          <p:nvPr>
            <p:ph idx="1"/>
          </p:nvPr>
        </p:nvSpPr>
        <p:spPr/>
        <p:txBody>
          <a:bodyPr/>
          <a:lstStyle/>
          <a:p>
            <a:r>
              <a:rPr lang="en-US" dirty="0" err="1" smtClean="0"/>
              <a:t>Sistem</a:t>
            </a:r>
            <a:r>
              <a:rPr lang="en-US" dirty="0" smtClean="0"/>
              <a:t> </a:t>
            </a:r>
            <a:r>
              <a:rPr lang="en-US" dirty="0" err="1" smtClean="0"/>
              <a:t>operasi</a:t>
            </a:r>
            <a:r>
              <a:rPr lang="en-US" dirty="0" smtClean="0"/>
              <a:t> android </a:t>
            </a:r>
            <a:r>
              <a:rPr lang="en-US" dirty="0" err="1" smtClean="0"/>
              <a:t>ini</a:t>
            </a:r>
            <a:r>
              <a:rPr lang="en-US" dirty="0" smtClean="0"/>
              <a:t> </a:t>
            </a:r>
            <a:r>
              <a:rPr lang="en-US" dirty="0" err="1" smtClean="0"/>
              <a:t>versi</a:t>
            </a:r>
            <a:r>
              <a:rPr lang="en-US" dirty="0" smtClean="0"/>
              <a:t> </a:t>
            </a:r>
            <a:r>
              <a:rPr lang="en-US" dirty="0" err="1" smtClean="0"/>
              <a:t>diata</a:t>
            </a:r>
            <a:r>
              <a:rPr lang="en-US" dirty="0" smtClean="0"/>
              <a:t> v7.0</a:t>
            </a:r>
          </a:p>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pengembangan</a:t>
            </a:r>
            <a:r>
              <a:rPr lang="en-US" dirty="0" smtClean="0"/>
              <a:t> </a:t>
            </a:r>
            <a:r>
              <a:rPr lang="en-US" dirty="0" err="1" smtClean="0"/>
              <a:t>dari</a:t>
            </a:r>
            <a:r>
              <a:rPr lang="en-US" dirty="0" smtClean="0"/>
              <a:t> </a:t>
            </a:r>
            <a:r>
              <a:rPr lang="en-US" dirty="0" err="1" smtClean="0"/>
              <a:t>marshamallow</a:t>
            </a:r>
            <a:endParaRPr lang="en-US" dirty="0" smtClean="0"/>
          </a:p>
          <a:p>
            <a:r>
              <a:rPr lang="en-US" dirty="0" err="1" smtClean="0"/>
              <a:t>Fitur</a:t>
            </a:r>
            <a:r>
              <a:rPr lang="en-US" dirty="0" smtClean="0"/>
              <a:t> yang </a:t>
            </a:r>
            <a:r>
              <a:rPr lang="en-US" dirty="0" err="1" smtClean="0"/>
              <a:t>terdapat</a:t>
            </a:r>
            <a:r>
              <a:rPr lang="en-US" dirty="0" smtClean="0"/>
              <a:t> di </a:t>
            </a:r>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hanya</a:t>
            </a:r>
            <a:r>
              <a:rPr lang="en-US" dirty="0" smtClean="0"/>
              <a:t> </a:t>
            </a:r>
            <a:r>
              <a:rPr lang="en-US" dirty="0" err="1" smtClean="0"/>
              <a:t>tambahan</a:t>
            </a:r>
            <a:r>
              <a:rPr lang="en-US" dirty="0" smtClean="0"/>
              <a:t> </a:t>
            </a:r>
            <a:r>
              <a:rPr lang="en-US" dirty="0" err="1" smtClean="0"/>
              <a:t>dari</a:t>
            </a:r>
            <a:r>
              <a:rPr lang="en-US" dirty="0" smtClean="0"/>
              <a:t> </a:t>
            </a:r>
            <a:r>
              <a:rPr lang="en-US" dirty="0" err="1" smtClean="0"/>
              <a:t>fitur</a:t>
            </a:r>
            <a:r>
              <a:rPr lang="en-US" dirty="0" smtClean="0"/>
              <a:t> yang </a:t>
            </a:r>
            <a:r>
              <a:rPr lang="en-US" dirty="0" err="1" smtClean="0"/>
              <a:t>ada</a:t>
            </a:r>
            <a:r>
              <a:rPr lang="en-US" dirty="0" smtClean="0"/>
              <a:t> di </a:t>
            </a:r>
            <a:r>
              <a:rPr lang="en-US" dirty="0" err="1" smtClean="0"/>
              <a:t>marshamallow</a:t>
            </a:r>
            <a:r>
              <a:rPr lang="en-US" dirty="0" smtClean="0"/>
              <a:t>.</a:t>
            </a:r>
          </a:p>
          <a:p>
            <a:r>
              <a:rPr lang="en-US" dirty="0" err="1" smtClean="0"/>
              <a:t>Fitur</a:t>
            </a:r>
            <a:r>
              <a:rPr lang="en-US" dirty="0" smtClean="0"/>
              <a:t> </a:t>
            </a:r>
            <a:r>
              <a:rPr lang="en-US" dirty="0" err="1" smtClean="0"/>
              <a:t>pengguna</a:t>
            </a:r>
            <a:r>
              <a:rPr lang="en-US" dirty="0" smtClean="0"/>
              <a:t> </a:t>
            </a:r>
            <a:r>
              <a:rPr lang="en-US" dirty="0" err="1" smtClean="0"/>
              <a:t>bisa</a:t>
            </a:r>
            <a:r>
              <a:rPr lang="en-US" dirty="0" smtClean="0"/>
              <a:t> </a:t>
            </a:r>
            <a:r>
              <a:rPr lang="en-US" dirty="0" err="1" smtClean="0"/>
              <a:t>memakai</a:t>
            </a:r>
            <a:r>
              <a:rPr lang="en-US" dirty="0" smtClean="0"/>
              <a:t> </a:t>
            </a:r>
            <a:r>
              <a:rPr lang="en-US" dirty="0" err="1" smtClean="0"/>
              <a:t>dua</a:t>
            </a:r>
            <a:r>
              <a:rPr lang="en-US" dirty="0" smtClean="0"/>
              <a:t> </a:t>
            </a:r>
            <a:r>
              <a:rPr lang="en-US" dirty="0" err="1" smtClean="0"/>
              <a:t>aplikasi</a:t>
            </a:r>
            <a:r>
              <a:rPr lang="en-US" dirty="0" smtClean="0"/>
              <a:t> </a:t>
            </a:r>
            <a:r>
              <a:rPr lang="en-US" dirty="0" err="1" smtClean="0"/>
              <a:t>bersamaan</a:t>
            </a:r>
            <a:r>
              <a:rPr lang="en-US" dirty="0" smtClean="0"/>
              <a:t>, </a:t>
            </a:r>
            <a:r>
              <a:rPr lang="en-US" dirty="0" err="1" smtClean="0"/>
              <a:t>misalnya</a:t>
            </a:r>
            <a:r>
              <a:rPr lang="en-US" dirty="0" smtClean="0"/>
              <a:t> </a:t>
            </a:r>
            <a:r>
              <a:rPr lang="en-US" dirty="0" err="1" smtClean="0"/>
              <a:t>nonton</a:t>
            </a:r>
            <a:r>
              <a:rPr lang="en-US" dirty="0" smtClean="0"/>
              <a:t> </a:t>
            </a:r>
            <a:r>
              <a:rPr lang="en-US" dirty="0" err="1" smtClean="0"/>
              <a:t>youtube</a:t>
            </a:r>
            <a:r>
              <a:rPr lang="en-US" dirty="0" smtClean="0"/>
              <a:t> </a:t>
            </a:r>
            <a:r>
              <a:rPr lang="en-US" dirty="0" err="1" smtClean="0"/>
              <a:t>dan</a:t>
            </a:r>
            <a:r>
              <a:rPr lang="en-US" dirty="0" smtClean="0"/>
              <a:t> </a:t>
            </a:r>
            <a:r>
              <a:rPr lang="en-US" dirty="0" err="1" smtClean="0"/>
              <a:t>sambil</a:t>
            </a:r>
            <a:r>
              <a:rPr lang="en-US" dirty="0" smtClean="0"/>
              <a:t> </a:t>
            </a:r>
            <a:r>
              <a:rPr lang="en-US" dirty="0" err="1" smtClean="0"/>
              <a:t>balas</a:t>
            </a:r>
            <a:r>
              <a:rPr lang="en-US" dirty="0" smtClean="0"/>
              <a:t> </a:t>
            </a:r>
            <a:r>
              <a:rPr lang="en-US" dirty="0" err="1" smtClean="0"/>
              <a:t>pesan</a:t>
            </a:r>
            <a:r>
              <a:rPr lang="en-US" dirty="0" smtClean="0"/>
              <a:t> WA.</a:t>
            </a:r>
            <a:endParaRPr lang="en-US" dirty="0"/>
          </a:p>
        </p:txBody>
      </p:sp>
      <p:sp>
        <p:nvSpPr>
          <p:cNvPr id="3" name="Title 2"/>
          <p:cNvSpPr>
            <a:spLocks noGrp="1"/>
          </p:cNvSpPr>
          <p:nvPr>
            <p:ph type="title"/>
          </p:nvPr>
        </p:nvSpPr>
        <p:spPr/>
        <p:txBody>
          <a:bodyPr/>
          <a:lstStyle/>
          <a:p>
            <a:r>
              <a:rPr lang="en-US" dirty="0" smtClean="0"/>
              <a:t>Nougat</a:t>
            </a:r>
            <a:endParaRPr lang="en-US" dirty="0"/>
          </a:p>
        </p:txBody>
      </p:sp>
    </p:spTree>
    <p:extLst>
      <p:ext uri="{BB962C8B-B14F-4D97-AF65-F5344CB8AC3E}">
        <p14:creationId xmlns:p14="http://schemas.microsoft.com/office/powerpoint/2010/main" val="2816835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05600" y="4114800"/>
            <a:ext cx="1733550" cy="2628900"/>
          </a:xfrm>
          <a:prstGeom prst="rect">
            <a:avLst/>
          </a:prstGeom>
        </p:spPr>
      </p:pic>
      <p:sp>
        <p:nvSpPr>
          <p:cNvPr id="2" name="Content Placeholder 1"/>
          <p:cNvSpPr>
            <a:spLocks noGrp="1"/>
          </p:cNvSpPr>
          <p:nvPr>
            <p:ph idx="1"/>
          </p:nvPr>
        </p:nvSpPr>
        <p:spPr/>
        <p:txBody>
          <a:bodyPr/>
          <a:lstStyle/>
          <a:p>
            <a:r>
              <a:rPr lang="en-US" dirty="0" err="1" smtClean="0"/>
              <a:t>Pada</a:t>
            </a:r>
            <a:r>
              <a:rPr lang="en-US" dirty="0" smtClean="0"/>
              <a:t> </a:t>
            </a:r>
            <a:r>
              <a:rPr lang="en-US" dirty="0" err="1" smtClean="0"/>
              <a:t>sistem</a:t>
            </a:r>
            <a:r>
              <a:rPr lang="en-US" dirty="0" smtClean="0"/>
              <a:t> </a:t>
            </a:r>
            <a:r>
              <a:rPr lang="en-US" dirty="0" err="1" smtClean="0"/>
              <a:t>operasi</a:t>
            </a:r>
            <a:r>
              <a:rPr lang="en-US" dirty="0" smtClean="0"/>
              <a:t> android </a:t>
            </a:r>
            <a:r>
              <a:rPr lang="en-US" dirty="0" err="1" smtClean="0"/>
              <a:t>ini</a:t>
            </a:r>
            <a:r>
              <a:rPr lang="en-US" dirty="0" smtClean="0"/>
              <a:t> </a:t>
            </a:r>
            <a:r>
              <a:rPr lang="en-US" dirty="0" err="1" smtClean="0"/>
              <a:t>pada</a:t>
            </a:r>
            <a:r>
              <a:rPr lang="en-US" dirty="0" smtClean="0"/>
              <a:t> </a:t>
            </a:r>
            <a:r>
              <a:rPr lang="en-US" dirty="0" err="1" smtClean="0"/>
              <a:t>digunakan</a:t>
            </a:r>
            <a:r>
              <a:rPr lang="en-US" dirty="0" smtClean="0"/>
              <a:t> </a:t>
            </a:r>
            <a:r>
              <a:rPr lang="en-US" dirty="0" err="1" smtClean="0"/>
              <a:t>versi</a:t>
            </a:r>
            <a:r>
              <a:rPr lang="en-US" dirty="0" smtClean="0"/>
              <a:t> 8.0</a:t>
            </a:r>
          </a:p>
          <a:p>
            <a:r>
              <a:rPr lang="en-US" dirty="0" err="1" smtClean="0"/>
              <a:t>Sistem</a:t>
            </a:r>
            <a:r>
              <a:rPr lang="en-US" dirty="0" smtClean="0"/>
              <a:t> </a:t>
            </a:r>
            <a:r>
              <a:rPr lang="en-US" dirty="0" err="1" smtClean="0"/>
              <a:t>operasi</a:t>
            </a:r>
            <a:r>
              <a:rPr lang="en-US" dirty="0" smtClean="0"/>
              <a:t> </a:t>
            </a:r>
            <a:r>
              <a:rPr lang="en-US" dirty="0" err="1" smtClean="0"/>
              <a:t>ini</a:t>
            </a:r>
            <a:r>
              <a:rPr lang="en-US" dirty="0" smtClean="0"/>
              <a:t> </a:t>
            </a:r>
            <a:r>
              <a:rPr lang="en-US" dirty="0" err="1" smtClean="0"/>
              <a:t>lebih</a:t>
            </a:r>
            <a:r>
              <a:rPr lang="en-US" dirty="0" smtClean="0"/>
              <a:t> </a:t>
            </a:r>
            <a:r>
              <a:rPr lang="en-US" dirty="0" err="1" smtClean="0"/>
              <a:t>difokuskan</a:t>
            </a:r>
            <a:r>
              <a:rPr lang="en-US" dirty="0" smtClean="0"/>
              <a:t> </a:t>
            </a:r>
            <a:r>
              <a:rPr lang="en-US" dirty="0" err="1" smtClean="0"/>
              <a:t>untuk</a:t>
            </a:r>
            <a:r>
              <a:rPr lang="en-US" dirty="0" smtClean="0"/>
              <a:t> </a:t>
            </a:r>
            <a:r>
              <a:rPr lang="en-US" dirty="0" err="1" smtClean="0"/>
              <a:t>memudahkan</a:t>
            </a:r>
            <a:r>
              <a:rPr lang="en-US" dirty="0" smtClean="0"/>
              <a:t> </a:t>
            </a:r>
            <a:r>
              <a:rPr lang="en-US" dirty="0" err="1" smtClean="0"/>
              <a:t>pengguna</a:t>
            </a:r>
            <a:r>
              <a:rPr lang="en-US" dirty="0" smtClean="0"/>
              <a:t> </a:t>
            </a:r>
            <a:r>
              <a:rPr lang="en-US" dirty="0" err="1" smtClean="0"/>
              <a:t>mengakses</a:t>
            </a:r>
            <a:r>
              <a:rPr lang="en-US" dirty="0" smtClean="0"/>
              <a:t> </a:t>
            </a:r>
            <a:r>
              <a:rPr lang="en-US" dirty="0" err="1" smtClean="0"/>
              <a:t>aplikasi</a:t>
            </a:r>
            <a:r>
              <a:rPr lang="en-US" dirty="0" smtClean="0"/>
              <a:t> </a:t>
            </a:r>
            <a:r>
              <a:rPr lang="en-US" dirty="0" err="1" smtClean="0"/>
              <a:t>dan</a:t>
            </a:r>
            <a:r>
              <a:rPr lang="en-US" dirty="0" smtClean="0"/>
              <a:t> </a:t>
            </a:r>
            <a:r>
              <a:rPr lang="en-US" dirty="0" err="1" smtClean="0"/>
              <a:t>mencari</a:t>
            </a:r>
            <a:r>
              <a:rPr lang="en-US" dirty="0" smtClean="0"/>
              <a:t> </a:t>
            </a:r>
            <a:r>
              <a:rPr lang="en-US" dirty="0" err="1" smtClean="0"/>
              <a:t>informasi</a:t>
            </a:r>
            <a:r>
              <a:rPr lang="en-US" dirty="0" smtClean="0"/>
              <a:t> yang </a:t>
            </a:r>
            <a:r>
              <a:rPr lang="en-US" dirty="0" err="1" smtClean="0"/>
              <a:t>dibutuhkan</a:t>
            </a:r>
            <a:r>
              <a:rPr lang="en-US" dirty="0" smtClean="0"/>
              <a:t>. </a:t>
            </a:r>
            <a:r>
              <a:rPr lang="en-US" dirty="0" err="1" smtClean="0"/>
              <a:t>Tersedia</a:t>
            </a:r>
            <a:r>
              <a:rPr lang="en-US" dirty="0" smtClean="0"/>
              <a:t> </a:t>
            </a:r>
            <a:r>
              <a:rPr lang="en-US" dirty="0" err="1" smtClean="0"/>
              <a:t>juga</a:t>
            </a:r>
            <a:r>
              <a:rPr lang="en-US" dirty="0" smtClean="0"/>
              <a:t> </a:t>
            </a:r>
            <a:r>
              <a:rPr lang="en-US" dirty="0" err="1" smtClean="0"/>
              <a:t>fitur</a:t>
            </a:r>
            <a:r>
              <a:rPr lang="en-US" dirty="0" smtClean="0"/>
              <a:t> </a:t>
            </a:r>
            <a:r>
              <a:rPr lang="en-US" dirty="0" err="1" smtClean="0"/>
              <a:t>baru</a:t>
            </a:r>
            <a:r>
              <a:rPr lang="en-US" dirty="0" smtClean="0"/>
              <a:t> </a:t>
            </a:r>
            <a:r>
              <a:rPr lang="en-US" dirty="0" err="1" smtClean="0"/>
              <a:t>seperti</a:t>
            </a:r>
            <a:r>
              <a:rPr lang="en-US" dirty="0" smtClean="0"/>
              <a:t> notification </a:t>
            </a:r>
            <a:r>
              <a:rPr lang="en-US" dirty="0" err="1" smtClean="0"/>
              <a:t>dots,gambar</a:t>
            </a:r>
            <a:r>
              <a:rPr lang="en-US" dirty="0" smtClean="0"/>
              <a:t> </a:t>
            </a:r>
            <a:r>
              <a:rPr lang="en-US" dirty="0" err="1" smtClean="0"/>
              <a:t>didalam</a:t>
            </a:r>
            <a:r>
              <a:rPr lang="en-US" dirty="0" smtClean="0"/>
              <a:t> </a:t>
            </a:r>
            <a:r>
              <a:rPr lang="en-US" dirty="0" err="1" smtClean="0"/>
              <a:t>gambar</a:t>
            </a:r>
            <a:endParaRPr lang="en-US" dirty="0" smtClean="0"/>
          </a:p>
          <a:p>
            <a:r>
              <a:rPr lang="en-US" dirty="0" err="1" smtClean="0"/>
              <a:t>Autofill</a:t>
            </a:r>
            <a:r>
              <a:rPr lang="en-US" dirty="0" smtClean="0"/>
              <a:t> </a:t>
            </a:r>
            <a:r>
              <a:rPr lang="en-US" dirty="0" err="1" smtClean="0"/>
              <a:t>untuk</a:t>
            </a:r>
            <a:r>
              <a:rPr lang="en-US" dirty="0" smtClean="0"/>
              <a:t> </a:t>
            </a:r>
            <a:r>
              <a:rPr lang="en-US" dirty="0" err="1" smtClean="0"/>
              <a:t>memudahkan</a:t>
            </a:r>
            <a:r>
              <a:rPr lang="en-US" dirty="0" smtClean="0"/>
              <a:t> </a:t>
            </a:r>
            <a:r>
              <a:rPr lang="en-US" dirty="0" err="1" smtClean="0"/>
              <a:t>isi</a:t>
            </a:r>
            <a:r>
              <a:rPr lang="en-US" dirty="0" smtClean="0"/>
              <a:t> </a:t>
            </a:r>
            <a:r>
              <a:rPr lang="en-US" dirty="0" err="1" smtClean="0"/>
              <a:t>formulir</a:t>
            </a:r>
            <a:r>
              <a:rPr lang="en-US" dirty="0" smtClean="0"/>
              <a:t> online, emoji </a:t>
            </a:r>
            <a:r>
              <a:rPr lang="en-US" dirty="0" err="1" smtClean="0"/>
              <a:t>dan</a:t>
            </a:r>
            <a:r>
              <a:rPr lang="en-US" dirty="0" smtClean="0"/>
              <a:t> </a:t>
            </a:r>
            <a:r>
              <a:rPr lang="en-US" dirty="0" err="1" smtClean="0"/>
              <a:t>masih</a:t>
            </a:r>
            <a:r>
              <a:rPr lang="en-US" dirty="0" smtClean="0"/>
              <a:t> </a:t>
            </a:r>
            <a:r>
              <a:rPr lang="en-US" dirty="0" err="1" smtClean="0"/>
              <a:t>banyak</a:t>
            </a:r>
            <a:r>
              <a:rPr lang="en-US" dirty="0" smtClean="0"/>
              <a:t> </a:t>
            </a:r>
            <a:r>
              <a:rPr lang="en-US" dirty="0" err="1" smtClean="0"/>
              <a:t>lagi</a:t>
            </a:r>
            <a:endParaRPr lang="en-US" dirty="0"/>
          </a:p>
        </p:txBody>
      </p:sp>
      <p:sp>
        <p:nvSpPr>
          <p:cNvPr id="3" name="Title 2"/>
          <p:cNvSpPr>
            <a:spLocks noGrp="1"/>
          </p:cNvSpPr>
          <p:nvPr>
            <p:ph type="title"/>
          </p:nvPr>
        </p:nvSpPr>
        <p:spPr/>
        <p:txBody>
          <a:bodyPr/>
          <a:lstStyle/>
          <a:p>
            <a:r>
              <a:rPr lang="en-US" dirty="0" smtClean="0"/>
              <a:t>OREO</a:t>
            </a:r>
            <a:endParaRPr lang="en-US" dirty="0"/>
          </a:p>
        </p:txBody>
      </p:sp>
    </p:spTree>
    <p:extLst>
      <p:ext uri="{BB962C8B-B14F-4D97-AF65-F5344CB8AC3E}">
        <p14:creationId xmlns:p14="http://schemas.microsoft.com/office/powerpoint/2010/main" val="2512276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91200" y="4648200"/>
            <a:ext cx="2619375" cy="1743075"/>
          </a:xfrm>
          <a:prstGeom prst="rect">
            <a:avLst/>
          </a:prstGeom>
        </p:spPr>
      </p:pic>
      <p:sp>
        <p:nvSpPr>
          <p:cNvPr id="2" name="Content Placeholder 1"/>
          <p:cNvSpPr>
            <a:spLocks noGrp="1"/>
          </p:cNvSpPr>
          <p:nvPr>
            <p:ph idx="1"/>
          </p:nvPr>
        </p:nvSpPr>
        <p:spPr/>
        <p:txBody>
          <a:bodyPr/>
          <a:lstStyle/>
          <a:p>
            <a:r>
              <a:rPr lang="en-US" dirty="0" err="1" smtClean="0"/>
              <a:t>Sistem</a:t>
            </a:r>
            <a:r>
              <a:rPr lang="en-US" dirty="0" smtClean="0"/>
              <a:t> </a:t>
            </a:r>
            <a:r>
              <a:rPr lang="en-US" dirty="0" err="1" smtClean="0"/>
              <a:t>operasi</a:t>
            </a:r>
            <a:r>
              <a:rPr lang="en-US" dirty="0" smtClean="0"/>
              <a:t> android </a:t>
            </a:r>
            <a:r>
              <a:rPr lang="en-US" dirty="0" err="1" smtClean="0"/>
              <a:t>terbaru</a:t>
            </a:r>
            <a:r>
              <a:rPr lang="en-US" dirty="0" smtClean="0"/>
              <a:t> </a:t>
            </a:r>
            <a:r>
              <a:rPr lang="en-US" dirty="0" err="1" smtClean="0"/>
              <a:t>digunakan</a:t>
            </a:r>
            <a:r>
              <a:rPr lang="en-US" dirty="0" smtClean="0"/>
              <a:t> </a:t>
            </a:r>
            <a:r>
              <a:rPr lang="en-US" dirty="0" err="1" smtClean="0"/>
              <a:t>versi</a:t>
            </a:r>
            <a:r>
              <a:rPr lang="en-US" dirty="0" smtClean="0"/>
              <a:t> 9.0</a:t>
            </a:r>
          </a:p>
          <a:p>
            <a:r>
              <a:rPr lang="en-US" dirty="0" smtClean="0"/>
              <a:t>Android pie </a:t>
            </a:r>
            <a:r>
              <a:rPr lang="en-US" dirty="0" err="1" smtClean="0"/>
              <a:t>ini</a:t>
            </a:r>
            <a:r>
              <a:rPr lang="en-US" dirty="0" smtClean="0"/>
              <a:t> </a:t>
            </a:r>
            <a:r>
              <a:rPr lang="en-US" dirty="0" err="1" smtClean="0"/>
              <a:t>sudah</a:t>
            </a:r>
            <a:r>
              <a:rPr lang="en-US" dirty="0" smtClean="0"/>
              <a:t> </a:t>
            </a:r>
            <a:r>
              <a:rPr lang="en-US" dirty="0" err="1" smtClean="0"/>
              <a:t>didukung</a:t>
            </a:r>
            <a:r>
              <a:rPr lang="en-US" dirty="0" smtClean="0"/>
              <a:t> </a:t>
            </a:r>
            <a:r>
              <a:rPr lang="en-US" dirty="0" err="1" smtClean="0"/>
              <a:t>kemampuan</a:t>
            </a:r>
            <a:r>
              <a:rPr lang="en-US" dirty="0" smtClean="0"/>
              <a:t> </a:t>
            </a:r>
            <a:r>
              <a:rPr lang="en-US" dirty="0" err="1" smtClean="0"/>
              <a:t>kecerdasan</a:t>
            </a:r>
            <a:r>
              <a:rPr lang="en-US" dirty="0" smtClean="0"/>
              <a:t> </a:t>
            </a:r>
            <a:r>
              <a:rPr lang="en-US" dirty="0" err="1" smtClean="0"/>
              <a:t>buatan</a:t>
            </a:r>
            <a:r>
              <a:rPr lang="en-US" dirty="0" smtClean="0"/>
              <a:t> (AI). </a:t>
            </a:r>
            <a:r>
              <a:rPr lang="en-US" dirty="0" err="1" smtClean="0"/>
              <a:t>Berkat</a:t>
            </a:r>
            <a:r>
              <a:rPr lang="en-US" dirty="0" smtClean="0"/>
              <a:t> AI HP android </a:t>
            </a:r>
            <a:r>
              <a:rPr lang="en-US" dirty="0" err="1" smtClean="0"/>
              <a:t>jadi</a:t>
            </a:r>
            <a:r>
              <a:rPr lang="en-US" dirty="0" smtClean="0"/>
              <a:t> </a:t>
            </a:r>
            <a:r>
              <a:rPr lang="en-US" dirty="0" err="1" smtClean="0"/>
              <a:t>semakin</a:t>
            </a:r>
            <a:r>
              <a:rPr lang="en-US" dirty="0" smtClean="0"/>
              <a:t> </a:t>
            </a:r>
            <a:r>
              <a:rPr lang="en-US" dirty="0" err="1" smtClean="0"/>
              <a:t>pintar</a:t>
            </a:r>
            <a:r>
              <a:rPr lang="en-US" dirty="0" smtClean="0"/>
              <a:t> </a:t>
            </a:r>
            <a:r>
              <a:rPr lang="en-US" dirty="0" err="1" smtClean="0"/>
              <a:t>karena</a:t>
            </a:r>
            <a:r>
              <a:rPr lang="en-US" dirty="0" smtClean="0"/>
              <a:t> </a:t>
            </a:r>
            <a:r>
              <a:rPr lang="en-US" dirty="0" err="1" smtClean="0"/>
              <a:t>bisa</a:t>
            </a:r>
            <a:r>
              <a:rPr lang="en-US" dirty="0" smtClean="0"/>
              <a:t> </a:t>
            </a:r>
            <a:r>
              <a:rPr lang="en-US" dirty="0" err="1" smtClean="0"/>
              <a:t>mempelajari</a:t>
            </a:r>
            <a:r>
              <a:rPr lang="en-US" dirty="0" smtClean="0"/>
              <a:t> </a:t>
            </a:r>
            <a:r>
              <a:rPr lang="en-US" dirty="0" err="1" smtClean="0"/>
              <a:t>pola</a:t>
            </a:r>
            <a:r>
              <a:rPr lang="en-US" dirty="0" smtClean="0"/>
              <a:t> </a:t>
            </a:r>
            <a:r>
              <a:rPr lang="en-US" dirty="0" err="1" smtClean="0"/>
              <a:t>pengguna</a:t>
            </a:r>
            <a:r>
              <a:rPr lang="en-US" dirty="0" smtClean="0"/>
              <a:t> </a:t>
            </a:r>
            <a:r>
              <a:rPr lang="en-US" dirty="0" err="1" smtClean="0"/>
              <a:t>secara</a:t>
            </a:r>
            <a:r>
              <a:rPr lang="en-US" dirty="0" smtClean="0"/>
              <a:t> </a:t>
            </a:r>
            <a:r>
              <a:rPr lang="en-US" dirty="0" err="1" smtClean="0"/>
              <a:t>otomatis</a:t>
            </a:r>
            <a:r>
              <a:rPr lang="en-US" dirty="0" smtClean="0"/>
              <a:t>.</a:t>
            </a:r>
          </a:p>
          <a:p>
            <a:r>
              <a:rPr lang="en-US" dirty="0" smtClean="0"/>
              <a:t>Android </a:t>
            </a:r>
            <a:r>
              <a:rPr lang="en-US" dirty="0" err="1" smtClean="0"/>
              <a:t>ini</a:t>
            </a:r>
            <a:r>
              <a:rPr lang="en-US" dirty="0" smtClean="0"/>
              <a:t> </a:t>
            </a:r>
            <a:r>
              <a:rPr lang="en-US" dirty="0" err="1" smtClean="0"/>
              <a:t>bisa</a:t>
            </a:r>
            <a:r>
              <a:rPr lang="en-US" dirty="0" smtClean="0"/>
              <a:t> </a:t>
            </a:r>
            <a:r>
              <a:rPr lang="en-US" dirty="0" err="1" smtClean="0"/>
              <a:t>menyelesaikan</a:t>
            </a:r>
            <a:r>
              <a:rPr lang="en-US" dirty="0" smtClean="0"/>
              <a:t> </a:t>
            </a:r>
            <a:r>
              <a:rPr lang="en-US" dirty="0" err="1" smtClean="0"/>
              <a:t>konsumsi</a:t>
            </a:r>
            <a:r>
              <a:rPr lang="en-US" dirty="0" smtClean="0"/>
              <a:t> </a:t>
            </a:r>
            <a:r>
              <a:rPr lang="en-US" dirty="0" err="1" smtClean="0"/>
              <a:t>baterai</a:t>
            </a:r>
            <a:r>
              <a:rPr lang="en-US" dirty="0" smtClean="0"/>
              <a:t> </a:t>
            </a:r>
            <a:r>
              <a:rPr lang="en-US" dirty="0" err="1" smtClean="0"/>
              <a:t>dengan</a:t>
            </a:r>
            <a:r>
              <a:rPr lang="en-US" dirty="0" smtClean="0"/>
              <a:t> </a:t>
            </a:r>
            <a:r>
              <a:rPr lang="en-US" dirty="0" err="1" smtClean="0"/>
              <a:t>rutinitas</a:t>
            </a:r>
            <a:r>
              <a:rPr lang="en-US" dirty="0" smtClean="0"/>
              <a:t> </a:t>
            </a:r>
            <a:r>
              <a:rPr lang="en-US" dirty="0" err="1" smtClean="0"/>
              <a:t>sehari</a:t>
            </a:r>
            <a:r>
              <a:rPr lang="en-US" dirty="0" smtClean="0"/>
              <a:t> – </a:t>
            </a:r>
            <a:r>
              <a:rPr lang="en-US" dirty="0" err="1" smtClean="0"/>
              <a:t>hari</a:t>
            </a:r>
            <a:r>
              <a:rPr lang="en-US" smtClean="0"/>
              <a:t>.</a:t>
            </a:r>
            <a:endParaRPr lang="en-US"/>
          </a:p>
        </p:txBody>
      </p:sp>
      <p:sp>
        <p:nvSpPr>
          <p:cNvPr id="3" name="Title 2"/>
          <p:cNvSpPr>
            <a:spLocks noGrp="1"/>
          </p:cNvSpPr>
          <p:nvPr>
            <p:ph type="title"/>
          </p:nvPr>
        </p:nvSpPr>
        <p:spPr/>
        <p:txBody>
          <a:bodyPr/>
          <a:lstStyle/>
          <a:p>
            <a:r>
              <a:rPr lang="en-US" dirty="0" smtClean="0"/>
              <a:t>PIE</a:t>
            </a:r>
            <a:endParaRPr lang="en-US" dirty="0"/>
          </a:p>
        </p:txBody>
      </p:sp>
    </p:spTree>
    <p:extLst>
      <p:ext uri="{BB962C8B-B14F-4D97-AF65-F5344CB8AC3E}">
        <p14:creationId xmlns:p14="http://schemas.microsoft.com/office/powerpoint/2010/main" val="228262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lnSpc>
                <a:spcPct val="90000"/>
              </a:lnSpc>
            </a:pPr>
            <a:r>
              <a:rPr lang="en-GB" sz="2400" smtClean="0"/>
              <a:t>Extreme Personalization</a:t>
            </a:r>
          </a:p>
          <a:p>
            <a:pPr lvl="1">
              <a:lnSpc>
                <a:spcPct val="90000"/>
              </a:lnSpc>
            </a:pPr>
            <a:r>
              <a:rPr lang="en-GB" sz="2000" smtClean="0"/>
              <a:t>Ponsel diantara dompet dan kunci motor</a:t>
            </a:r>
          </a:p>
          <a:p>
            <a:pPr lvl="1">
              <a:lnSpc>
                <a:spcPct val="90000"/>
              </a:lnSpc>
            </a:pPr>
            <a:r>
              <a:rPr lang="en-GB" sz="2000" smtClean="0"/>
              <a:t>Tempat menyimpan segala informasi pribadi</a:t>
            </a:r>
          </a:p>
          <a:p>
            <a:pPr>
              <a:lnSpc>
                <a:spcPct val="90000"/>
              </a:lnSpc>
            </a:pPr>
            <a:r>
              <a:rPr lang="en-GB" sz="2400" smtClean="0"/>
              <a:t>Pengaksesan Informasi setiap saat dan dimanapun</a:t>
            </a:r>
          </a:p>
          <a:p>
            <a:pPr lvl="1">
              <a:lnSpc>
                <a:spcPct val="90000"/>
              </a:lnSpc>
            </a:pPr>
            <a:r>
              <a:rPr lang="en-GB" sz="2000" smtClean="0"/>
              <a:t>Memungkinkan kita untuk bekerja, belanja atau bermain tanpa batasan waktu dan tempat (asal terhubung!)</a:t>
            </a:r>
          </a:p>
          <a:p>
            <a:pPr>
              <a:lnSpc>
                <a:spcPct val="90000"/>
              </a:lnSpc>
            </a:pPr>
            <a:r>
              <a:rPr lang="en-GB" sz="2400" smtClean="0"/>
              <a:t>Mobilitas tinggi tanpa kerumitan kabel (W-LAN) &amp; Instalasi jaringan yang cepat</a:t>
            </a:r>
          </a:p>
          <a:p>
            <a:pPr>
              <a:lnSpc>
                <a:spcPct val="90000"/>
              </a:lnSpc>
            </a:pPr>
            <a:r>
              <a:rPr lang="en-GB" sz="2400" smtClean="0"/>
              <a:t>Kompatible yang tinggi dengan teknologi lain</a:t>
            </a:r>
          </a:p>
          <a:p>
            <a:pPr>
              <a:lnSpc>
                <a:spcPct val="90000"/>
              </a:lnSpc>
            </a:pPr>
            <a:r>
              <a:rPr lang="en-GB" sz="2400" smtClean="0"/>
              <a:t>Cocok untuk daerah yang belum ada infrastruktur</a:t>
            </a:r>
          </a:p>
          <a:p>
            <a:pPr>
              <a:lnSpc>
                <a:spcPct val="90000"/>
              </a:lnSpc>
            </a:pPr>
            <a:r>
              <a:rPr lang="en-GB" sz="2400" smtClean="0"/>
              <a:t>Reduksi biaya : dalam kasus pengembangan, pemindahan maupun perubahan konfigurasi LAN</a:t>
            </a:r>
          </a:p>
        </p:txBody>
      </p:sp>
      <p:sp>
        <p:nvSpPr>
          <p:cNvPr id="13314" name="Rectangle 2"/>
          <p:cNvSpPr>
            <a:spLocks noGrp="1" noChangeArrowheads="1"/>
          </p:cNvSpPr>
          <p:nvPr>
            <p:ph type="title"/>
          </p:nvPr>
        </p:nvSpPr>
        <p:spPr/>
        <p:txBody>
          <a:bodyPr/>
          <a:lstStyle/>
          <a:p>
            <a:r>
              <a:rPr lang="en-US" smtClean="0"/>
              <a:t>Keuntungan mobile technology</a:t>
            </a:r>
            <a:endParaRPr lang="en-GB"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GB" smtClean="0"/>
              <a:t>Harus LoS (Line of Sight)</a:t>
            </a:r>
          </a:p>
          <a:p>
            <a:r>
              <a:rPr lang="en-GB" smtClean="0"/>
              <a:t>Security</a:t>
            </a:r>
          </a:p>
          <a:p>
            <a:r>
              <a:rPr lang="en-GB" smtClean="0"/>
              <a:t>Interferences (pesawat?)</a:t>
            </a:r>
          </a:p>
          <a:p>
            <a:r>
              <a:rPr lang="en-GB" smtClean="0"/>
              <a:t>Sensitif terhadap cuaca</a:t>
            </a:r>
          </a:p>
          <a:p>
            <a:r>
              <a:rPr lang="en-GB" smtClean="0"/>
              <a:t>Keterbatasan jarak (10-100m)</a:t>
            </a:r>
          </a:p>
          <a:p>
            <a:r>
              <a:rPr lang="en-GB" smtClean="0"/>
              <a:t>Izin penggunaan Frequency</a:t>
            </a:r>
          </a:p>
          <a:p>
            <a:pPr lvl="1"/>
            <a:r>
              <a:rPr lang="en-US" smtClean="0"/>
              <a:t>Menggunakan frekuensi 2.4 GHz</a:t>
            </a:r>
            <a:endParaRPr lang="en-GB" smtClean="0"/>
          </a:p>
        </p:txBody>
      </p:sp>
      <p:sp>
        <p:nvSpPr>
          <p:cNvPr id="14338" name="Rectangle 2"/>
          <p:cNvSpPr>
            <a:spLocks noGrp="1" noChangeArrowheads="1"/>
          </p:cNvSpPr>
          <p:nvPr>
            <p:ph type="title"/>
          </p:nvPr>
        </p:nvSpPr>
        <p:spPr/>
        <p:txBody>
          <a:bodyPr/>
          <a:lstStyle/>
          <a:p>
            <a:r>
              <a:rPr lang="en-US" smtClean="0"/>
              <a:t>Kekurangan</a:t>
            </a:r>
            <a:endParaRPr lang="en-GB"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916113"/>
            <a:ext cx="8229600" cy="4210050"/>
          </a:xfrm>
        </p:spPr>
        <p:txBody>
          <a:bodyPr>
            <a:normAutofit lnSpcReduction="10000"/>
          </a:bodyPr>
          <a:lstStyle/>
          <a:p>
            <a:pPr>
              <a:lnSpc>
                <a:spcPct val="90000"/>
              </a:lnSpc>
            </a:pPr>
            <a:r>
              <a:rPr lang="en-GB" sz="2400" smtClean="0"/>
              <a:t>Mobile phone = cell phone: adalah perangkat elektronik portabel yang berfungsi sebagaimana pesawat telepon normal, yang dapat bergerak pada suatu area yang luas. (bandingkan dengan cordless phone). </a:t>
            </a:r>
          </a:p>
          <a:p>
            <a:pPr>
              <a:lnSpc>
                <a:spcPct val="90000"/>
              </a:lnSpc>
            </a:pPr>
            <a:r>
              <a:rPr lang="en-GB" sz="2400" smtClean="0"/>
              <a:t>Kebanyakan mobile phone saat ini menggunakan kombinasi </a:t>
            </a:r>
            <a:r>
              <a:rPr lang="en-GB" sz="2400" b="1" smtClean="0"/>
              <a:t>transmisi radio</a:t>
            </a:r>
            <a:r>
              <a:rPr lang="en-GB" sz="2400" smtClean="0"/>
              <a:t> dan </a:t>
            </a:r>
            <a:r>
              <a:rPr lang="en-GB" sz="2400" b="1" smtClean="0"/>
              <a:t>telephone circuit switching</a:t>
            </a:r>
            <a:r>
              <a:rPr lang="en-GB" sz="2400" smtClean="0"/>
              <a:t> (PSTN) konvensional, walaupun </a:t>
            </a:r>
            <a:r>
              <a:rPr lang="en-GB" sz="2400" b="1" smtClean="0"/>
              <a:t>packet switching</a:t>
            </a:r>
            <a:r>
              <a:rPr lang="en-GB" sz="2400" smtClean="0"/>
              <a:t> sudah digunakan untuk beberapa bagian jaringan mobile phone, khususnya untuk layanan akses Internet dan WAP.</a:t>
            </a:r>
          </a:p>
          <a:p>
            <a:pPr>
              <a:lnSpc>
                <a:spcPct val="90000"/>
              </a:lnSpc>
            </a:pPr>
            <a:r>
              <a:rPr lang="en-US" sz="2400" smtClean="0"/>
              <a:t>Mampu:</a:t>
            </a:r>
          </a:p>
          <a:p>
            <a:pPr lvl="1">
              <a:lnSpc>
                <a:spcPct val="90000"/>
              </a:lnSpc>
            </a:pPr>
            <a:r>
              <a:rPr lang="en-US" sz="2000" smtClean="0"/>
              <a:t>Voice function, SMS, packet switching untuk Internet, MMS</a:t>
            </a:r>
            <a:endParaRPr lang="en-GB" sz="2000" smtClean="0"/>
          </a:p>
        </p:txBody>
      </p:sp>
      <p:sp>
        <p:nvSpPr>
          <p:cNvPr id="15362" name="Rectangle 2"/>
          <p:cNvSpPr>
            <a:spLocks noGrp="1" noChangeArrowheads="1"/>
          </p:cNvSpPr>
          <p:nvPr>
            <p:ph type="title"/>
          </p:nvPr>
        </p:nvSpPr>
        <p:spPr/>
        <p:txBody>
          <a:bodyPr/>
          <a:lstStyle/>
          <a:p>
            <a:r>
              <a:rPr lang="en-US" smtClean="0"/>
              <a:t>Mobile Phone</a:t>
            </a:r>
            <a:endParaRPr lang="en-GB"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0"/>
            <a:ext cx="28575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marL="320040" indent="-320040" fontAlgn="auto">
              <a:lnSpc>
                <a:spcPct val="80000"/>
              </a:lnSpc>
              <a:spcAft>
                <a:spcPts val="0"/>
              </a:spcAft>
              <a:buFont typeface="Wingdings"/>
              <a:buChar char=""/>
              <a:defRPr/>
            </a:pPr>
            <a:r>
              <a:rPr lang="en-GB" sz="2000" smtClean="0"/>
              <a:t>Fleksibilitas pemakaian :</a:t>
            </a:r>
          </a:p>
          <a:p>
            <a:pPr marL="640080" lvl="1" indent="-274320" fontAlgn="auto">
              <a:lnSpc>
                <a:spcPct val="80000"/>
              </a:lnSpc>
              <a:spcAft>
                <a:spcPts val="0"/>
              </a:spcAft>
              <a:buFont typeface="Wingdings 2"/>
              <a:buChar char=""/>
              <a:defRPr/>
            </a:pPr>
            <a:r>
              <a:rPr lang="en-GB" sz="1800" smtClean="0"/>
              <a:t>Menggeser penggunaan telepon kabel</a:t>
            </a:r>
          </a:p>
          <a:p>
            <a:pPr marL="640080" lvl="1" indent="-274320" fontAlgn="auto">
              <a:lnSpc>
                <a:spcPct val="80000"/>
              </a:lnSpc>
              <a:spcAft>
                <a:spcPts val="0"/>
              </a:spcAft>
              <a:buFont typeface="Wingdings 2"/>
              <a:buChar char=""/>
              <a:defRPr/>
            </a:pPr>
            <a:r>
              <a:rPr lang="en-GB" sz="1800" smtClean="0"/>
              <a:t>Tidak dibatasi dalam suatu ruang tertentu (selama dalam area hot spot)</a:t>
            </a:r>
          </a:p>
          <a:p>
            <a:pPr marL="640080" lvl="1" indent="-274320" fontAlgn="auto">
              <a:lnSpc>
                <a:spcPct val="80000"/>
              </a:lnSpc>
              <a:spcAft>
                <a:spcPts val="0"/>
              </a:spcAft>
              <a:buFont typeface="Wingdings 2"/>
              <a:buChar char=""/>
              <a:defRPr/>
            </a:pPr>
            <a:r>
              <a:rPr lang="en-GB" sz="1800" smtClean="0"/>
              <a:t>Bentuk dan ukuran</a:t>
            </a:r>
          </a:p>
          <a:p>
            <a:pPr marL="320040" indent="-320040" fontAlgn="auto">
              <a:lnSpc>
                <a:spcPct val="80000"/>
              </a:lnSpc>
              <a:spcAft>
                <a:spcPts val="0"/>
              </a:spcAft>
              <a:buFont typeface="Wingdings"/>
              <a:buChar char=""/>
              <a:defRPr/>
            </a:pPr>
            <a:r>
              <a:rPr lang="en-GB" sz="2000" smtClean="0"/>
              <a:t>Jumlah pemakai yang meningkat</a:t>
            </a:r>
          </a:p>
          <a:p>
            <a:pPr marL="640080" lvl="1" indent="-274320" fontAlgn="auto">
              <a:lnSpc>
                <a:spcPct val="80000"/>
              </a:lnSpc>
              <a:spcAft>
                <a:spcPts val="0"/>
              </a:spcAft>
              <a:buFont typeface="Wingdings 2"/>
              <a:buChar char=""/>
              <a:defRPr/>
            </a:pPr>
            <a:r>
              <a:rPr lang="en-GB" sz="1800" smtClean="0"/>
              <a:t>2000 sampai 2005 - kurang lebih 200 juta pelanggan</a:t>
            </a:r>
          </a:p>
          <a:p>
            <a:pPr marL="640080" lvl="1" indent="-274320" fontAlgn="auto">
              <a:lnSpc>
                <a:spcPct val="80000"/>
              </a:lnSpc>
              <a:spcAft>
                <a:spcPts val="0"/>
              </a:spcAft>
              <a:buFont typeface="Wingdings 2"/>
              <a:buChar char=""/>
              <a:defRPr/>
            </a:pPr>
            <a:r>
              <a:rPr lang="en-GB" sz="1800" smtClean="0"/>
              <a:t>2006 – kurang lebih 800 juta</a:t>
            </a:r>
          </a:p>
          <a:p>
            <a:pPr marL="320040" indent="-320040" fontAlgn="auto">
              <a:lnSpc>
                <a:spcPct val="80000"/>
              </a:lnSpc>
              <a:spcAft>
                <a:spcPts val="0"/>
              </a:spcAft>
              <a:buFont typeface="Wingdings"/>
              <a:buChar char=""/>
              <a:defRPr/>
            </a:pPr>
            <a:r>
              <a:rPr lang="en-GB" sz="2000" smtClean="0"/>
              <a:t>Jumlah network provider yang meningkat</a:t>
            </a:r>
          </a:p>
          <a:p>
            <a:pPr marL="640080" lvl="1" indent="-274320" fontAlgn="auto">
              <a:lnSpc>
                <a:spcPct val="80000"/>
              </a:lnSpc>
              <a:spcAft>
                <a:spcPts val="0"/>
              </a:spcAft>
              <a:buFont typeface="Wingdings 2"/>
              <a:buChar char=""/>
              <a:defRPr/>
            </a:pPr>
            <a:r>
              <a:rPr lang="en-GB" sz="1800" smtClean="0"/>
              <a:t>Bukan merupakan barang mewah, tetapi menjadi “part of life”.</a:t>
            </a:r>
          </a:p>
          <a:p>
            <a:pPr marL="320040" indent="-320040" fontAlgn="auto">
              <a:lnSpc>
                <a:spcPct val="80000"/>
              </a:lnSpc>
              <a:spcAft>
                <a:spcPts val="0"/>
              </a:spcAft>
              <a:buFont typeface="Wingdings"/>
              <a:buChar char=""/>
              <a:defRPr/>
            </a:pPr>
            <a:r>
              <a:rPr lang="en-GB" sz="2000" smtClean="0"/>
              <a:t>Fasilitas layanan yang meningkat : internet dan multimedia</a:t>
            </a:r>
          </a:p>
          <a:p>
            <a:pPr marL="320040" indent="-320040" fontAlgn="auto">
              <a:lnSpc>
                <a:spcPct val="80000"/>
              </a:lnSpc>
              <a:spcAft>
                <a:spcPts val="0"/>
              </a:spcAft>
              <a:buFont typeface="Wingdings"/>
              <a:buChar char=""/>
              <a:defRPr/>
            </a:pPr>
            <a:r>
              <a:rPr lang="en-GB" sz="2000" smtClean="0"/>
              <a:t>Kapasitas memori yang memungkinkan :</a:t>
            </a:r>
          </a:p>
          <a:p>
            <a:pPr marL="640080" lvl="1" indent="-274320" fontAlgn="auto">
              <a:lnSpc>
                <a:spcPct val="80000"/>
              </a:lnSpc>
              <a:spcAft>
                <a:spcPts val="0"/>
              </a:spcAft>
              <a:buFont typeface="Wingdings 2"/>
              <a:buChar char=""/>
              <a:defRPr/>
            </a:pPr>
            <a:r>
              <a:rPr lang="en-GB" sz="1800" smtClean="0"/>
              <a:t>Penyimpanan nomor telepon</a:t>
            </a:r>
          </a:p>
          <a:p>
            <a:pPr marL="640080" lvl="1" indent="-274320" fontAlgn="auto">
              <a:lnSpc>
                <a:spcPct val="80000"/>
              </a:lnSpc>
              <a:spcAft>
                <a:spcPts val="0"/>
              </a:spcAft>
              <a:buFont typeface="Wingdings 2"/>
              <a:buChar char=""/>
              <a:defRPr/>
            </a:pPr>
            <a:r>
              <a:rPr lang="en-GB" sz="1800" smtClean="0"/>
              <a:t>Pesan singkat (SMS)</a:t>
            </a:r>
          </a:p>
          <a:p>
            <a:pPr marL="640080" lvl="1" indent="-274320" fontAlgn="auto">
              <a:lnSpc>
                <a:spcPct val="80000"/>
              </a:lnSpc>
              <a:spcAft>
                <a:spcPts val="0"/>
              </a:spcAft>
              <a:buFont typeface="Wingdings 2"/>
              <a:buChar char=""/>
              <a:defRPr/>
            </a:pPr>
            <a:r>
              <a:rPr lang="en-GB" sz="1800" smtClean="0"/>
              <a:t>Gambar</a:t>
            </a:r>
          </a:p>
          <a:p>
            <a:pPr marL="640080" lvl="1" indent="-274320" fontAlgn="auto">
              <a:lnSpc>
                <a:spcPct val="80000"/>
              </a:lnSpc>
              <a:spcAft>
                <a:spcPts val="0"/>
              </a:spcAft>
              <a:buFont typeface="Wingdings 2"/>
              <a:buChar char=""/>
              <a:defRPr/>
            </a:pPr>
            <a:r>
              <a:rPr lang="en-GB" sz="1800" smtClean="0"/>
              <a:t>Aplikasi</a:t>
            </a:r>
          </a:p>
        </p:txBody>
      </p:sp>
      <p:sp>
        <p:nvSpPr>
          <p:cNvPr id="16386" name="Rectangle 2"/>
          <p:cNvSpPr>
            <a:spLocks noGrp="1" noChangeArrowheads="1"/>
          </p:cNvSpPr>
          <p:nvPr>
            <p:ph type="title"/>
          </p:nvPr>
        </p:nvSpPr>
        <p:spPr/>
        <p:txBody>
          <a:bodyPr/>
          <a:lstStyle/>
          <a:p>
            <a:r>
              <a:rPr lang="en-US" smtClean="0"/>
              <a:t>Perubahan Telekomunikasi</a:t>
            </a:r>
            <a:endParaRPr lang="en-GB"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970</TotalTime>
  <Words>2627</Words>
  <Application>Microsoft Office PowerPoint</Application>
  <PresentationFormat>On-screen Show (4:3)</PresentationFormat>
  <Paragraphs>342</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Lucida Sans Unicode</vt:lpstr>
      <vt:lpstr>Square721 BT</vt:lpstr>
      <vt:lpstr>Verdana</vt:lpstr>
      <vt:lpstr>Wingdings</vt:lpstr>
      <vt:lpstr>Wingdings 2</vt:lpstr>
      <vt:lpstr>Wingdings 3</vt:lpstr>
      <vt:lpstr>Concourse</vt:lpstr>
      <vt:lpstr>Pengantar Teknologi Mobile</vt:lpstr>
      <vt:lpstr>Mobile Computing</vt:lpstr>
      <vt:lpstr>Mobile Computing</vt:lpstr>
      <vt:lpstr>Wearable Computer</vt:lpstr>
      <vt:lpstr>Wearable Computer (2) – in fiction</vt:lpstr>
      <vt:lpstr>Keuntungan mobile technology</vt:lpstr>
      <vt:lpstr>Kekurangan</vt:lpstr>
      <vt:lpstr>Mobile Phone</vt:lpstr>
      <vt:lpstr>Perubahan Telekomunikasi</vt:lpstr>
      <vt:lpstr>Generation Mobile Phones</vt:lpstr>
      <vt:lpstr>Perbedaan</vt:lpstr>
      <vt:lpstr>Standard Mobile Phone</vt:lpstr>
      <vt:lpstr>Standard Mobile Phone</vt:lpstr>
      <vt:lpstr>Standard Mobile Phone</vt:lpstr>
      <vt:lpstr>Perbedaan</vt:lpstr>
      <vt:lpstr>3G</vt:lpstr>
      <vt:lpstr>3G (2)</vt:lpstr>
      <vt:lpstr>PowerPoint Presentation</vt:lpstr>
      <vt:lpstr>Operator Selular Indonesia</vt:lpstr>
      <vt:lpstr>GSM Operator Code</vt:lpstr>
      <vt:lpstr>Area Aplikasi Mobile</vt:lpstr>
      <vt:lpstr>Aplikasi Mobile Phone</vt:lpstr>
      <vt:lpstr>Mobile Killer Applications</vt:lpstr>
      <vt:lpstr>Mobile Killer Application</vt:lpstr>
      <vt:lpstr>Karakteristik Piranti Mobile</vt:lpstr>
      <vt:lpstr>Karakteristik Piranti Mobile</vt:lpstr>
      <vt:lpstr>Karakteristik Piranti Mobile</vt:lpstr>
      <vt:lpstr>Keterbatasan Piranti Mobile</vt:lpstr>
      <vt:lpstr>Keterbatasan Piranti Mobile</vt:lpstr>
      <vt:lpstr>Pengguna Aplikasi Mobile</vt:lpstr>
      <vt:lpstr>Pengguna Aplikasi Mobile</vt:lpstr>
      <vt:lpstr>Mobile Operating System</vt:lpstr>
      <vt:lpstr>Mobile Operating System</vt:lpstr>
      <vt:lpstr>Pekerkembangan OS</vt:lpstr>
      <vt:lpstr>Symbian</vt:lpstr>
      <vt:lpstr>BlackBerry / BB OS</vt:lpstr>
      <vt:lpstr>iOS</vt:lpstr>
      <vt:lpstr>Android</vt:lpstr>
      <vt:lpstr>PERKEMBANGAN</vt:lpstr>
      <vt:lpstr>Cupcake</vt:lpstr>
      <vt:lpstr>Doughnut</vt:lpstr>
      <vt:lpstr>Eclair</vt:lpstr>
      <vt:lpstr>Frozen Yogurt/Froyo</vt:lpstr>
      <vt:lpstr>Gingerbread</vt:lpstr>
      <vt:lpstr>HoneyComb</vt:lpstr>
      <vt:lpstr>Icecream Sandwitch</vt:lpstr>
      <vt:lpstr>Jelly Bean</vt:lpstr>
      <vt:lpstr>Kitkat</vt:lpstr>
      <vt:lpstr>Lolipop</vt:lpstr>
      <vt:lpstr>Marshamallow</vt:lpstr>
      <vt:lpstr>Nougat</vt:lpstr>
      <vt:lpstr>OREO</vt:lpstr>
      <vt:lpstr>PIE</vt:lpstr>
    </vt:vector>
  </TitlesOfParts>
  <Company>UKDW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Mobile</dc:title>
  <dc:creator>Andre Huang</dc:creator>
  <cp:lastModifiedBy>IT</cp:lastModifiedBy>
  <cp:revision>158</cp:revision>
  <dcterms:created xsi:type="dcterms:W3CDTF">2008-01-16T10:42:04Z</dcterms:created>
  <dcterms:modified xsi:type="dcterms:W3CDTF">2019-07-13T05:10:53Z</dcterms:modified>
</cp:coreProperties>
</file>