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128" autoAdjust="0"/>
  </p:normalViewPr>
  <p:slideViewPr>
    <p:cSldViewPr>
      <p:cViewPr varScale="1">
        <p:scale>
          <a:sx n="63" d="100"/>
          <a:sy n="63" d="100"/>
        </p:scale>
        <p:origin x="136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6F54C-AE86-4A41-AFB9-1BB4F09138C0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0B45E-73E8-4074-9A04-A0DDA487E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85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83F0AA-A4D5-4DF0-B92B-752E1BBD41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10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72B1860-6D5F-445A-80C2-F0E9C9CB2771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02D078-6AE0-4E68-9D7F-3528CA4C9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2B1860-6D5F-445A-80C2-F0E9C9CB2771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02D078-6AE0-4E68-9D7F-3528CA4C9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2B1860-6D5F-445A-80C2-F0E9C9CB2771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02D078-6AE0-4E68-9D7F-3528CA4C9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2B1860-6D5F-445A-80C2-F0E9C9CB2771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02D078-6AE0-4E68-9D7F-3528CA4C9CA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2B1860-6D5F-445A-80C2-F0E9C9CB2771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02D078-6AE0-4E68-9D7F-3528CA4C9CA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2B1860-6D5F-445A-80C2-F0E9C9CB2771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02D078-6AE0-4E68-9D7F-3528CA4C9CA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2B1860-6D5F-445A-80C2-F0E9C9CB2771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02D078-6AE0-4E68-9D7F-3528CA4C9CA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2B1860-6D5F-445A-80C2-F0E9C9CB2771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02D078-6AE0-4E68-9D7F-3528CA4C9CA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2B1860-6D5F-445A-80C2-F0E9C9CB2771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02D078-6AE0-4E68-9D7F-3528CA4C9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72B1860-6D5F-445A-80C2-F0E9C9CB2771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02D078-6AE0-4E68-9D7F-3528CA4C9CA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72B1860-6D5F-445A-80C2-F0E9C9CB2771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02D078-6AE0-4E68-9D7F-3528CA4C9CA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72B1860-6D5F-445A-80C2-F0E9C9CB2771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02D078-6AE0-4E68-9D7F-3528CA4C9CA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topics/appwidgets/index.html?hl=id" TargetMode="External"/><Relationship Id="rId2" Type="http://schemas.openxmlformats.org/officeDocument/2006/relationships/hyperlink" Target="https://developer.android.com/guide/components/activities.html?hl=id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widget/TextView.html?hl=id" TargetMode="External"/><Relationship Id="rId2" Type="http://schemas.openxmlformats.org/officeDocument/2006/relationships/hyperlink" Target="https://developer.android.com/reference/android/widget/LinearLayout.html?hl=i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android.com/reference/android/widget/Button.html?hl=id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reference/android/view/View.html?hl=id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reference/android/app/Activity.html?hl=id#onCreate(android.os.Bundle)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reference/android/view/ViewGroup.LayoutParams.html?hl=id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resources/available-resources.html?hl=id#dimension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view/View.html?hl=id#getTop()" TargetMode="External"/><Relationship Id="rId2" Type="http://schemas.openxmlformats.org/officeDocument/2006/relationships/hyperlink" Target="https://developer.android.com/reference/android/view/View.html?hl=id#getLeft()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view/View.html?hl=id#getBottom()" TargetMode="External"/><Relationship Id="rId2" Type="http://schemas.openxmlformats.org/officeDocument/2006/relationships/hyperlink" Target="https://developer.android.com/reference/android/view/View.html?hl=id#getRight()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view/View.html?hl=id#getMeasuredHeight()" TargetMode="External"/><Relationship Id="rId2" Type="http://schemas.openxmlformats.org/officeDocument/2006/relationships/hyperlink" Target="https://developer.android.com/reference/android/view/View.html?hl=id#getMeasuredWidth()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ebkit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view/View.html?hl=id#getHeight()" TargetMode="External"/><Relationship Id="rId2" Type="http://schemas.openxmlformats.org/officeDocument/2006/relationships/hyperlink" Target="https://developer.android.com/reference/android/view/View.html?hl=id#getWidth()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view/ViewGroup.MarginLayoutParams.html?hl=id" TargetMode="External"/><Relationship Id="rId2" Type="http://schemas.openxmlformats.org/officeDocument/2006/relationships/hyperlink" Target="https://developer.android.com/reference/android/view/ViewGroup.html?hl=i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android.com/guide/topics/resources/more-resources.html?hl=id#Dimension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Teknologi</a:t>
            </a:r>
            <a:r>
              <a:rPr lang="en-US" dirty="0" smtClean="0"/>
              <a:t> Android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Alexius </a:t>
            </a:r>
            <a:r>
              <a:rPr lang="en-US" dirty="0" err="1" smtClean="0"/>
              <a:t>Hendra</a:t>
            </a:r>
            <a:r>
              <a:rPr lang="en-US" dirty="0" smtClean="0"/>
              <a:t> </a:t>
            </a:r>
            <a:r>
              <a:rPr lang="en-US" dirty="0" err="1" smtClean="0"/>
              <a:t>Gunawan,M.Kom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11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7696200" cy="555625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Structure Android Project</a:t>
            </a:r>
            <a:endParaRPr lang="en-US" u="sng" dirty="0"/>
          </a:p>
        </p:txBody>
      </p:sp>
      <p:pic>
        <p:nvPicPr>
          <p:cNvPr id="2050" name="Picture 2" descr="C:\Users\dalwa\Downloads\android_logo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66800" cy="9144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72963" y="914400"/>
            <a:ext cx="7543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en-US" sz="2000" dirty="0" smtClean="0"/>
              <a:t>Project Name:  </a:t>
            </a:r>
            <a:r>
              <a:rPr lang="en-US" sz="2000" dirty="0" err="1" smtClean="0"/>
              <a:t>HelloWorld</a:t>
            </a:r>
            <a:endParaRPr lang="en-US" sz="20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533400" y="1114455"/>
            <a:ext cx="7543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en-US" sz="2000" dirty="0" err="1" smtClean="0"/>
              <a:t>Src</a:t>
            </a:r>
            <a:r>
              <a:rPr lang="en-US" sz="2000" dirty="0" smtClean="0"/>
              <a:t>		=&gt;	Source Script</a:t>
            </a:r>
          </a:p>
          <a:p>
            <a:pPr marL="514350" lvl="0" indent="-514350">
              <a:spcBef>
                <a:spcPct val="0"/>
              </a:spcBef>
            </a:pPr>
            <a:r>
              <a:rPr lang="en-US" sz="2000" dirty="0" smtClean="0"/>
              <a:t>Gen	=&gt;	</a:t>
            </a:r>
            <a:r>
              <a:rPr lang="en-US" sz="2000" dirty="0" err="1" smtClean="0"/>
              <a:t>Autogenerate</a:t>
            </a:r>
            <a:r>
              <a:rPr lang="en-US" sz="2000" dirty="0" smtClean="0"/>
              <a:t> Id Variable Local</a:t>
            </a:r>
          </a:p>
          <a:p>
            <a:pPr marL="514350" lvl="0" indent="-514350">
              <a:spcBef>
                <a:spcPct val="0"/>
              </a:spcBef>
            </a:pPr>
            <a:r>
              <a:rPr lang="en-US" sz="2000" dirty="0" smtClean="0"/>
              <a:t>Asset	=&gt;	Storage File (movie, sound etc)		</a:t>
            </a:r>
          </a:p>
          <a:p>
            <a:pPr marL="514350" lvl="0" indent="-514350">
              <a:spcBef>
                <a:spcPct val="0"/>
              </a:spcBef>
            </a:pPr>
            <a:r>
              <a:rPr lang="en-US" sz="2000" dirty="0" smtClean="0"/>
              <a:t>Res-&gt;</a:t>
            </a:r>
            <a:r>
              <a:rPr lang="en-US" sz="2000" dirty="0" err="1" smtClean="0"/>
              <a:t>drawable</a:t>
            </a:r>
            <a:r>
              <a:rPr lang="en-US" sz="2000" dirty="0" smtClean="0"/>
              <a:t> =&gt; Storage picture layout</a:t>
            </a:r>
          </a:p>
          <a:p>
            <a:pPr marL="514350" lvl="0" indent="-514350">
              <a:spcBef>
                <a:spcPct val="0"/>
              </a:spcBef>
            </a:pPr>
            <a:r>
              <a:rPr lang="en-US" sz="2000" dirty="0" smtClean="0"/>
              <a:t>Res-&gt;layout =&gt; XML layout</a:t>
            </a:r>
          </a:p>
          <a:p>
            <a:pPr marL="514350" lvl="0" indent="-514350">
              <a:spcBef>
                <a:spcPct val="0"/>
              </a:spcBef>
            </a:pPr>
            <a:r>
              <a:rPr lang="en-US" sz="2000" dirty="0" smtClean="0"/>
              <a:t>Res-&gt;string =&gt; definition variable global</a:t>
            </a:r>
          </a:p>
          <a:p>
            <a:pPr marL="514350" lvl="0" indent="-514350">
              <a:spcBef>
                <a:spcPct val="0"/>
              </a:spcBef>
            </a:pPr>
            <a:r>
              <a:rPr lang="en-US" sz="2000" dirty="0" smtClean="0"/>
              <a:t>AndroidManifest.xml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685800"/>
            <a:ext cx="2667000" cy="4728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755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7696200" cy="555625"/>
          </a:xfrm>
        </p:spPr>
        <p:txBody>
          <a:bodyPr>
            <a:normAutofit fontScale="90000"/>
          </a:bodyPr>
          <a:lstStyle/>
          <a:p>
            <a:r>
              <a:rPr lang="en-US" u="sng" dirty="0" err="1" smtClean="0"/>
              <a:t>Membuat</a:t>
            </a:r>
            <a:r>
              <a:rPr lang="en-US" u="sng" dirty="0" smtClean="0"/>
              <a:t> Coding </a:t>
            </a:r>
            <a:r>
              <a:rPr lang="en-US" u="sng" dirty="0" err="1" smtClean="0"/>
              <a:t>HelloWorld</a:t>
            </a:r>
            <a:endParaRPr lang="en-US" u="sng" dirty="0"/>
          </a:p>
        </p:txBody>
      </p:sp>
      <p:pic>
        <p:nvPicPr>
          <p:cNvPr id="2050" name="Picture 2" descr="C:\Users\dalwa\Downloads\android_logo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66800" cy="914400"/>
          </a:xfrm>
          <a:prstGeom prst="rect">
            <a:avLst/>
          </a:prstGeom>
          <a:noFill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45506"/>
            <a:ext cx="4724400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762500"/>
            <a:ext cx="46863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514600"/>
            <a:ext cx="520065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1943100" y="5185252"/>
            <a:ext cx="2362200" cy="2745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00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7696200" cy="555625"/>
          </a:xfrm>
        </p:spPr>
        <p:txBody>
          <a:bodyPr>
            <a:normAutofit fontScale="90000"/>
          </a:bodyPr>
          <a:lstStyle/>
          <a:p>
            <a:r>
              <a:rPr lang="en-US" u="sng" dirty="0" err="1" smtClean="0"/>
              <a:t>Complile</a:t>
            </a:r>
            <a:r>
              <a:rPr lang="en-US" u="sng" dirty="0" smtClean="0"/>
              <a:t> </a:t>
            </a:r>
            <a:r>
              <a:rPr lang="en-US" u="sng" dirty="0" err="1" smtClean="0"/>
              <a:t>Aplikasi</a:t>
            </a:r>
            <a:endParaRPr lang="en-US" u="sng" dirty="0"/>
          </a:p>
        </p:txBody>
      </p:sp>
      <p:pic>
        <p:nvPicPr>
          <p:cNvPr id="2050" name="Picture 2" descr="C:\Users\dalwa\Downloads\android_logo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66800" cy="9144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143000" y="914400"/>
            <a:ext cx="754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en-US" sz="2800" dirty="0" smtClean="0"/>
              <a:t>run application by emulator</a:t>
            </a:r>
          </a:p>
        </p:txBody>
      </p:sp>
      <p:pic>
        <p:nvPicPr>
          <p:cNvPr id="3" name="Picture 2" descr="C:\Users\dalwa\Downloads\guide-5.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5713" y="1524000"/>
            <a:ext cx="7583487" cy="49720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7927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7696200" cy="555625"/>
          </a:xfrm>
        </p:spPr>
        <p:txBody>
          <a:bodyPr>
            <a:normAutofit fontScale="90000"/>
          </a:bodyPr>
          <a:lstStyle/>
          <a:p>
            <a:r>
              <a:rPr lang="en-US" u="sng" dirty="0" err="1" smtClean="0"/>
              <a:t>Complile</a:t>
            </a:r>
            <a:r>
              <a:rPr lang="en-US" u="sng" dirty="0" smtClean="0"/>
              <a:t> </a:t>
            </a:r>
            <a:r>
              <a:rPr lang="en-US" u="sng" dirty="0" err="1" smtClean="0"/>
              <a:t>Aplikasi</a:t>
            </a:r>
            <a:endParaRPr lang="en-US" u="sng" dirty="0"/>
          </a:p>
        </p:txBody>
      </p:sp>
      <p:pic>
        <p:nvPicPr>
          <p:cNvPr id="2050" name="Picture 2" descr="C:\Users\dalwa\Downloads\android_logo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66800" cy="9144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143000" y="914400"/>
            <a:ext cx="754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en-US" sz="2800" dirty="0" smtClean="0"/>
              <a:t>run application by emulator</a:t>
            </a:r>
          </a:p>
        </p:txBody>
      </p:sp>
      <p:pic>
        <p:nvPicPr>
          <p:cNvPr id="3" name="Picture 2" descr="C:\Users\dalwa\Downloads\guide-5.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5713" y="1524000"/>
            <a:ext cx="7583487" cy="49720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4738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Layout </a:t>
            </a:r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visual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antarmuka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UI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>
                <a:hlinkClick r:id="rId2"/>
              </a:rPr>
              <a:t>aktivitas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widget </a:t>
            </a:r>
            <a:r>
              <a:rPr lang="en-US" dirty="0" err="1">
                <a:hlinkClick r:id="rId3"/>
              </a:rPr>
              <a:t>aplikasi</a:t>
            </a:r>
            <a:r>
              <a:rPr lang="en-US" dirty="0"/>
              <a:t>.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mendeklarasikan</a:t>
            </a:r>
            <a:r>
              <a:rPr lang="en-US" dirty="0"/>
              <a:t> layout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:</a:t>
            </a:r>
          </a:p>
          <a:p>
            <a:r>
              <a:rPr lang="en-US" b="1" dirty="0" err="1"/>
              <a:t>Deklarasikan</a:t>
            </a:r>
            <a:r>
              <a:rPr lang="en-US" b="1" dirty="0"/>
              <a:t> </a:t>
            </a:r>
            <a:r>
              <a:rPr lang="en-US" b="1" dirty="0" err="1"/>
              <a:t>elemen</a:t>
            </a:r>
            <a:r>
              <a:rPr lang="en-US" b="1" dirty="0"/>
              <a:t> UI </a:t>
            </a:r>
            <a:r>
              <a:rPr lang="en-US" b="1" dirty="0" err="1"/>
              <a:t>dalam</a:t>
            </a:r>
            <a:r>
              <a:rPr lang="en-US" b="1" dirty="0"/>
              <a:t> XML</a:t>
            </a:r>
            <a:r>
              <a:rPr lang="en-US" dirty="0"/>
              <a:t>. Android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kosakata</a:t>
            </a:r>
            <a:r>
              <a:rPr lang="en-US" dirty="0"/>
              <a:t> XML </a:t>
            </a:r>
            <a:r>
              <a:rPr lang="en-US" dirty="0" err="1"/>
              <a:t>sederhana</a:t>
            </a:r>
            <a:r>
              <a:rPr lang="en-US" dirty="0"/>
              <a:t>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subkelas</a:t>
            </a:r>
            <a:r>
              <a:rPr lang="en-US" dirty="0"/>
              <a:t> View,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halnya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widget </a:t>
            </a:r>
            <a:r>
              <a:rPr lang="en-US" dirty="0" err="1"/>
              <a:t>dan</a:t>
            </a:r>
            <a:r>
              <a:rPr lang="en-US" dirty="0"/>
              <a:t> layout.</a:t>
            </a:r>
          </a:p>
          <a:p>
            <a:r>
              <a:rPr lang="en-US" b="1" dirty="0" err="1"/>
              <a:t>Buat</a:t>
            </a:r>
            <a:r>
              <a:rPr lang="en-US" b="1" dirty="0"/>
              <a:t> instance </a:t>
            </a:r>
            <a:r>
              <a:rPr lang="en-US" b="1" dirty="0" err="1"/>
              <a:t>elemen</a:t>
            </a:r>
            <a:r>
              <a:rPr lang="en-US" b="1" dirty="0"/>
              <a:t> layout </a:t>
            </a:r>
            <a:r>
              <a:rPr lang="en-US" b="1" dirty="0" err="1"/>
              <a:t>saat</a:t>
            </a:r>
            <a:r>
              <a:rPr lang="en-US" b="1" dirty="0"/>
              <a:t> </a:t>
            </a:r>
            <a:r>
              <a:rPr lang="en-US" b="1" dirty="0" err="1"/>
              <a:t>waktu</a:t>
            </a:r>
            <a:r>
              <a:rPr lang="en-US" b="1" dirty="0"/>
              <a:t> proses</a:t>
            </a:r>
            <a:r>
              <a:rPr lang="en-US" dirty="0"/>
              <a:t>.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View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ViewGroup</a:t>
            </a:r>
            <a:r>
              <a:rPr lang="en-US" dirty="0"/>
              <a:t> (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memanipulasi</a:t>
            </a:r>
            <a:r>
              <a:rPr lang="en-US" dirty="0"/>
              <a:t> </a:t>
            </a:r>
            <a:r>
              <a:rPr lang="en-US" dirty="0" err="1"/>
              <a:t>propertinya</a:t>
            </a:r>
            <a:r>
              <a:rPr lang="en-US" dirty="0"/>
              <a:t>) </a:t>
            </a:r>
            <a:r>
              <a:rPr lang="en-US" dirty="0" err="1"/>
              <a:t>lewat</a:t>
            </a:r>
            <a:r>
              <a:rPr lang="en-US" dirty="0"/>
              <a:t> program.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044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Kerangka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Android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fleksibilitas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guna</a:t>
            </a:r>
            <a:r>
              <a:rPr lang="en-US" dirty="0"/>
              <a:t> </a:t>
            </a:r>
            <a:r>
              <a:rPr lang="en-US" dirty="0" err="1"/>
              <a:t>mendeklarasikan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UI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. </a:t>
            </a:r>
            <a:r>
              <a:rPr lang="en-US" dirty="0" err="1"/>
              <a:t>Misalnya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mendeklarasikan</a:t>
            </a:r>
            <a:r>
              <a:rPr lang="en-US" dirty="0"/>
              <a:t> layout default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XML,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elemen-elemen</a:t>
            </a:r>
            <a:r>
              <a:rPr lang="en-US" dirty="0"/>
              <a:t> </a:t>
            </a:r>
            <a:r>
              <a:rPr lang="en-US" dirty="0" err="1"/>
              <a:t>layar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di </a:t>
            </a:r>
            <a:r>
              <a:rPr lang="en-US" dirty="0" err="1"/>
              <a:t>dalamnya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di </a:t>
            </a:r>
            <a:r>
              <a:rPr lang="en-US" dirty="0" err="1"/>
              <a:t>propertinya</a:t>
            </a:r>
            <a:r>
              <a:rPr lang="en-US" dirty="0"/>
              <a:t>.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nanti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memodifikasi</a:t>
            </a:r>
            <a:r>
              <a:rPr lang="en-US" dirty="0"/>
              <a:t> status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layar</a:t>
            </a:r>
            <a:r>
              <a:rPr lang="en-US" dirty="0"/>
              <a:t>, </a:t>
            </a:r>
            <a:r>
              <a:rPr lang="en-US" dirty="0" err="1"/>
              <a:t>termasuk</a:t>
            </a:r>
            <a:r>
              <a:rPr lang="en-US" dirty="0"/>
              <a:t> yang </a:t>
            </a:r>
            <a:r>
              <a:rPr lang="en-US" dirty="0" err="1"/>
              <a:t>dideklarasikan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XML,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proses.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95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Keuntungan</a:t>
            </a:r>
            <a:r>
              <a:rPr lang="en-US" dirty="0"/>
              <a:t> </a:t>
            </a:r>
            <a:r>
              <a:rPr lang="en-US" dirty="0" err="1"/>
              <a:t>mendeklarasikan</a:t>
            </a:r>
            <a:r>
              <a:rPr lang="en-US" dirty="0"/>
              <a:t> UI </a:t>
            </a:r>
            <a:r>
              <a:rPr lang="en-US" dirty="0" err="1"/>
              <a:t>dalam</a:t>
            </a:r>
            <a:r>
              <a:rPr lang="en-US" dirty="0"/>
              <a:t> XML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memisahkan</a:t>
            </a:r>
            <a:r>
              <a:rPr lang="en-US" dirty="0"/>
              <a:t> </a:t>
            </a:r>
            <a:r>
              <a:rPr lang="en-US" dirty="0" err="1"/>
              <a:t>penampilan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mengontrol</a:t>
            </a:r>
            <a:r>
              <a:rPr lang="en-US" dirty="0"/>
              <a:t> </a:t>
            </a:r>
            <a:r>
              <a:rPr lang="en-US" dirty="0" err="1"/>
              <a:t>perilakunya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. </a:t>
            </a:r>
            <a:r>
              <a:rPr lang="en-US" dirty="0" err="1"/>
              <a:t>Keterangan</a:t>
            </a:r>
            <a:r>
              <a:rPr lang="en-US" dirty="0"/>
              <a:t> UI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eksternal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, yang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memodifikasi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menyesuaikannya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memodifikasi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mengompilasi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. </a:t>
            </a:r>
            <a:r>
              <a:rPr lang="en-US" dirty="0" err="1"/>
              <a:t>Misalnya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layout XML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orientasi</a:t>
            </a:r>
            <a:r>
              <a:rPr lang="en-US" dirty="0"/>
              <a:t> </a:t>
            </a:r>
            <a:r>
              <a:rPr lang="en-US" dirty="0" err="1"/>
              <a:t>layar</a:t>
            </a:r>
            <a:r>
              <a:rPr lang="en-US" dirty="0"/>
              <a:t>,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layar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.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mendeklarasikan</a:t>
            </a:r>
            <a:r>
              <a:rPr lang="en-US" dirty="0"/>
              <a:t> layout </a:t>
            </a:r>
            <a:r>
              <a:rPr lang="en-US" dirty="0" err="1"/>
              <a:t>dalam</a:t>
            </a:r>
            <a:r>
              <a:rPr lang="en-US" dirty="0"/>
              <a:t> XML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memvisualisasikan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UI,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men-debug </a:t>
            </a:r>
            <a:r>
              <a:rPr lang="en-US" dirty="0" err="1"/>
              <a:t>masalahnya</a:t>
            </a:r>
            <a:r>
              <a:rPr lang="en-US" dirty="0"/>
              <a:t>.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berfokus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upaya</a:t>
            </a:r>
            <a:r>
              <a:rPr lang="en-US" dirty="0"/>
              <a:t> </a:t>
            </a:r>
            <a:r>
              <a:rPr lang="en-US" dirty="0" err="1"/>
              <a:t>mengajari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mendeklarasikan</a:t>
            </a:r>
            <a:r>
              <a:rPr lang="en-US" dirty="0"/>
              <a:t> layout </a:t>
            </a:r>
            <a:r>
              <a:rPr lang="en-US" dirty="0" err="1"/>
              <a:t>dalam</a:t>
            </a:r>
            <a:r>
              <a:rPr lang="en-US" dirty="0"/>
              <a:t> XML.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tertarik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instance </a:t>
            </a:r>
            <a:r>
              <a:rPr lang="en-US" dirty="0" err="1"/>
              <a:t>objek</a:t>
            </a:r>
            <a:r>
              <a:rPr lang="en-US" dirty="0"/>
              <a:t> View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proses, </a:t>
            </a:r>
            <a:r>
              <a:rPr lang="en-US" dirty="0" err="1"/>
              <a:t>lihat</a:t>
            </a:r>
            <a:r>
              <a:rPr lang="en-US" dirty="0"/>
              <a:t> </a:t>
            </a:r>
            <a:r>
              <a:rPr lang="en-US" dirty="0" err="1"/>
              <a:t>referensi</a:t>
            </a:r>
            <a:r>
              <a:rPr lang="en-US" dirty="0"/>
              <a:t> </a:t>
            </a:r>
            <a:r>
              <a:rPr lang="en-US" dirty="0" err="1"/>
              <a:t>kela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4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FOR ANDROID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34454" y="1389135"/>
            <a:ext cx="8252346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kosakata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XML Android,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bisa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mendesain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cepat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layout UI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elemen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layar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dimuatnya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cara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membuat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laman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HTML —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serangkaian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elemen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tersarang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Tiap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file layout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harus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berisi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persis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satu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elemen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akar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yang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harus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berupa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sebuah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View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ViewGroup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Setelah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mendefinisikan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elemen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akar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bisa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menambahkan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widget layout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tambahan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elemen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membangun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hierarki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View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yang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mendefinisikan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layout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bertahap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Misalnya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inilah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layout XML yang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LinearLayout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vertikal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menyimpan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TextView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Button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758772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1543707"/>
            <a:ext cx="879760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LinearLayout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xmlns:android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="http://schemas.android.com/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/res/android"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   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android:layout_width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match_parent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   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android:layout_height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match_parent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   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android:orientation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="vertical" &gt;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&lt;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TextView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android:id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="@+id/text"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   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android:layout_width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wrap_content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   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android:layout_height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wrap_content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   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android:text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="Hello, I am a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TextView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/&gt;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&lt;Button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android:id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="@+id/button"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 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android:layout_width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wrap_content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 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android:layout_height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wrap_content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 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android:text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="Hello, I am a Button" /&gt;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LinearLayout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19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Atribut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1438110"/>
            <a:ext cx="84582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Setiap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View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ViewGroup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mendukung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variasi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atribut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XML-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nya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sendiri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Sebagian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atribut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bersifat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spesifik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View (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misalnya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TextView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mendukung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atribut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textSize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),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namun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atribut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juga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diwarisi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oleh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sembarang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View yang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memperluas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kelas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Sebagian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atribut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bersifat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umum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semua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View,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karena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diwarisi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kelas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View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akar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seperti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atribut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id).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Dan,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atribut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lain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dianggap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"parameter layout"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yaitu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atribut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menjelaskan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orientasi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layout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tertentu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View,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seperti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didefinisikan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oleh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ViewGroup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induk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itu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37717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85800"/>
            <a:ext cx="9144000" cy="2209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Dasar</a:t>
            </a:r>
            <a:r>
              <a:rPr lang="en-US" dirty="0" smtClean="0"/>
              <a:t> Android Programming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8" name="Picture 4" descr="C:\Users\dalwa\Downloads\android_ru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895600"/>
            <a:ext cx="5956300" cy="20168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5445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57200" y="1184703"/>
            <a:ext cx="822960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View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saja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dapat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memiliki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 integer yang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dikaitkan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dengannya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mengidentifikasi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secara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View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dalam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pohon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Bila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aplikasi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dikompilasi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akan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diacu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sebagai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integer,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namun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biasanya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ditetapkan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dalam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file XML layout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sebagai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string,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dalam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atribut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id.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atribut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XML yang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umum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semua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View (yang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didefinisikan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oleh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kelas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View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sering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sekali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menggunakannya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Sintaks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ID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tag XML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Contoh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Android : Id =“@id/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my_button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410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71984" y="1537901"/>
            <a:ext cx="8214815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Kemudian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buat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instance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tampilan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tangkap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instance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itu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layout (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biasanya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metode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onCreate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()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>
                <a:latin typeface="Arial Unicode MS" panose="020B0604020202020204" pitchFamily="34" charset="-128"/>
              </a:rPr>
              <a:t>Button </a:t>
            </a:r>
            <a:r>
              <a:rPr lang="en-US" sz="1800" dirty="0" err="1">
                <a:latin typeface="Arial Unicode MS" panose="020B0604020202020204" pitchFamily="34" charset="-128"/>
              </a:rPr>
              <a:t>myButton</a:t>
            </a:r>
            <a:r>
              <a:rPr lang="en-US" sz="1800" dirty="0">
                <a:latin typeface="Arial Unicode MS" panose="020B0604020202020204" pitchFamily="34" charset="-128"/>
              </a:rPr>
              <a:t> = (Button) </a:t>
            </a:r>
            <a:r>
              <a:rPr lang="en-US" sz="1800" dirty="0" err="1">
                <a:latin typeface="Arial Unicode MS" panose="020B0604020202020204" pitchFamily="34" charset="-128"/>
              </a:rPr>
              <a:t>findViewById</a:t>
            </a:r>
            <a:r>
              <a:rPr lang="en-US" sz="1800" dirty="0">
                <a:latin typeface="Arial Unicode MS" panose="020B0604020202020204" pitchFamily="34" charset="-128"/>
              </a:rPr>
              <a:t>(</a:t>
            </a:r>
            <a:r>
              <a:rPr lang="en-US" sz="1800" dirty="0" err="1">
                <a:latin typeface="Arial Unicode MS" panose="020B0604020202020204" pitchFamily="34" charset="-128"/>
              </a:rPr>
              <a:t>R.id.my_button</a:t>
            </a:r>
            <a:r>
              <a:rPr lang="en-US" sz="1800" dirty="0">
                <a:latin typeface="Arial Unicode MS" panose="020B0604020202020204" pitchFamily="34" charset="-128"/>
              </a:rPr>
              <a:t>);</a:t>
            </a:r>
            <a:r>
              <a:rPr lang="en-US" sz="1400" dirty="0"/>
              <a:t> </a:t>
            </a:r>
            <a:endParaRPr lang="en-US" sz="4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5548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Layout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1" y="2174652"/>
            <a:ext cx="838200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Atribut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layout XML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bernama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layout_</a:t>
            </a:r>
            <a:r>
              <a:rPr kumimoji="0" lang="en-US" sz="1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something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mendefinisikan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parameter layout View yang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cocok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untuk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ViewGroup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tempatnya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berada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Setiap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kelas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ViewGroup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mengimplementasikan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kelas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tersarang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memperluas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hlinkClick r:id="rId2"/>
              </a:rPr>
              <a:t>ViewGroup.LayoutParams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Subkelas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berisi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tipe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properti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yang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mendefinisikan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ukuran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posisi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masing-masing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tampilan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anak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sebagaimana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mestinya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untuk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grup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tampilan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Seperti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yang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bisa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Anda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lihat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dalam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gambar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1,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grup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tampilan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induk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mendefinisikan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parameter layout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untuk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masing-masing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tampilan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anak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termasuk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grup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tampilan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anak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271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Layout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905000"/>
            <a:ext cx="8686800" cy="427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979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Layout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1" y="1759154"/>
            <a:ext cx="82296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Perhatikan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bahwa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setiap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subkelas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LayoutParams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memiliki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sintaksnya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sendiri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menetapkan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nilai-nilai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Tiap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elemen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harus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mendefinisikan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LayoutParams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semestinya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bagi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induknya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meskipun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elemen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itu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bisa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juga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mendefinisikan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LayoutParams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anak-anaknya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sendiri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Semua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grup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tampilan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berisi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lebar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tinggi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layout_width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layout_height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masing-masing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tampilan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harus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mendefinisikannya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Banyak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LayoutParams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juga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menyertakan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margin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border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opsional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bisa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menetapkan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lebar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tinggi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ukuran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persis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meskipun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mungkin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tidak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ingin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sering-sering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melakukannya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Lebih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sering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akan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menggunakan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salah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satu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konstanta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mengatur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lebar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atau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tinggi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23673773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800" i="1" dirty="0" err="1">
                <a:latin typeface="Arial" panose="020B0604020202020204" pitchFamily="34" charset="0"/>
              </a:rPr>
              <a:t>wrap_content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memberi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tahu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tampilan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Anda</a:t>
            </a:r>
            <a:r>
              <a:rPr lang="en-US" sz="2800" dirty="0">
                <a:latin typeface="Arial" panose="020B0604020202020204" pitchFamily="34" charset="0"/>
              </a:rPr>
              <a:t> agar </a:t>
            </a:r>
            <a:r>
              <a:rPr lang="en-US" sz="2800" dirty="0" err="1">
                <a:latin typeface="Arial" panose="020B0604020202020204" pitchFamily="34" charset="0"/>
              </a:rPr>
              <a:t>menyesuaikan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sendiri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ukurannya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dengan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dimensi</a:t>
            </a:r>
            <a:r>
              <a:rPr lang="en-US" sz="2800" dirty="0">
                <a:latin typeface="Arial" panose="020B0604020202020204" pitchFamily="34" charset="0"/>
              </a:rPr>
              <a:t> yang </a:t>
            </a:r>
            <a:r>
              <a:rPr lang="en-US" sz="2800" dirty="0" err="1">
                <a:latin typeface="Arial" panose="020B0604020202020204" pitchFamily="34" charset="0"/>
              </a:rPr>
              <a:t>dibutuhkan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oleh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materinya</a:t>
            </a:r>
            <a:r>
              <a:rPr lang="en-US" sz="2800" dirty="0">
                <a:latin typeface="Arial" panose="020B0604020202020204" pitchFamily="34" charset="0"/>
              </a:rPr>
              <a:t>.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800" i="1" dirty="0" err="1">
                <a:latin typeface="Arial" panose="020B0604020202020204" pitchFamily="34" charset="0"/>
              </a:rPr>
              <a:t>match_parent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memberi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tahu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tampilan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Anda</a:t>
            </a:r>
            <a:r>
              <a:rPr lang="en-US" sz="2800" dirty="0">
                <a:latin typeface="Arial" panose="020B0604020202020204" pitchFamily="34" charset="0"/>
              </a:rPr>
              <a:t> agar </a:t>
            </a:r>
            <a:r>
              <a:rPr lang="en-US" sz="2800" dirty="0" err="1">
                <a:latin typeface="Arial" panose="020B0604020202020204" pitchFamily="34" charset="0"/>
              </a:rPr>
              <a:t>menjadi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sebesar</a:t>
            </a:r>
            <a:r>
              <a:rPr lang="en-US" sz="2800" dirty="0">
                <a:latin typeface="Arial" panose="020B0604020202020204" pitchFamily="34" charset="0"/>
              </a:rPr>
              <a:t> yang </a:t>
            </a:r>
            <a:r>
              <a:rPr lang="en-US" sz="2800" dirty="0" err="1">
                <a:latin typeface="Arial" panose="020B0604020202020204" pitchFamily="34" charset="0"/>
              </a:rPr>
              <a:t>akan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diperbolehkan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oleh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kelompok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tampilan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induknya</a:t>
            </a:r>
            <a:r>
              <a:rPr lang="en-US" sz="2800" dirty="0">
                <a:latin typeface="Arial" panose="020B0604020202020204" pitchFamily="34" charset="0"/>
              </a:rPr>
              <a:t>.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800" dirty="0" err="1">
                <a:latin typeface="Arial" panose="020B0604020202020204" pitchFamily="34" charset="0"/>
              </a:rPr>
              <a:t>Secara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umum</a:t>
            </a:r>
            <a:r>
              <a:rPr lang="en-US" sz="2800" dirty="0">
                <a:latin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</a:rPr>
              <a:t>menetapkan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lebar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dan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tinggi</a:t>
            </a:r>
            <a:r>
              <a:rPr lang="en-US" sz="2800" dirty="0">
                <a:latin typeface="Arial" panose="020B0604020202020204" pitchFamily="34" charset="0"/>
              </a:rPr>
              <a:t> layout </a:t>
            </a:r>
            <a:r>
              <a:rPr lang="en-US" sz="2800" dirty="0" err="1">
                <a:latin typeface="Arial" panose="020B0604020202020204" pitchFamily="34" charset="0"/>
              </a:rPr>
              <a:t>dengan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satuan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mutlak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seperti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piksel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tidaklah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disarankan</a:t>
            </a:r>
            <a:r>
              <a:rPr lang="en-US" sz="2800" dirty="0">
                <a:latin typeface="Arial" panose="020B0604020202020204" pitchFamily="34" charset="0"/>
              </a:rPr>
              <a:t>.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800" dirty="0" err="1">
                <a:latin typeface="Arial" panose="020B0604020202020204" pitchFamily="34" charset="0"/>
              </a:rPr>
              <a:t>Sebagai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gantinya</a:t>
            </a:r>
            <a:r>
              <a:rPr lang="en-US" sz="2800" dirty="0">
                <a:latin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</a:rPr>
              <a:t>menggunakan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pengukuran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relatif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seperti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satuan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piksel</a:t>
            </a:r>
            <a:r>
              <a:rPr lang="en-US" sz="2800" dirty="0">
                <a:latin typeface="Arial" panose="020B0604020202020204" pitchFamily="34" charset="0"/>
              </a:rPr>
              <a:t> yang </a:t>
            </a:r>
            <a:r>
              <a:rPr lang="en-US" sz="2800" dirty="0" err="1">
                <a:latin typeface="Arial" panose="020B0604020202020204" pitchFamily="34" charset="0"/>
              </a:rPr>
              <a:t>tidak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bergantung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pada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kerapatan</a:t>
            </a:r>
            <a:r>
              <a:rPr lang="en-US" sz="2800" dirty="0">
                <a:latin typeface="Arial" panose="020B0604020202020204" pitchFamily="34" charset="0"/>
              </a:rPr>
              <a:t> (</a:t>
            </a:r>
            <a:r>
              <a:rPr lang="en-US" sz="2800" i="1" dirty="0" err="1">
                <a:latin typeface="Arial" panose="020B0604020202020204" pitchFamily="34" charset="0"/>
              </a:rPr>
              <a:t>dp</a:t>
            </a:r>
            <a:r>
              <a:rPr lang="en-US" sz="2800" dirty="0">
                <a:latin typeface="Arial" panose="020B0604020202020204" pitchFamily="34" charset="0"/>
              </a:rPr>
              <a:t>),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800" i="1" dirty="0" err="1">
                <a:latin typeface="Arial" panose="020B0604020202020204" pitchFamily="34" charset="0"/>
              </a:rPr>
              <a:t>wrap_content</a:t>
            </a:r>
            <a:r>
              <a:rPr lang="en-US" sz="2800" dirty="0">
                <a:latin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</a:rPr>
              <a:t>atau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i="1" dirty="0" err="1">
                <a:latin typeface="Arial" panose="020B0604020202020204" pitchFamily="34" charset="0"/>
              </a:rPr>
              <a:t>match_parent</a:t>
            </a:r>
            <a:r>
              <a:rPr lang="en-US" sz="2800" dirty="0">
                <a:latin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</a:rPr>
              <a:t>adalah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sebuah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pendekatan</a:t>
            </a:r>
            <a:r>
              <a:rPr lang="en-US" sz="2800" dirty="0">
                <a:latin typeface="Arial" panose="020B0604020202020204" pitchFamily="34" charset="0"/>
              </a:rPr>
              <a:t> yang </a:t>
            </a:r>
            <a:r>
              <a:rPr lang="en-US" sz="2800" dirty="0" err="1">
                <a:latin typeface="Arial" panose="020B0604020202020204" pitchFamily="34" charset="0"/>
              </a:rPr>
              <a:t>lebih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baik</a:t>
            </a:r>
            <a:r>
              <a:rPr lang="en-US" sz="2800" dirty="0">
                <a:latin typeface="Arial" panose="020B0604020202020204" pitchFamily="34" charset="0"/>
              </a:rPr>
              <a:t>,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800" dirty="0" err="1">
                <a:latin typeface="Arial" panose="020B0604020202020204" pitchFamily="34" charset="0"/>
              </a:rPr>
              <a:t>karena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membantu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memastikan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bahwa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aplikasi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Anda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akan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ditampilkan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dengan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benar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pada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berbagai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ukuran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layar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perangkat</a:t>
            </a:r>
            <a:r>
              <a:rPr lang="en-US" sz="2800" dirty="0">
                <a:latin typeface="Arial" panose="020B0604020202020204" pitchFamily="34" charset="0"/>
              </a:rPr>
              <a:t>.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800" dirty="0" err="1">
                <a:latin typeface="Arial" panose="020B0604020202020204" pitchFamily="34" charset="0"/>
              </a:rPr>
              <a:t>Tipe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ukuran</a:t>
            </a:r>
            <a:r>
              <a:rPr lang="en-US" sz="2800" dirty="0">
                <a:latin typeface="Arial" panose="020B0604020202020204" pitchFamily="34" charset="0"/>
              </a:rPr>
              <a:t> yang </a:t>
            </a:r>
            <a:r>
              <a:rPr lang="en-US" sz="2800" dirty="0" err="1">
                <a:latin typeface="Arial" panose="020B0604020202020204" pitchFamily="34" charset="0"/>
              </a:rPr>
              <a:t>diterima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didefinisikan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dalam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dokumen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hlinkClick r:id="rId2"/>
              </a:rPr>
              <a:t>Sumber</a:t>
            </a:r>
            <a:r>
              <a:rPr lang="en-US" sz="2800" dirty="0">
                <a:latin typeface="Arial" panose="020B0604020202020204" pitchFamily="34" charset="0"/>
                <a:hlinkClick r:id="rId2"/>
              </a:rPr>
              <a:t> </a:t>
            </a:r>
            <a:r>
              <a:rPr lang="en-US" sz="2800" dirty="0" err="1">
                <a:latin typeface="Arial" panose="020B0604020202020204" pitchFamily="34" charset="0"/>
                <a:hlinkClick r:id="rId2"/>
              </a:rPr>
              <a:t>Daya</a:t>
            </a:r>
            <a:r>
              <a:rPr lang="en-US" sz="2800" dirty="0">
                <a:latin typeface="Arial" panose="020B0604020202020204" pitchFamily="34" charset="0"/>
                <a:hlinkClick r:id="rId2"/>
              </a:rPr>
              <a:t> yang </a:t>
            </a:r>
            <a:r>
              <a:rPr lang="en-US" sz="2800" dirty="0" err="1">
                <a:latin typeface="Arial" panose="020B0604020202020204" pitchFamily="34" charset="0"/>
                <a:hlinkClick r:id="rId2"/>
              </a:rPr>
              <a:t>Tersedia</a:t>
            </a:r>
            <a:r>
              <a:rPr lang="en-US" sz="2800" dirty="0">
                <a:latin typeface="Arial" panose="020B0604020202020204" pitchFamily="34" charset="0"/>
              </a:rPr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Layout</a:t>
            </a:r>
          </a:p>
        </p:txBody>
      </p:sp>
    </p:spTree>
    <p:extLst>
      <p:ext uri="{BB962C8B-B14F-4D97-AF65-F5344CB8AC3E}">
        <p14:creationId xmlns:p14="http://schemas.microsoft.com/office/powerpoint/2010/main" val="3735798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Geometri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persegi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.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, yang </a:t>
            </a:r>
            <a:r>
              <a:rPr lang="en-US" dirty="0" err="1"/>
              <a:t>dinyatakan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pasangan</a:t>
            </a:r>
            <a:r>
              <a:rPr lang="en-US" dirty="0"/>
              <a:t> </a:t>
            </a:r>
            <a:r>
              <a:rPr lang="en-US" dirty="0" err="1"/>
              <a:t>koordinat</a:t>
            </a:r>
            <a:r>
              <a:rPr lang="en-US" dirty="0"/>
              <a:t> </a:t>
            </a:r>
            <a:r>
              <a:rPr lang="en-US" i="1" dirty="0" err="1"/>
              <a:t>kiri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 err="1"/>
              <a:t>atas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dimensi</a:t>
            </a:r>
            <a:r>
              <a:rPr lang="en-US" dirty="0"/>
              <a:t>, yang </a:t>
            </a:r>
            <a:r>
              <a:rPr lang="en-US" dirty="0" err="1"/>
              <a:t>dinyatakan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lebar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. </a:t>
            </a:r>
            <a:r>
              <a:rPr lang="en-US" dirty="0" err="1"/>
              <a:t>Satuan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dimensi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smtClean="0"/>
              <a:t>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9383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Posisi</a:t>
            </a:r>
            <a:r>
              <a:rPr lang="en-US" dirty="0"/>
              <a:t> Layout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04800" y="1828800"/>
            <a:ext cx="83820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Lokasi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tampilan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dapat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diambil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memanggil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metode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hlinkClick r:id="rId2"/>
              </a:rPr>
              <a:t>getLeft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hlinkClick r:id="rId2"/>
              </a:rPr>
              <a:t>()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hlinkClick r:id="rId3"/>
              </a:rPr>
              <a:t>getTop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hlinkClick r:id="rId3"/>
              </a:rPr>
              <a:t>()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Metode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terdahulu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mengembalikan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koordinat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kiri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atau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X,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persegi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panjang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yang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mewakili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tampilan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Metode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selanjutnya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mengembalikan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koordinat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atas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atau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Y,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persegi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panjang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yang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mewakili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tampilan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Kedua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metode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mengembalikan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lokasi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tampilan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relatif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terhadap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induknya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Misalnya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bila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getLeft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mengembalikan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20,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berarti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tampilan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berlokasi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20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piksel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ke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kanan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dari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tepi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kiri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induk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langsungnya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4912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Posisi</a:t>
            </a:r>
            <a:r>
              <a:rPr lang="en-US" dirty="0"/>
              <a:t> Layout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0376" y="1752600"/>
            <a:ext cx="84582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Selain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itu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beberapa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metode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praktis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ditawarkan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menghindari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komputasi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tidak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perlu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yakni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hlinkClick r:id="rId2"/>
              </a:rPr>
              <a:t>getRight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hlinkClick r:id="rId2"/>
              </a:rPr>
              <a:t>()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hlinkClick r:id="rId3"/>
              </a:rPr>
              <a:t>getBottom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hlinkClick r:id="rId3"/>
              </a:rPr>
              <a:t>()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Kedua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metode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mengembalikan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koordinat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tepi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kanan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bawah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persegi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panjang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yang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mewakili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tampilan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Misalnya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memanggil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hlinkClick r:id="rId2"/>
              </a:rPr>
              <a:t>getRight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hlinkClick r:id="rId2"/>
              </a:rPr>
              <a:t>()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serupa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dengan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komputasi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berikut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getLeft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 +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getWidth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3522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Ukuran</a:t>
            </a:r>
            <a:r>
              <a:rPr lang="en-US" dirty="0"/>
              <a:t>, </a:t>
            </a:r>
            <a:r>
              <a:rPr lang="en-US" dirty="0" err="1"/>
              <a:t>Pengisi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Margin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1828800"/>
            <a:ext cx="83058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Ukuran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tampilan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dinyatakan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lebar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tinggi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Tampilan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sebenarnya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memiliki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pasang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nilai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lebar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tinggi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Pasangan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pertama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disebut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lebar</a:t>
            </a:r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terukur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tinggi</a:t>
            </a:r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terukur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Dimensi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mendefinisikan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seberapa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besar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tampilan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diinginkan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dalam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induknya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Dimensi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terukur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bisa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diperoleh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memanggil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hlinkClick r:id="rId2"/>
              </a:rPr>
              <a:t>getMeasuredWidth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hlinkClick r:id="rId2"/>
              </a:rPr>
              <a:t>()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hlinkClick r:id="rId3"/>
              </a:rPr>
              <a:t>getMeasuredHeight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hlinkClick r:id="rId3"/>
              </a:rPr>
              <a:t>()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846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7696200" cy="555625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features</a:t>
            </a:r>
            <a:endParaRPr lang="en-US" u="sng" dirty="0"/>
          </a:p>
        </p:txBody>
      </p:sp>
      <p:pic>
        <p:nvPicPr>
          <p:cNvPr id="2050" name="Picture 2" descr="C:\Users\dalwa\Downloads\android_logo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66800" cy="914400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63255" y="974942"/>
            <a:ext cx="8534400" cy="5029200"/>
          </a:xfrm>
          <a:prstGeom prst="rect">
            <a:avLst/>
          </a:prstGeom>
          <a:solidFill>
            <a:schemeClr val="bg1"/>
          </a:solidFill>
        </p:spPr>
        <p:txBody>
          <a:bodyPr anchor="b">
            <a:noAutofit/>
          </a:bodyPr>
          <a:lstStyle/>
          <a:p>
            <a:pPr marL="514350" lvl="0" indent="-514350" algn="just">
              <a:spcBef>
                <a:spcPct val="0"/>
              </a:spcBef>
              <a:buAutoNum type="arabicPeriod"/>
            </a:pPr>
            <a:r>
              <a:rPr lang="en-US" b="1" dirty="0" smtClean="0"/>
              <a:t>Application framework</a:t>
            </a:r>
            <a:r>
              <a:rPr lang="en-US" dirty="0" smtClean="0"/>
              <a:t> enabling reuse and replacement of components</a:t>
            </a:r>
          </a:p>
          <a:p>
            <a:pPr marL="514350" lvl="0" indent="-514350" algn="just">
              <a:spcBef>
                <a:spcPct val="0"/>
              </a:spcBef>
              <a:buAutoNum type="arabicPeriod"/>
            </a:pPr>
            <a:r>
              <a:rPr lang="en-US" b="1" dirty="0" err="1" smtClean="0"/>
              <a:t>Dalvik</a:t>
            </a:r>
            <a:r>
              <a:rPr lang="en-US" b="1" dirty="0" smtClean="0"/>
              <a:t> virtual machine</a:t>
            </a:r>
            <a:r>
              <a:rPr lang="en-US" dirty="0" smtClean="0"/>
              <a:t> optimized for mobile devices</a:t>
            </a:r>
          </a:p>
          <a:p>
            <a:pPr marL="514350" lvl="0" indent="-514350" algn="just">
              <a:spcBef>
                <a:spcPct val="0"/>
              </a:spcBef>
              <a:buAutoNum type="arabicPeriod"/>
            </a:pPr>
            <a:r>
              <a:rPr lang="en-US" b="1" dirty="0" smtClean="0"/>
              <a:t>Integrated browser</a:t>
            </a:r>
            <a:r>
              <a:rPr lang="en-US" dirty="0" smtClean="0"/>
              <a:t> based on the open source </a:t>
            </a:r>
            <a:r>
              <a:rPr lang="en-US" dirty="0" err="1" smtClean="0">
                <a:hlinkClick r:id="rId3"/>
              </a:rPr>
              <a:t>WebKit</a:t>
            </a:r>
            <a:r>
              <a:rPr lang="en-US" dirty="0" smtClean="0"/>
              <a:t> engine</a:t>
            </a:r>
          </a:p>
          <a:p>
            <a:pPr marL="514350" lvl="0" indent="-514350" algn="just">
              <a:spcBef>
                <a:spcPct val="0"/>
              </a:spcBef>
              <a:buAutoNum type="arabicPeriod"/>
            </a:pPr>
            <a:r>
              <a:rPr lang="en-US" b="1" dirty="0" smtClean="0"/>
              <a:t>Optimized graphics</a:t>
            </a:r>
            <a:r>
              <a:rPr lang="en-US" dirty="0" smtClean="0"/>
              <a:t> powered by a custom 2D graphics library; 3D graphics based on the OpenGL ES 1.0 specification (hardware acceleration optional)</a:t>
            </a:r>
          </a:p>
          <a:p>
            <a:pPr marL="514350" lvl="0" indent="-514350" algn="just">
              <a:spcBef>
                <a:spcPct val="0"/>
              </a:spcBef>
              <a:buAutoNum type="arabicPeriod"/>
            </a:pPr>
            <a:r>
              <a:rPr lang="en-US" b="1" dirty="0" err="1" smtClean="0"/>
              <a:t>SQLite</a:t>
            </a:r>
            <a:r>
              <a:rPr lang="en-US" dirty="0" smtClean="0"/>
              <a:t> for structured data storage</a:t>
            </a:r>
          </a:p>
          <a:p>
            <a:pPr marL="514350" lvl="0" indent="-514350" algn="just">
              <a:spcBef>
                <a:spcPct val="0"/>
              </a:spcBef>
              <a:buAutoNum type="arabicPeriod"/>
            </a:pPr>
            <a:r>
              <a:rPr lang="en-US" b="1" dirty="0" smtClean="0"/>
              <a:t>Media support</a:t>
            </a:r>
            <a:r>
              <a:rPr lang="en-US" dirty="0" smtClean="0"/>
              <a:t> for common audio, video, and still image formats (MPEG4, H.264, MP3, AAC, AMR, JPG, PNG, GIF)</a:t>
            </a:r>
          </a:p>
          <a:p>
            <a:pPr marL="514350" lvl="0" indent="-514350" algn="just">
              <a:spcBef>
                <a:spcPct val="0"/>
              </a:spcBef>
              <a:buAutoNum type="arabicPeriod"/>
            </a:pPr>
            <a:r>
              <a:rPr lang="en-US" b="1" dirty="0" smtClean="0"/>
              <a:t>GSM Telephony</a:t>
            </a:r>
            <a:r>
              <a:rPr lang="en-US" dirty="0" smtClean="0"/>
              <a:t> (hardware dependent)</a:t>
            </a:r>
          </a:p>
          <a:p>
            <a:pPr marL="514350" lvl="0" indent="-514350" algn="just">
              <a:spcBef>
                <a:spcPct val="0"/>
              </a:spcBef>
              <a:buAutoNum type="arabicPeriod"/>
            </a:pPr>
            <a:r>
              <a:rPr lang="en-US" b="1" dirty="0" smtClean="0"/>
              <a:t>Bluetooth, EDGE, 3G, and </a:t>
            </a:r>
            <a:r>
              <a:rPr lang="en-US" b="1" dirty="0" err="1" smtClean="0"/>
              <a:t>WiFi</a:t>
            </a:r>
            <a:r>
              <a:rPr lang="en-US" dirty="0" smtClean="0"/>
              <a:t> (hardware dependent)</a:t>
            </a:r>
          </a:p>
          <a:p>
            <a:pPr marL="514350" lvl="0" indent="-514350" algn="just">
              <a:spcBef>
                <a:spcPct val="0"/>
              </a:spcBef>
              <a:buAutoNum type="arabicPeriod"/>
            </a:pPr>
            <a:r>
              <a:rPr lang="en-US" b="1" dirty="0" smtClean="0"/>
              <a:t>Camera, GPS, compass, and accelerometer</a:t>
            </a:r>
            <a:r>
              <a:rPr lang="en-US" dirty="0" smtClean="0"/>
              <a:t> (hardware dependent)</a:t>
            </a:r>
          </a:p>
          <a:p>
            <a:pPr marL="514350" lvl="0" indent="-514350" algn="just">
              <a:spcBef>
                <a:spcPct val="0"/>
              </a:spcBef>
              <a:buAutoNum type="arabicPeriod"/>
            </a:pPr>
            <a:r>
              <a:rPr lang="en-US" b="1" dirty="0" smtClean="0"/>
              <a:t>Rich development environment</a:t>
            </a:r>
            <a:r>
              <a:rPr lang="en-US" dirty="0" smtClean="0"/>
              <a:t> including a device emulator, tools for debugging, memory and performance profiling, and a </a:t>
            </a:r>
            <a:r>
              <a:rPr lang="en-US" dirty="0" err="1" smtClean="0"/>
              <a:t>plugin</a:t>
            </a:r>
            <a:r>
              <a:rPr lang="en-US" dirty="0" smtClean="0"/>
              <a:t> for the Eclipse IDE</a:t>
            </a:r>
          </a:p>
          <a:p>
            <a:pPr lvl="0" algn="just">
              <a:spcBef>
                <a:spcPct val="0"/>
              </a:spcBef>
              <a:buFontTx/>
              <a:buChar char="-"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5539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Ukuran</a:t>
            </a:r>
            <a:r>
              <a:rPr lang="en-US" dirty="0"/>
              <a:t>, </a:t>
            </a:r>
            <a:r>
              <a:rPr lang="en-US" dirty="0" err="1"/>
              <a:t>Pengisi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Margin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2133600"/>
            <a:ext cx="80772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Pasangan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kedua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cukup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disebut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lebar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tinggi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atau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kadang-kadang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lebar</a:t>
            </a:r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penggambaran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tinggi</a:t>
            </a:r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penggambaran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Dimensi-dimensi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mendefinisikan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ukuran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tampilan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sebenarnya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pada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layar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saat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digambar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setelah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layout.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Nilai-nilai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mungkin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namun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tidak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harus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berbeda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lebar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tinggi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terukur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Lebar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tinggi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bisa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diperoleh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memanggil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hlinkClick r:id="rId2"/>
              </a:rPr>
              <a:t>getWidth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hlinkClick r:id="rId2"/>
              </a:rPr>
              <a:t>()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hlinkClick r:id="rId3"/>
              </a:rPr>
              <a:t>getHeight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hlinkClick r:id="rId3"/>
              </a:rPr>
              <a:t>()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12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Ukuran</a:t>
            </a:r>
            <a:r>
              <a:rPr lang="en-US" dirty="0"/>
              <a:t>, </a:t>
            </a:r>
            <a:r>
              <a:rPr lang="en-US" dirty="0" err="1"/>
              <a:t>Pengisi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Margin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2651" y="2009002"/>
            <a:ext cx="8462749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Meskipun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bisa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mendefinisikan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pengisi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tampilan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tidak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menyediakan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dukungan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margin.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Akan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tetapi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grup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tampilan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menyediakan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dukungan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tersebut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Lihat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hlinkClick r:id="rId2"/>
              </a:rPr>
              <a:t>ViewGroup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hlinkClick r:id="rId3"/>
              </a:rPr>
              <a:t>ViewGroup.MarginLayoutParams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untuk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informasi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lebih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jauh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informasi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selengkapnya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tentang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dimensi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lihat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Nilai-Nilai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Dimensi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0100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76400"/>
            <a:ext cx="1905000" cy="14097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Layout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334486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Layout yang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anak-anaknya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horizontal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vertikal</a:t>
            </a:r>
            <a:r>
              <a:rPr lang="en-US" dirty="0"/>
              <a:t>. Layout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scrollbar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jendela</a:t>
            </a:r>
            <a:r>
              <a:rPr lang="en-US" dirty="0"/>
              <a:t> </a:t>
            </a:r>
            <a:r>
              <a:rPr lang="en-US" dirty="0" err="1"/>
              <a:t>melebihi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layar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9412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76400"/>
            <a:ext cx="1905000" cy="14097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Layout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334486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relatif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lain (</a:t>
            </a:r>
            <a:r>
              <a:rPr lang="en-US" dirty="0" err="1"/>
              <a:t>anak</a:t>
            </a:r>
            <a:r>
              <a:rPr lang="en-US" dirty="0"/>
              <a:t> A di </a:t>
            </a:r>
            <a:r>
              <a:rPr lang="en-US" dirty="0" err="1"/>
              <a:t>kiri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B)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induk</a:t>
            </a:r>
            <a:r>
              <a:rPr lang="en-US" dirty="0"/>
              <a:t> (</a:t>
            </a:r>
            <a:r>
              <a:rPr lang="en-US" dirty="0" err="1"/>
              <a:t>disejajarkan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induknya</a:t>
            </a:r>
            <a:r>
              <a:rPr lang="en-US" dirty="0" smtClean="0"/>
              <a:t>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6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Table Layout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19400" y="1219200"/>
            <a:ext cx="5791200" cy="3505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Table Layout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:</a:t>
            </a:r>
          </a:p>
          <a:p>
            <a:pPr lvl="1"/>
            <a:r>
              <a:rPr lang="en-US" dirty="0" smtClean="0"/>
              <a:t>Row/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dasarnya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penyimpanan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record,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disimpan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sub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terbagi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menampung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.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066800"/>
            <a:ext cx="2209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45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Scrollview</a:t>
            </a:r>
            <a:r>
              <a:rPr lang="en-US" dirty="0" smtClean="0"/>
              <a:t> Layout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</a:t>
            </a:r>
            <a:r>
              <a:rPr lang="en-US" dirty="0" err="1" smtClean="0"/>
              <a:t>scrollview</a:t>
            </a:r>
            <a:r>
              <a:rPr lang="en-US" dirty="0" smtClean="0"/>
              <a:t> layout </a:t>
            </a: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scroll. </a:t>
            </a:r>
            <a:r>
              <a:rPr lang="en-US" dirty="0" err="1" smtClean="0"/>
              <a:t>Scrollview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menscroll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layout </a:t>
            </a:r>
            <a:r>
              <a:rPr lang="en-US" dirty="0" err="1" smtClean="0"/>
              <a:t>didalam</a:t>
            </a:r>
            <a:r>
              <a:rPr lang="en-US" dirty="0" smtClean="0"/>
              <a:t> </a:t>
            </a:r>
            <a:r>
              <a:rPr lang="en-US" dirty="0" err="1" smtClean="0"/>
              <a:t>scrollview</a:t>
            </a:r>
            <a:r>
              <a:rPr lang="en-US" dirty="0" smtClean="0"/>
              <a:t>. Android </a:t>
            </a:r>
            <a:r>
              <a:rPr lang="en-US" dirty="0" err="1" smtClean="0"/>
              <a:t>mendukung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vertical </a:t>
            </a:r>
            <a:r>
              <a:rPr lang="en-US" dirty="0" err="1" smtClean="0"/>
              <a:t>dan</a:t>
            </a:r>
            <a:r>
              <a:rPr lang="en-US" smtClean="0"/>
              <a:t> horizontal.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4683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LAB PRATIKUM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PRAKTIKUM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803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7696200" cy="555625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system architecture</a:t>
            </a:r>
            <a:endParaRPr lang="en-US" u="sng" dirty="0"/>
          </a:p>
        </p:txBody>
      </p:sp>
      <p:pic>
        <p:nvPicPr>
          <p:cNvPr id="2050" name="Picture 2" descr="C:\Users\dalwa\Downloads\android_logo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66800" cy="914400"/>
          </a:xfrm>
          <a:prstGeom prst="rect">
            <a:avLst/>
          </a:prstGeom>
          <a:noFill/>
        </p:spPr>
      </p:pic>
      <p:pic>
        <p:nvPicPr>
          <p:cNvPr id="3074" name="Picture 2" descr="C:\Users\dalwa\Downloads\system-architectur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990600"/>
            <a:ext cx="7696200" cy="5486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3450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7696200" cy="555625"/>
          </a:xfrm>
        </p:spPr>
        <p:txBody>
          <a:bodyPr>
            <a:normAutofit fontScale="90000"/>
          </a:bodyPr>
          <a:lstStyle/>
          <a:p>
            <a:r>
              <a:rPr lang="en-US" u="sng" dirty="0" err="1" smtClean="0"/>
              <a:t>Membuat</a:t>
            </a:r>
            <a:r>
              <a:rPr lang="en-US" u="sng" dirty="0" smtClean="0"/>
              <a:t> Project Android </a:t>
            </a:r>
            <a:endParaRPr lang="en-US" u="sng" dirty="0"/>
          </a:p>
        </p:txBody>
      </p:sp>
      <p:pic>
        <p:nvPicPr>
          <p:cNvPr id="2050" name="Picture 2" descr="C:\Users\dalwa\Downloads\android_logo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066800" cy="914400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564" y="1209020"/>
            <a:ext cx="775335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5486400" y="1981932"/>
            <a:ext cx="762000" cy="7547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2743200" y="1646703"/>
            <a:ext cx="762000" cy="7547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013564" y="685800"/>
            <a:ext cx="754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spcBef>
                <a:spcPct val="0"/>
              </a:spcBef>
              <a:buFont typeface="Arial" pitchFamily="34" charset="0"/>
              <a:buChar char="•"/>
            </a:pPr>
            <a:r>
              <a:rPr lang="en-US" sz="2800" dirty="0" err="1" smtClean="0"/>
              <a:t>Klik</a:t>
            </a:r>
            <a:r>
              <a:rPr lang="en-US" sz="2800" dirty="0" smtClean="0"/>
              <a:t> File-&gt;New-&gt;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0142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7696200" cy="555625"/>
          </a:xfrm>
        </p:spPr>
        <p:txBody>
          <a:bodyPr>
            <a:normAutofit fontScale="90000"/>
          </a:bodyPr>
          <a:lstStyle/>
          <a:p>
            <a:r>
              <a:rPr lang="en-US" u="sng" dirty="0" err="1"/>
              <a:t>Membuat</a:t>
            </a:r>
            <a:r>
              <a:rPr lang="en-US" u="sng" dirty="0"/>
              <a:t> Project Android </a:t>
            </a:r>
          </a:p>
        </p:txBody>
      </p:sp>
      <p:pic>
        <p:nvPicPr>
          <p:cNvPr id="2050" name="Picture 2" descr="C:\Users\dalwa\Downloads\android_logo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66800" cy="9144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041748" y="966592"/>
            <a:ext cx="7543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algn="just">
              <a:spcBef>
                <a:spcPct val="0"/>
              </a:spcBef>
              <a:buFont typeface="Arial" pitchFamily="34" charset="0"/>
              <a:buChar char="•"/>
            </a:pPr>
            <a:r>
              <a:rPr lang="en-US" sz="2800" dirty="0" smtClean="0"/>
              <a:t>Project Name:  </a:t>
            </a:r>
            <a:r>
              <a:rPr lang="en-US" sz="2800" dirty="0" err="1" smtClean="0"/>
              <a:t>HelloWorld</a:t>
            </a:r>
            <a:endParaRPr lang="en-US" sz="2800" dirty="0" smtClean="0"/>
          </a:p>
          <a:p>
            <a:pPr marL="514350" lvl="0" indent="-514350" algn="just">
              <a:spcBef>
                <a:spcPct val="0"/>
              </a:spcBef>
              <a:buAutoNum type="arabicPeriod"/>
            </a:pPr>
            <a:endParaRPr lang="en-US" sz="2800" dirty="0" smtClean="0"/>
          </a:p>
          <a:p>
            <a:pPr marL="514350" lvl="0" indent="-514350" algn="just">
              <a:spcBef>
                <a:spcPct val="0"/>
              </a:spcBef>
              <a:buAutoNum type="arabicPeriod"/>
            </a:pPr>
            <a:endParaRPr lang="en-US" sz="2800" dirty="0" smtClean="0"/>
          </a:p>
          <a:p>
            <a:pPr marL="514350" lvl="0" indent="-514350" algn="just">
              <a:spcBef>
                <a:spcPct val="0"/>
              </a:spcBef>
              <a:buAutoNum type="arabicPeriod"/>
            </a:pPr>
            <a:endParaRPr lang="en-US" sz="2800" dirty="0"/>
          </a:p>
          <a:p>
            <a:pPr marL="514350" lvl="0" indent="-514350" algn="just">
              <a:spcBef>
                <a:spcPct val="0"/>
              </a:spcBef>
              <a:buAutoNum type="arabicPeriod"/>
            </a:pPr>
            <a:endParaRPr lang="en-US" sz="2800" dirty="0" smtClean="0"/>
          </a:p>
          <a:p>
            <a:pPr marL="514350" lvl="0" indent="-514350" algn="just">
              <a:spcBef>
                <a:spcPct val="0"/>
              </a:spcBef>
              <a:buAutoNum type="arabicPeriod"/>
            </a:pPr>
            <a:endParaRPr lang="en-US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00200"/>
            <a:ext cx="5486400" cy="4801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379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7696200" cy="555625"/>
          </a:xfrm>
        </p:spPr>
        <p:txBody>
          <a:bodyPr>
            <a:normAutofit fontScale="90000"/>
          </a:bodyPr>
          <a:lstStyle/>
          <a:p>
            <a:r>
              <a:rPr lang="en-US" u="sng" dirty="0" err="1"/>
              <a:t>Membuat</a:t>
            </a:r>
            <a:r>
              <a:rPr lang="en-US" u="sng" dirty="0"/>
              <a:t> Project Android </a:t>
            </a:r>
          </a:p>
        </p:txBody>
      </p:sp>
      <p:pic>
        <p:nvPicPr>
          <p:cNvPr id="2050" name="Picture 2" descr="C:\Users\dalwa\Downloads\android_logo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66800" cy="9144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219200" y="993732"/>
            <a:ext cx="754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spcBef>
                <a:spcPct val="0"/>
              </a:spcBef>
              <a:buFont typeface="Arial" pitchFamily="34" charset="0"/>
              <a:buChar char="•"/>
            </a:pPr>
            <a:r>
              <a:rPr lang="en-US" sz="2800" dirty="0" smtClean="0"/>
              <a:t>Build Target:  Android 2.3.3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16952"/>
            <a:ext cx="5453468" cy="4709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714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7696200" cy="555625"/>
          </a:xfrm>
        </p:spPr>
        <p:txBody>
          <a:bodyPr>
            <a:normAutofit fontScale="90000"/>
          </a:bodyPr>
          <a:lstStyle/>
          <a:p>
            <a:r>
              <a:rPr lang="en-US" u="sng" dirty="0" err="1"/>
              <a:t>Membuat</a:t>
            </a:r>
            <a:r>
              <a:rPr lang="en-US" u="sng" dirty="0"/>
              <a:t> Project Android </a:t>
            </a:r>
          </a:p>
        </p:txBody>
      </p:sp>
      <p:pic>
        <p:nvPicPr>
          <p:cNvPr id="2050" name="Picture 2" descr="C:\Users\dalwa\Downloads\android_logo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66800" cy="9144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034441" y="979118"/>
            <a:ext cx="7543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algn="just">
              <a:spcBef>
                <a:spcPct val="0"/>
              </a:spcBef>
              <a:buFont typeface="Arial" pitchFamily="34" charset="0"/>
              <a:buChar char="•"/>
            </a:pPr>
            <a:r>
              <a:rPr lang="en-US" sz="2000" dirty="0" smtClean="0"/>
              <a:t>Application Name: </a:t>
            </a:r>
            <a:r>
              <a:rPr lang="en-US" sz="2000" dirty="0" err="1" smtClean="0"/>
              <a:t>HelloWorld</a:t>
            </a:r>
            <a:endParaRPr lang="en-US" sz="2000" dirty="0" smtClean="0"/>
          </a:p>
          <a:p>
            <a:pPr marL="514350" lvl="0" indent="-514350" algn="just">
              <a:spcBef>
                <a:spcPct val="0"/>
              </a:spcBef>
              <a:buFont typeface="Arial" pitchFamily="34" charset="0"/>
              <a:buChar char="•"/>
            </a:pPr>
            <a:r>
              <a:rPr lang="en-US" sz="2000" dirty="0" smtClean="0"/>
              <a:t>Package Name: </a:t>
            </a:r>
            <a:r>
              <a:rPr lang="en-US" sz="2000" dirty="0" err="1" smtClean="0"/>
              <a:t>com.stmik.helloworld</a:t>
            </a:r>
            <a:endParaRPr lang="en-US" sz="2000" dirty="0" smtClean="0"/>
          </a:p>
          <a:p>
            <a:pPr marL="514350" lvl="0" indent="-514350" algn="just">
              <a:spcBef>
                <a:spcPct val="0"/>
              </a:spcBef>
              <a:buFont typeface="Arial" pitchFamily="34" charset="0"/>
              <a:buChar char="•"/>
            </a:pPr>
            <a:r>
              <a:rPr lang="en-US" sz="2000" dirty="0" smtClean="0"/>
              <a:t>Create Activity: </a:t>
            </a:r>
            <a:r>
              <a:rPr lang="en-US" sz="2000" dirty="0" err="1" smtClean="0"/>
              <a:t>HelloWorldActivity</a:t>
            </a:r>
            <a:endParaRPr lang="en-US" sz="2000" dirty="0" smtClean="0"/>
          </a:p>
          <a:p>
            <a:pPr marL="514350" lvl="0" indent="-514350" algn="just">
              <a:spcBef>
                <a:spcPct val="0"/>
              </a:spcBef>
              <a:buFont typeface="Arial" pitchFamily="34" charset="0"/>
              <a:buChar char="•"/>
            </a:pPr>
            <a:r>
              <a:rPr lang="en-US" sz="2000" dirty="0" smtClean="0"/>
              <a:t>Min SDK Version: 7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294" y="1981200"/>
            <a:ext cx="4857750" cy="4020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495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7696200" cy="555625"/>
          </a:xfrm>
        </p:spPr>
        <p:txBody>
          <a:bodyPr>
            <a:normAutofit fontScale="90000"/>
          </a:bodyPr>
          <a:lstStyle/>
          <a:p>
            <a:r>
              <a:rPr lang="en-US" u="sng" dirty="0" err="1"/>
              <a:t>Membuat</a:t>
            </a:r>
            <a:r>
              <a:rPr lang="en-US" u="sng" dirty="0"/>
              <a:t> </a:t>
            </a:r>
            <a:r>
              <a:rPr lang="en-US" u="sng" dirty="0" smtClean="0"/>
              <a:t>Coding </a:t>
            </a:r>
            <a:r>
              <a:rPr lang="en-US" u="sng" dirty="0" err="1" smtClean="0"/>
              <a:t>HelloWorld</a:t>
            </a:r>
            <a:endParaRPr lang="en-US" u="sng" dirty="0"/>
          </a:p>
        </p:txBody>
      </p:sp>
      <p:pic>
        <p:nvPicPr>
          <p:cNvPr id="2050" name="Picture 2" descr="C:\Users\dalwa\Downloads\android_logo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66800" cy="9144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034441" y="979118"/>
            <a:ext cx="7543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algn="just">
              <a:spcBef>
                <a:spcPct val="0"/>
              </a:spcBef>
              <a:buFont typeface="Arial" pitchFamily="34" charset="0"/>
              <a:buChar char="•"/>
            </a:pPr>
            <a:r>
              <a:rPr lang="en-US" sz="2000" dirty="0" smtClean="0"/>
              <a:t>Application Name: </a:t>
            </a:r>
            <a:r>
              <a:rPr lang="en-US" sz="2000" dirty="0" err="1" smtClean="0"/>
              <a:t>HelloWorld</a:t>
            </a:r>
            <a:endParaRPr lang="en-US" sz="2000" dirty="0" smtClean="0"/>
          </a:p>
          <a:p>
            <a:pPr marL="514350" lvl="0" indent="-514350" algn="just">
              <a:spcBef>
                <a:spcPct val="0"/>
              </a:spcBef>
              <a:buFont typeface="Arial" pitchFamily="34" charset="0"/>
              <a:buChar char="•"/>
            </a:pPr>
            <a:r>
              <a:rPr lang="en-US" sz="2000" dirty="0" smtClean="0"/>
              <a:t>Package Name: </a:t>
            </a:r>
            <a:r>
              <a:rPr lang="en-US" sz="2000" dirty="0" err="1" smtClean="0"/>
              <a:t>com.stmik.helloworld</a:t>
            </a:r>
            <a:endParaRPr lang="en-US" sz="2000" dirty="0" smtClean="0"/>
          </a:p>
          <a:p>
            <a:pPr marL="514350" lvl="0" indent="-514350" algn="just">
              <a:spcBef>
                <a:spcPct val="0"/>
              </a:spcBef>
              <a:buFont typeface="Arial" pitchFamily="34" charset="0"/>
              <a:buChar char="•"/>
            </a:pPr>
            <a:r>
              <a:rPr lang="en-US" sz="2000" dirty="0" smtClean="0"/>
              <a:t>Create Activity: </a:t>
            </a:r>
            <a:r>
              <a:rPr lang="en-US" sz="2000" dirty="0" err="1" smtClean="0"/>
              <a:t>HelloWorldActivity</a:t>
            </a:r>
            <a:endParaRPr lang="en-US" sz="2000" dirty="0" smtClean="0"/>
          </a:p>
          <a:p>
            <a:pPr marL="514350" lvl="0" indent="-514350" algn="just">
              <a:spcBef>
                <a:spcPct val="0"/>
              </a:spcBef>
              <a:buFont typeface="Arial" pitchFamily="34" charset="0"/>
              <a:buChar char="•"/>
            </a:pPr>
            <a:r>
              <a:rPr lang="en-US" sz="2000" dirty="0" smtClean="0"/>
              <a:t>Min SDK Version: 7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557" y="2057400"/>
            <a:ext cx="4441926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289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1672</TotalTime>
  <Words>1567</Words>
  <Application>Microsoft Office PowerPoint</Application>
  <PresentationFormat>On-screen Show (4:3)</PresentationFormat>
  <Paragraphs>154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 Unicode MS</vt:lpstr>
      <vt:lpstr>Arial</vt:lpstr>
      <vt:lpstr>Calibri</vt:lpstr>
      <vt:lpstr>Lucida Sans Unicode</vt:lpstr>
      <vt:lpstr>Verdana</vt:lpstr>
      <vt:lpstr>Wingdings 2</vt:lpstr>
      <vt:lpstr>Wingdings 3</vt:lpstr>
      <vt:lpstr>Concourse</vt:lpstr>
      <vt:lpstr>Teknologi Android</vt:lpstr>
      <vt:lpstr>Dasar Android Programming </vt:lpstr>
      <vt:lpstr>features</vt:lpstr>
      <vt:lpstr>system architecture</vt:lpstr>
      <vt:lpstr>Membuat Project Android </vt:lpstr>
      <vt:lpstr>Membuat Project Android </vt:lpstr>
      <vt:lpstr>Membuat Project Android </vt:lpstr>
      <vt:lpstr>Membuat Project Android </vt:lpstr>
      <vt:lpstr>Membuat Coding HelloWorld</vt:lpstr>
      <vt:lpstr>Structure Android Project</vt:lpstr>
      <vt:lpstr>Membuat Coding HelloWorld</vt:lpstr>
      <vt:lpstr>Complile Aplikasi</vt:lpstr>
      <vt:lpstr>Complile Aplikasi</vt:lpstr>
      <vt:lpstr>Layout</vt:lpstr>
      <vt:lpstr>PowerPoint Presentation</vt:lpstr>
      <vt:lpstr>PowerPoint Presentation</vt:lpstr>
      <vt:lpstr>XML FOR ANDROID</vt:lpstr>
      <vt:lpstr>PowerPoint Presentation</vt:lpstr>
      <vt:lpstr>Atribut </vt:lpstr>
      <vt:lpstr>ID</vt:lpstr>
      <vt:lpstr>PowerPoint Presentation</vt:lpstr>
      <vt:lpstr>Parameter Layout</vt:lpstr>
      <vt:lpstr>Parameter Layout</vt:lpstr>
      <vt:lpstr>Parameter Layout</vt:lpstr>
      <vt:lpstr>Parameter Layout</vt:lpstr>
      <vt:lpstr>Posisi Layout</vt:lpstr>
      <vt:lpstr>Posisi Layout</vt:lpstr>
      <vt:lpstr>Posisi Layout</vt:lpstr>
      <vt:lpstr>Ukuran, Pengisi, dan Margin </vt:lpstr>
      <vt:lpstr>Ukuran, Pengisi, dan Margin</vt:lpstr>
      <vt:lpstr>Ukuran, Pengisi, dan Margin</vt:lpstr>
      <vt:lpstr>Linear Layout</vt:lpstr>
      <vt:lpstr>Relative Layout</vt:lpstr>
      <vt:lpstr>Table Layout</vt:lpstr>
      <vt:lpstr>Scrollview Layout</vt:lpstr>
      <vt:lpstr>PRAKTIKUM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Teknologi Android</dc:title>
  <dc:creator>Andre Huang</dc:creator>
  <cp:lastModifiedBy>IT</cp:lastModifiedBy>
  <cp:revision>33</cp:revision>
  <dcterms:created xsi:type="dcterms:W3CDTF">2012-02-23T10:22:16Z</dcterms:created>
  <dcterms:modified xsi:type="dcterms:W3CDTF">2019-07-13T05:22:09Z</dcterms:modified>
</cp:coreProperties>
</file>