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-8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ECD0-3590-4724-B42F-4E4CFF5CAAD1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31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ECD0-3590-4724-B42F-4E4CFF5CAAD1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19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ECD0-3590-4724-B42F-4E4CFF5CAAD1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17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ECD0-3590-4724-B42F-4E4CFF5CAAD1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8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ECD0-3590-4724-B42F-4E4CFF5CAAD1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51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ECD0-3590-4724-B42F-4E4CFF5CAAD1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72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ECD0-3590-4724-B42F-4E4CFF5CAAD1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95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ECD0-3590-4724-B42F-4E4CFF5CAAD1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5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ECD0-3590-4724-B42F-4E4CFF5CAAD1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95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ECD0-3590-4724-B42F-4E4CFF5CAAD1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80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ECD0-3590-4724-B42F-4E4CFF5CAAD1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10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2ECD0-3590-4724-B42F-4E4CFF5CAAD1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94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75FF278B-6DD2-4229-9473-EA8C2B7591AF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3175987" y="1158190"/>
            <a:ext cx="2792027" cy="2880805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44DFC4A-8703-400E-AC96-5A29D413B02C}"/>
              </a:ext>
            </a:extLst>
          </p:cNvPr>
          <p:cNvSpPr/>
          <p:nvPr/>
        </p:nvSpPr>
        <p:spPr>
          <a:xfrm>
            <a:off x="1451501" y="945127"/>
            <a:ext cx="1724487" cy="426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功能和指标定义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2DA6496-B417-405C-846E-384F0C6E8C08}"/>
              </a:ext>
            </a:extLst>
          </p:cNvPr>
          <p:cNvSpPr/>
          <p:nvPr/>
        </p:nvSpPr>
        <p:spPr>
          <a:xfrm>
            <a:off x="1451501" y="1665328"/>
            <a:ext cx="1724487" cy="426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架构设计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1A58FCF-E8C8-44A7-8CFA-300AB239B415}"/>
              </a:ext>
            </a:extLst>
          </p:cNvPr>
          <p:cNvSpPr/>
          <p:nvPr/>
        </p:nvSpPr>
        <p:spPr>
          <a:xfrm>
            <a:off x="1451501" y="2385529"/>
            <a:ext cx="1724487" cy="426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RTL</a:t>
            </a:r>
            <a:r>
              <a:rPr lang="zh-CN" altLang="en-US" sz="1350" dirty="0"/>
              <a:t>编写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53406A9-E33F-4BA2-9F94-3B85EC0292A1}"/>
              </a:ext>
            </a:extLst>
          </p:cNvPr>
          <p:cNvSpPr/>
          <p:nvPr/>
        </p:nvSpPr>
        <p:spPr>
          <a:xfrm>
            <a:off x="1451501" y="3105730"/>
            <a:ext cx="1724487" cy="426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功能验证（前仿真）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012B5CD-D632-4B8D-B140-865B6DF418E4}"/>
              </a:ext>
            </a:extLst>
          </p:cNvPr>
          <p:cNvSpPr/>
          <p:nvPr/>
        </p:nvSpPr>
        <p:spPr>
          <a:xfrm>
            <a:off x="1451501" y="3825931"/>
            <a:ext cx="1724487" cy="426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逻辑综合、优化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39CC597-866E-419D-A2FF-BEE343B49EBD}"/>
              </a:ext>
            </a:extLst>
          </p:cNvPr>
          <p:cNvSpPr/>
          <p:nvPr/>
        </p:nvSpPr>
        <p:spPr>
          <a:xfrm>
            <a:off x="1451501" y="4546132"/>
            <a:ext cx="1724487" cy="426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一致性验证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2FDAD0E-BEED-4DEF-AF0D-42B2E1C99605}"/>
              </a:ext>
            </a:extLst>
          </p:cNvPr>
          <p:cNvSpPr/>
          <p:nvPr/>
        </p:nvSpPr>
        <p:spPr>
          <a:xfrm>
            <a:off x="1451501" y="5266333"/>
            <a:ext cx="1724487" cy="426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DFT</a:t>
            </a:r>
            <a:endParaRPr lang="zh-CN" altLang="en-US" sz="135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F30E854-E20F-48DB-98AD-B88F5A2AA01B}"/>
              </a:ext>
            </a:extLst>
          </p:cNvPr>
          <p:cNvSpPr/>
          <p:nvPr/>
        </p:nvSpPr>
        <p:spPr>
          <a:xfrm>
            <a:off x="5968014" y="945126"/>
            <a:ext cx="1724487" cy="426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单元布局</a:t>
            </a:r>
            <a:r>
              <a:rPr lang="en-US" altLang="zh-CN" sz="1350" dirty="0"/>
              <a:t>Place</a:t>
            </a:r>
            <a:endParaRPr lang="zh-CN" altLang="en-US" sz="135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C5CD60D-EA98-4D87-81A5-2F88384F64BC}"/>
              </a:ext>
            </a:extLst>
          </p:cNvPr>
          <p:cNvSpPr/>
          <p:nvPr/>
        </p:nvSpPr>
        <p:spPr>
          <a:xfrm>
            <a:off x="5968014" y="1665328"/>
            <a:ext cx="1724487" cy="426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时钟数综合（</a:t>
            </a:r>
            <a:r>
              <a:rPr lang="en-US" altLang="zh-CN" sz="1350" dirty="0"/>
              <a:t>CTS</a:t>
            </a:r>
            <a:r>
              <a:rPr lang="zh-CN" altLang="en-US" sz="1350" dirty="0"/>
              <a:t>）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8F4C495-7E51-458B-AC7F-D7F58B1B53F2}"/>
              </a:ext>
            </a:extLst>
          </p:cNvPr>
          <p:cNvSpPr/>
          <p:nvPr/>
        </p:nvSpPr>
        <p:spPr>
          <a:xfrm>
            <a:off x="5968013" y="2385527"/>
            <a:ext cx="1724487" cy="426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布线</a:t>
            </a:r>
            <a:r>
              <a:rPr lang="en-US" altLang="zh-CN" sz="1350" dirty="0"/>
              <a:t>Route</a:t>
            </a:r>
            <a:endParaRPr lang="zh-CN" altLang="en-US" sz="135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DB97518-B2FF-4A64-B01F-48CBE7D853BB}"/>
              </a:ext>
            </a:extLst>
          </p:cNvPr>
          <p:cNvSpPr/>
          <p:nvPr/>
        </p:nvSpPr>
        <p:spPr>
          <a:xfrm>
            <a:off x="5968013" y="3105729"/>
            <a:ext cx="1724487" cy="426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DRC/LVS</a:t>
            </a:r>
            <a:endParaRPr lang="zh-CN" altLang="en-US" sz="135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CD6A57E-15B5-48D6-9D3C-3B7C8E04C5D2}"/>
              </a:ext>
            </a:extLst>
          </p:cNvPr>
          <p:cNvSpPr/>
          <p:nvPr/>
        </p:nvSpPr>
        <p:spPr>
          <a:xfrm>
            <a:off x="5968013" y="3825931"/>
            <a:ext cx="1724487" cy="426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版图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E289897-D016-4D02-B3EF-B613F3E2B217}"/>
              </a:ext>
            </a:extLst>
          </p:cNvPr>
          <p:cNvSpPr/>
          <p:nvPr/>
        </p:nvSpPr>
        <p:spPr>
          <a:xfrm>
            <a:off x="5968013" y="4546131"/>
            <a:ext cx="1724487" cy="426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功能验证（后仿真）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E82508B-9A79-4B94-AC85-C29E09F11BBD}"/>
              </a:ext>
            </a:extLst>
          </p:cNvPr>
          <p:cNvSpPr/>
          <p:nvPr/>
        </p:nvSpPr>
        <p:spPr>
          <a:xfrm>
            <a:off x="5968013" y="5266331"/>
            <a:ext cx="1724487" cy="426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流片</a:t>
            </a:r>
            <a:r>
              <a:rPr lang="en-US" altLang="zh-CN" sz="1350" dirty="0"/>
              <a:t>Tape out</a:t>
            </a:r>
            <a:endParaRPr lang="zh-CN" altLang="en-US" sz="135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A713C70-5572-4A98-8F27-60AA5B53C6CA}"/>
              </a:ext>
            </a:extLst>
          </p:cNvPr>
          <p:cNvSpPr/>
          <p:nvPr/>
        </p:nvSpPr>
        <p:spPr>
          <a:xfrm>
            <a:off x="3951118" y="3015842"/>
            <a:ext cx="1241764" cy="6691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静态时序分析</a:t>
            </a:r>
            <a:endParaRPr lang="en-US" altLang="zh-CN" sz="1350" dirty="0"/>
          </a:p>
          <a:p>
            <a:pPr algn="ctr"/>
            <a:r>
              <a:rPr lang="en-US" altLang="zh-CN" sz="1350" dirty="0"/>
              <a:t>Timing</a:t>
            </a:r>
            <a:endParaRPr lang="zh-CN" altLang="en-US" sz="1350" dirty="0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1129A4B2-5C87-438D-82EB-F2DE71DA9E15}"/>
              </a:ext>
            </a:extLst>
          </p:cNvPr>
          <p:cNvCxnSpPr>
            <a:cxnSpLocks/>
            <a:stCxn id="7" idx="1"/>
            <a:endCxn id="9" idx="1"/>
          </p:cNvCxnSpPr>
          <p:nvPr/>
        </p:nvCxnSpPr>
        <p:spPr>
          <a:xfrm rot="10800000" flipV="1">
            <a:off x="1451501" y="3318794"/>
            <a:ext cx="9525" cy="1440402"/>
          </a:xfrm>
          <a:prstGeom prst="bentConnector3">
            <a:avLst>
              <a:gd name="adj1" fmla="val 5504850"/>
            </a:avLst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1738938-D769-46F2-9D88-4151801DA0C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572000" y="1878392"/>
            <a:ext cx="13960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188F262-7908-401A-BA8C-2050792B7832}"/>
              </a:ext>
            </a:extLst>
          </p:cNvPr>
          <p:cNvCxnSpPr>
            <a:cxnSpLocks/>
          </p:cNvCxnSpPr>
          <p:nvPr/>
        </p:nvCxnSpPr>
        <p:spPr>
          <a:xfrm>
            <a:off x="4572000" y="2598590"/>
            <a:ext cx="13960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箭头: 右 40">
            <a:extLst>
              <a:ext uri="{FF2B5EF4-FFF2-40B4-BE49-F238E27FC236}">
                <a16:creationId xmlns:a16="http://schemas.microsoft.com/office/drawing/2014/main" id="{99E34485-760C-4B44-B1A2-AE49C1343885}"/>
              </a:ext>
            </a:extLst>
          </p:cNvPr>
          <p:cNvSpPr/>
          <p:nvPr/>
        </p:nvSpPr>
        <p:spPr>
          <a:xfrm rot="5400000">
            <a:off x="2184741" y="1355620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E8D1E032-0D2E-49CA-9E50-4403E1FBA4C4}"/>
              </a:ext>
            </a:extLst>
          </p:cNvPr>
          <p:cNvSpPr/>
          <p:nvPr/>
        </p:nvSpPr>
        <p:spPr>
          <a:xfrm rot="5400000">
            <a:off x="2184741" y="2075821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690C15BC-73DA-463F-945F-7BEDEA0B2429}"/>
              </a:ext>
            </a:extLst>
          </p:cNvPr>
          <p:cNvSpPr/>
          <p:nvPr/>
        </p:nvSpPr>
        <p:spPr>
          <a:xfrm rot="5400000">
            <a:off x="2184741" y="2796022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57602A4C-20E6-4AC1-A46A-A6F0A0AF4450}"/>
              </a:ext>
            </a:extLst>
          </p:cNvPr>
          <p:cNvSpPr/>
          <p:nvPr/>
        </p:nvSpPr>
        <p:spPr>
          <a:xfrm rot="5400000">
            <a:off x="2184741" y="3516168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1E3643FB-B69E-4A1F-A746-9F424B8B8A1C}"/>
              </a:ext>
            </a:extLst>
          </p:cNvPr>
          <p:cNvSpPr/>
          <p:nvPr/>
        </p:nvSpPr>
        <p:spPr>
          <a:xfrm rot="5400000">
            <a:off x="2184741" y="4236424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D0FEECDA-B9C1-4080-A3C9-9A51E293C115}"/>
              </a:ext>
            </a:extLst>
          </p:cNvPr>
          <p:cNvSpPr/>
          <p:nvPr/>
        </p:nvSpPr>
        <p:spPr>
          <a:xfrm rot="5400000">
            <a:off x="6701253" y="1355620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B490EBA6-23D2-4192-9254-A6870C170939}"/>
              </a:ext>
            </a:extLst>
          </p:cNvPr>
          <p:cNvSpPr/>
          <p:nvPr/>
        </p:nvSpPr>
        <p:spPr>
          <a:xfrm rot="5400000">
            <a:off x="2184741" y="4956625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0FC5D2DA-B4B6-4BA6-864E-86292B50CC7A}"/>
              </a:ext>
            </a:extLst>
          </p:cNvPr>
          <p:cNvSpPr/>
          <p:nvPr/>
        </p:nvSpPr>
        <p:spPr>
          <a:xfrm rot="5400000">
            <a:off x="6701253" y="2075820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72ACDF87-7728-4CFC-BB75-520DA810C6C4}"/>
              </a:ext>
            </a:extLst>
          </p:cNvPr>
          <p:cNvSpPr/>
          <p:nvPr/>
        </p:nvSpPr>
        <p:spPr>
          <a:xfrm rot="5400000">
            <a:off x="6701253" y="2796022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A2D8EC2C-541A-445D-BF73-7562F8AC985D}"/>
              </a:ext>
            </a:extLst>
          </p:cNvPr>
          <p:cNvSpPr/>
          <p:nvPr/>
        </p:nvSpPr>
        <p:spPr>
          <a:xfrm rot="5400000">
            <a:off x="6701253" y="3516167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3AE97A8F-C2DF-48AA-BC85-916E1A380907}"/>
              </a:ext>
            </a:extLst>
          </p:cNvPr>
          <p:cNvSpPr/>
          <p:nvPr/>
        </p:nvSpPr>
        <p:spPr>
          <a:xfrm rot="5400000">
            <a:off x="6701253" y="4236424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D4B8B5A7-1942-450A-9B59-C1C74F239963}"/>
              </a:ext>
            </a:extLst>
          </p:cNvPr>
          <p:cNvSpPr/>
          <p:nvPr/>
        </p:nvSpPr>
        <p:spPr>
          <a:xfrm rot="5400000">
            <a:off x="6701253" y="4956625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5CB2D53-9DDB-438F-AB59-CD27E291BE79}"/>
              </a:ext>
            </a:extLst>
          </p:cNvPr>
          <p:cNvSpPr txBox="1"/>
          <p:nvPr/>
        </p:nvSpPr>
        <p:spPr>
          <a:xfrm>
            <a:off x="3283400" y="1019689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>
                <a:solidFill>
                  <a:schemeClr val="accent1"/>
                </a:solidFill>
              </a:rPr>
              <a:t>前端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D45C1E6-B386-4BF6-9618-B7E738A17248}"/>
              </a:ext>
            </a:extLst>
          </p:cNvPr>
          <p:cNvSpPr txBox="1"/>
          <p:nvPr/>
        </p:nvSpPr>
        <p:spPr>
          <a:xfrm>
            <a:off x="5356273" y="5340895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>
                <a:solidFill>
                  <a:schemeClr val="accent2">
                    <a:lumMod val="75000"/>
                  </a:schemeClr>
                </a:solidFill>
              </a:rPr>
              <a:t>后端</a:t>
            </a:r>
          </a:p>
        </p:txBody>
      </p:sp>
    </p:spTree>
    <p:extLst>
      <p:ext uri="{BB962C8B-B14F-4D97-AF65-F5344CB8AC3E}">
        <p14:creationId xmlns:p14="http://schemas.microsoft.com/office/powerpoint/2010/main" val="112028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4DEDD35-125D-4A7B-AEAB-8F43C7D87A3F}"/>
                  </a:ext>
                </a:extLst>
              </p:cNvPr>
              <p:cNvSpPr txBox="1"/>
              <p:nvPr/>
            </p:nvSpPr>
            <p:spPr>
              <a:xfrm>
                <a:off x="3993283" y="1243429"/>
                <a:ext cx="1160702" cy="503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350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1350" i="1">
                              <a:latin typeface="Cambria Math" panose="02040503050406030204" pitchFamily="18" charset="0"/>
                            </a:rPr>
                            <m:t>afC</m:t>
                          </m:r>
                          <m:sSup>
                            <m:sSupPr>
                              <m:ctrlP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4DEDD35-125D-4A7B-AEAB-8F43C7D87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283" y="1243429"/>
                <a:ext cx="1160702" cy="503151"/>
              </a:xfrm>
              <a:prstGeom prst="rect">
                <a:avLst/>
              </a:prstGeom>
              <a:blipFill>
                <a:blip r:embed="rId2"/>
                <a:stretch>
                  <a:fillRect l="-18421" t="-150602" r="-69474" b="-206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0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延期 3">
            <a:extLst>
              <a:ext uri="{FF2B5EF4-FFF2-40B4-BE49-F238E27FC236}">
                <a16:creationId xmlns:a16="http://schemas.microsoft.com/office/drawing/2014/main" id="{A31A0653-7961-46EA-AF28-4A4916D696C7}"/>
              </a:ext>
            </a:extLst>
          </p:cNvPr>
          <p:cNvSpPr/>
          <p:nvPr/>
        </p:nvSpPr>
        <p:spPr>
          <a:xfrm>
            <a:off x="2839679" y="2015124"/>
            <a:ext cx="459486" cy="45948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12FF697-3267-4FAE-812A-87135DB9E539}"/>
              </a:ext>
            </a:extLst>
          </p:cNvPr>
          <p:cNvGrpSpPr/>
          <p:nvPr/>
        </p:nvGrpSpPr>
        <p:grpSpPr>
          <a:xfrm>
            <a:off x="5697177" y="3051298"/>
            <a:ext cx="526162" cy="461963"/>
            <a:chOff x="2197100" y="2946400"/>
            <a:chExt cx="701549" cy="615950"/>
          </a:xfrm>
        </p:grpSpPr>
        <p:sp>
          <p:nvSpPr>
            <p:cNvPr id="14" name="新月形 13">
              <a:extLst>
                <a:ext uri="{FF2B5EF4-FFF2-40B4-BE49-F238E27FC236}">
                  <a16:creationId xmlns:a16="http://schemas.microsoft.com/office/drawing/2014/main" id="{911593C9-707C-40A4-9571-D3DB19498E18}"/>
                </a:ext>
              </a:extLst>
            </p:cNvPr>
            <p:cNvSpPr/>
            <p:nvPr/>
          </p:nvSpPr>
          <p:spPr>
            <a:xfrm rot="10800000">
              <a:off x="2286001" y="2948953"/>
              <a:ext cx="612648" cy="612647"/>
            </a:xfrm>
            <a:prstGeom prst="moon">
              <a:avLst>
                <a:gd name="adj" fmla="val 802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 </a:t>
              </a:r>
              <a:endParaRPr lang="zh-CN" altLang="en-US" sz="1350" dirty="0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ADA06D3F-D26E-4235-AFFC-26C2BFE5E23F}"/>
                </a:ext>
              </a:extLst>
            </p:cNvPr>
            <p:cNvSpPr/>
            <p:nvPr/>
          </p:nvSpPr>
          <p:spPr>
            <a:xfrm>
              <a:off x="2197100" y="2946400"/>
              <a:ext cx="133383" cy="615950"/>
            </a:xfrm>
            <a:custGeom>
              <a:avLst/>
              <a:gdLst>
                <a:gd name="connsiteX0" fmla="*/ 0 w 133383"/>
                <a:gd name="connsiteY0" fmla="*/ 615950 h 615950"/>
                <a:gd name="connsiteX1" fmla="*/ 82550 w 133383"/>
                <a:gd name="connsiteY1" fmla="*/ 495300 h 615950"/>
                <a:gd name="connsiteX2" fmla="*/ 133350 w 133383"/>
                <a:gd name="connsiteY2" fmla="*/ 317500 h 615950"/>
                <a:gd name="connsiteX3" fmla="*/ 88900 w 133383"/>
                <a:gd name="connsiteY3" fmla="*/ 139700 h 615950"/>
                <a:gd name="connsiteX4" fmla="*/ 6350 w 133383"/>
                <a:gd name="connsiteY4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83" h="615950">
                  <a:moveTo>
                    <a:pt x="0" y="615950"/>
                  </a:moveTo>
                  <a:cubicBezTo>
                    <a:pt x="30162" y="580496"/>
                    <a:pt x="60325" y="545042"/>
                    <a:pt x="82550" y="495300"/>
                  </a:cubicBezTo>
                  <a:cubicBezTo>
                    <a:pt x="104775" y="445558"/>
                    <a:pt x="132292" y="376767"/>
                    <a:pt x="133350" y="317500"/>
                  </a:cubicBezTo>
                  <a:cubicBezTo>
                    <a:pt x="134408" y="258233"/>
                    <a:pt x="110067" y="192617"/>
                    <a:pt x="88900" y="139700"/>
                  </a:cubicBezTo>
                  <a:cubicBezTo>
                    <a:pt x="67733" y="86783"/>
                    <a:pt x="37041" y="43391"/>
                    <a:pt x="63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1" name="新月形 20">
            <a:extLst>
              <a:ext uri="{FF2B5EF4-FFF2-40B4-BE49-F238E27FC236}">
                <a16:creationId xmlns:a16="http://schemas.microsoft.com/office/drawing/2014/main" id="{13344BBD-5996-42C5-8346-C76A7DC8E936}"/>
              </a:ext>
            </a:extLst>
          </p:cNvPr>
          <p:cNvSpPr/>
          <p:nvPr/>
        </p:nvSpPr>
        <p:spPr>
          <a:xfrm rot="10800000">
            <a:off x="4301766" y="2015125"/>
            <a:ext cx="459486" cy="459485"/>
          </a:xfrm>
          <a:prstGeom prst="moon">
            <a:avLst>
              <a:gd name="adj" fmla="val 80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</a:t>
            </a:r>
            <a:endParaRPr lang="zh-CN" altLang="en-US" sz="1350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D061DB4-1028-4A3D-A375-B87AAFB4BC0A}"/>
              </a:ext>
            </a:extLst>
          </p:cNvPr>
          <p:cNvCxnSpPr>
            <a:cxnSpLocks/>
          </p:cNvCxnSpPr>
          <p:nvPr/>
        </p:nvCxnSpPr>
        <p:spPr>
          <a:xfrm flipH="1">
            <a:off x="2641940" y="2109649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B4893B6-6D37-4907-941A-C081D09735F8}"/>
              </a:ext>
            </a:extLst>
          </p:cNvPr>
          <p:cNvCxnSpPr>
            <a:cxnSpLocks/>
          </p:cNvCxnSpPr>
          <p:nvPr/>
        </p:nvCxnSpPr>
        <p:spPr>
          <a:xfrm flipH="1">
            <a:off x="2641940" y="2376349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840BCF7-4423-45FF-A860-AA183B2F27C4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3299165" y="2244867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DD8CC81-6ABB-4B5D-B22B-ADA5AC7DB2A3}"/>
              </a:ext>
            </a:extLst>
          </p:cNvPr>
          <p:cNvCxnSpPr>
            <a:cxnSpLocks/>
          </p:cNvCxnSpPr>
          <p:nvPr/>
        </p:nvCxnSpPr>
        <p:spPr>
          <a:xfrm flipH="1">
            <a:off x="4158890" y="2108507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95A2D54-ED52-42DF-817C-2972805DCCE3}"/>
              </a:ext>
            </a:extLst>
          </p:cNvPr>
          <p:cNvCxnSpPr>
            <a:cxnSpLocks/>
          </p:cNvCxnSpPr>
          <p:nvPr/>
        </p:nvCxnSpPr>
        <p:spPr>
          <a:xfrm flipH="1">
            <a:off x="4158890" y="2375207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AD45038-5459-446D-865D-E4C12B13526D}"/>
              </a:ext>
            </a:extLst>
          </p:cNvPr>
          <p:cNvCxnSpPr>
            <a:cxnSpLocks/>
          </p:cNvCxnSpPr>
          <p:nvPr/>
        </p:nvCxnSpPr>
        <p:spPr>
          <a:xfrm flipH="1">
            <a:off x="5623358" y="3148930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DC0AFEC-BB02-452C-B8B0-C0E707B9F130}"/>
              </a:ext>
            </a:extLst>
          </p:cNvPr>
          <p:cNvCxnSpPr>
            <a:cxnSpLocks/>
          </p:cNvCxnSpPr>
          <p:nvPr/>
        </p:nvCxnSpPr>
        <p:spPr>
          <a:xfrm flipH="1">
            <a:off x="5623358" y="3415630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69C2D1D-DA65-4018-B532-892569025AC9}"/>
              </a:ext>
            </a:extLst>
          </p:cNvPr>
          <p:cNvCxnSpPr>
            <a:cxnSpLocks/>
          </p:cNvCxnSpPr>
          <p:nvPr/>
        </p:nvCxnSpPr>
        <p:spPr>
          <a:xfrm flipH="1">
            <a:off x="4761252" y="2244868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116FBB5-F844-4792-89CD-E096C9D15AF4}"/>
              </a:ext>
            </a:extLst>
          </p:cNvPr>
          <p:cNvCxnSpPr>
            <a:cxnSpLocks/>
          </p:cNvCxnSpPr>
          <p:nvPr/>
        </p:nvCxnSpPr>
        <p:spPr>
          <a:xfrm flipH="1">
            <a:off x="6223339" y="3286529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05FB25AA-FEC8-4D40-8056-8A88CA78C573}"/>
              </a:ext>
            </a:extLst>
          </p:cNvPr>
          <p:cNvSpPr/>
          <p:nvPr/>
        </p:nvSpPr>
        <p:spPr>
          <a:xfrm rot="5400000">
            <a:off x="2838726" y="4089949"/>
            <a:ext cx="459487" cy="4594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F493C8D-856B-4B3B-AFCB-9F533E0740D4}"/>
              </a:ext>
            </a:extLst>
          </p:cNvPr>
          <p:cNvCxnSpPr>
            <a:cxnSpLocks/>
          </p:cNvCxnSpPr>
          <p:nvPr/>
        </p:nvCxnSpPr>
        <p:spPr>
          <a:xfrm flipH="1">
            <a:off x="2640986" y="4184473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1131ECA-82FB-4183-A725-DD50DCB0C53A}"/>
              </a:ext>
            </a:extLst>
          </p:cNvPr>
          <p:cNvCxnSpPr>
            <a:cxnSpLocks/>
          </p:cNvCxnSpPr>
          <p:nvPr/>
        </p:nvCxnSpPr>
        <p:spPr>
          <a:xfrm flipH="1">
            <a:off x="2640986" y="4451173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7D3D92F-72C1-463A-85E8-41D8EA28228A}"/>
              </a:ext>
            </a:extLst>
          </p:cNvPr>
          <p:cNvCxnSpPr>
            <a:cxnSpLocks/>
          </p:cNvCxnSpPr>
          <p:nvPr/>
        </p:nvCxnSpPr>
        <p:spPr>
          <a:xfrm flipH="1">
            <a:off x="3298211" y="4319691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1D235C9-E032-454F-82FC-01A688A03FE3}"/>
              </a:ext>
            </a:extLst>
          </p:cNvPr>
          <p:cNvSpPr/>
          <p:nvPr/>
        </p:nvSpPr>
        <p:spPr>
          <a:xfrm>
            <a:off x="3298211" y="4279191"/>
            <a:ext cx="81000" cy="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3" name="流程图: 延期 42">
            <a:extLst>
              <a:ext uri="{FF2B5EF4-FFF2-40B4-BE49-F238E27FC236}">
                <a16:creationId xmlns:a16="http://schemas.microsoft.com/office/drawing/2014/main" id="{511F7AF0-11D5-44EA-AE21-90D81CA6CA86}"/>
              </a:ext>
            </a:extLst>
          </p:cNvPr>
          <p:cNvSpPr/>
          <p:nvPr/>
        </p:nvSpPr>
        <p:spPr>
          <a:xfrm>
            <a:off x="2838725" y="3053775"/>
            <a:ext cx="459486" cy="45948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4" name="新月形 43">
            <a:extLst>
              <a:ext uri="{FF2B5EF4-FFF2-40B4-BE49-F238E27FC236}">
                <a16:creationId xmlns:a16="http://schemas.microsoft.com/office/drawing/2014/main" id="{B0EEC4D6-9757-4B49-BBE4-55B0FBD5AAEF}"/>
              </a:ext>
            </a:extLst>
          </p:cNvPr>
          <p:cNvSpPr/>
          <p:nvPr/>
        </p:nvSpPr>
        <p:spPr>
          <a:xfrm rot="10800000">
            <a:off x="4300813" y="3053776"/>
            <a:ext cx="459486" cy="459485"/>
          </a:xfrm>
          <a:prstGeom prst="moon">
            <a:avLst>
              <a:gd name="adj" fmla="val 80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</a:t>
            </a:r>
            <a:endParaRPr lang="zh-CN" altLang="en-US" sz="1350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63D44A4-0063-44BF-9EE3-BAC9BAC09487}"/>
              </a:ext>
            </a:extLst>
          </p:cNvPr>
          <p:cNvCxnSpPr>
            <a:cxnSpLocks/>
          </p:cNvCxnSpPr>
          <p:nvPr/>
        </p:nvCxnSpPr>
        <p:spPr>
          <a:xfrm flipH="1">
            <a:off x="2640986" y="3148300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F4EBF28-0268-473F-9E9E-619A9E8207A7}"/>
              </a:ext>
            </a:extLst>
          </p:cNvPr>
          <p:cNvCxnSpPr>
            <a:cxnSpLocks/>
          </p:cNvCxnSpPr>
          <p:nvPr/>
        </p:nvCxnSpPr>
        <p:spPr>
          <a:xfrm flipH="1">
            <a:off x="2640986" y="3415000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C7A77BD-441E-43BF-8DC8-3101D67F6D1D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3298211" y="3283518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05EF156-EF75-4DF9-8D50-260A77ADC6A5}"/>
              </a:ext>
            </a:extLst>
          </p:cNvPr>
          <p:cNvCxnSpPr>
            <a:cxnSpLocks/>
          </p:cNvCxnSpPr>
          <p:nvPr/>
        </p:nvCxnSpPr>
        <p:spPr>
          <a:xfrm flipH="1">
            <a:off x="4157937" y="3147158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29255263-B593-40A5-B78E-5AF8BD2C319C}"/>
              </a:ext>
            </a:extLst>
          </p:cNvPr>
          <p:cNvCxnSpPr>
            <a:cxnSpLocks/>
          </p:cNvCxnSpPr>
          <p:nvPr/>
        </p:nvCxnSpPr>
        <p:spPr>
          <a:xfrm flipH="1">
            <a:off x="4157937" y="3413858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55EB7580-D5EB-419F-B26E-C16791FF38F7}"/>
              </a:ext>
            </a:extLst>
          </p:cNvPr>
          <p:cNvCxnSpPr>
            <a:cxnSpLocks/>
          </p:cNvCxnSpPr>
          <p:nvPr/>
        </p:nvCxnSpPr>
        <p:spPr>
          <a:xfrm flipH="1">
            <a:off x="4760299" y="3283519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8F527A56-CF01-4ABA-802F-5389DB529206}"/>
              </a:ext>
            </a:extLst>
          </p:cNvPr>
          <p:cNvSpPr/>
          <p:nvPr/>
        </p:nvSpPr>
        <p:spPr>
          <a:xfrm>
            <a:off x="3303173" y="3241780"/>
            <a:ext cx="81000" cy="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5E0DDD77-89AA-4D3F-BFD0-68E92DF97B52}"/>
              </a:ext>
            </a:extLst>
          </p:cNvPr>
          <p:cNvSpPr/>
          <p:nvPr/>
        </p:nvSpPr>
        <p:spPr>
          <a:xfrm>
            <a:off x="4762880" y="3241780"/>
            <a:ext cx="81000" cy="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CC79FF2-03F8-486B-8E13-F02379246B09}"/>
              </a:ext>
            </a:extLst>
          </p:cNvPr>
          <p:cNvGrpSpPr/>
          <p:nvPr/>
        </p:nvGrpSpPr>
        <p:grpSpPr>
          <a:xfrm>
            <a:off x="5697177" y="2012647"/>
            <a:ext cx="526162" cy="461963"/>
            <a:chOff x="2197100" y="2946400"/>
            <a:chExt cx="701549" cy="615950"/>
          </a:xfrm>
        </p:grpSpPr>
        <p:sp>
          <p:nvSpPr>
            <p:cNvPr id="54" name="新月形 53">
              <a:extLst>
                <a:ext uri="{FF2B5EF4-FFF2-40B4-BE49-F238E27FC236}">
                  <a16:creationId xmlns:a16="http://schemas.microsoft.com/office/drawing/2014/main" id="{5B04F3D1-A1E6-48D4-8115-9137B822BB1F}"/>
                </a:ext>
              </a:extLst>
            </p:cNvPr>
            <p:cNvSpPr/>
            <p:nvPr/>
          </p:nvSpPr>
          <p:spPr>
            <a:xfrm rot="10800000">
              <a:off x="2286001" y="2948953"/>
              <a:ext cx="612648" cy="612647"/>
            </a:xfrm>
            <a:prstGeom prst="moon">
              <a:avLst>
                <a:gd name="adj" fmla="val 802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 </a:t>
              </a:r>
              <a:endParaRPr lang="zh-CN" altLang="en-US" sz="1350" dirty="0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650A74B3-CBC9-417D-B8D1-E2ED8E5AB096}"/>
                </a:ext>
              </a:extLst>
            </p:cNvPr>
            <p:cNvSpPr/>
            <p:nvPr/>
          </p:nvSpPr>
          <p:spPr>
            <a:xfrm>
              <a:off x="2197100" y="2946400"/>
              <a:ext cx="133383" cy="615950"/>
            </a:xfrm>
            <a:custGeom>
              <a:avLst/>
              <a:gdLst>
                <a:gd name="connsiteX0" fmla="*/ 0 w 133383"/>
                <a:gd name="connsiteY0" fmla="*/ 615950 h 615950"/>
                <a:gd name="connsiteX1" fmla="*/ 82550 w 133383"/>
                <a:gd name="connsiteY1" fmla="*/ 495300 h 615950"/>
                <a:gd name="connsiteX2" fmla="*/ 133350 w 133383"/>
                <a:gd name="connsiteY2" fmla="*/ 317500 h 615950"/>
                <a:gd name="connsiteX3" fmla="*/ 88900 w 133383"/>
                <a:gd name="connsiteY3" fmla="*/ 139700 h 615950"/>
                <a:gd name="connsiteX4" fmla="*/ 6350 w 133383"/>
                <a:gd name="connsiteY4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83" h="615950">
                  <a:moveTo>
                    <a:pt x="0" y="615950"/>
                  </a:moveTo>
                  <a:cubicBezTo>
                    <a:pt x="30162" y="580496"/>
                    <a:pt x="60325" y="545042"/>
                    <a:pt x="82550" y="495300"/>
                  </a:cubicBezTo>
                  <a:cubicBezTo>
                    <a:pt x="104775" y="445558"/>
                    <a:pt x="132292" y="376767"/>
                    <a:pt x="133350" y="317500"/>
                  </a:cubicBezTo>
                  <a:cubicBezTo>
                    <a:pt x="134408" y="258233"/>
                    <a:pt x="110067" y="192617"/>
                    <a:pt x="88900" y="139700"/>
                  </a:cubicBezTo>
                  <a:cubicBezTo>
                    <a:pt x="67733" y="86783"/>
                    <a:pt x="37041" y="43391"/>
                    <a:pt x="63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343A2FC-A97D-47C1-822D-D58BB544AFB5}"/>
              </a:ext>
            </a:extLst>
          </p:cNvPr>
          <p:cNvCxnSpPr>
            <a:cxnSpLocks/>
          </p:cNvCxnSpPr>
          <p:nvPr/>
        </p:nvCxnSpPr>
        <p:spPr>
          <a:xfrm flipH="1">
            <a:off x="5623358" y="2110279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0920D9D-6EC1-482E-B8AB-520D2BAB83B5}"/>
              </a:ext>
            </a:extLst>
          </p:cNvPr>
          <p:cNvCxnSpPr>
            <a:cxnSpLocks/>
          </p:cNvCxnSpPr>
          <p:nvPr/>
        </p:nvCxnSpPr>
        <p:spPr>
          <a:xfrm flipH="1">
            <a:off x="5623358" y="2376979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6072A6B-9994-45BE-9A6E-168476556CC1}"/>
              </a:ext>
            </a:extLst>
          </p:cNvPr>
          <p:cNvCxnSpPr>
            <a:cxnSpLocks/>
          </p:cNvCxnSpPr>
          <p:nvPr/>
        </p:nvCxnSpPr>
        <p:spPr>
          <a:xfrm flipH="1">
            <a:off x="6223339" y="2247878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8BFFB51E-CB6F-4FA2-BE3F-D4489B97044A}"/>
              </a:ext>
            </a:extLst>
          </p:cNvPr>
          <p:cNvSpPr/>
          <p:nvPr/>
        </p:nvSpPr>
        <p:spPr>
          <a:xfrm>
            <a:off x="6223339" y="3241780"/>
            <a:ext cx="81000" cy="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63AC51D-8DC4-48F0-99F5-4BFFC3E9F13F}"/>
              </a:ext>
            </a:extLst>
          </p:cNvPr>
          <p:cNvSpPr txBox="1"/>
          <p:nvPr/>
        </p:nvSpPr>
        <p:spPr>
          <a:xfrm>
            <a:off x="2826094" y="2545509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与门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00AE1CE-DD4C-4BB2-B0D4-C7F0001E555B}"/>
              </a:ext>
            </a:extLst>
          </p:cNvPr>
          <p:cNvSpPr txBox="1"/>
          <p:nvPr/>
        </p:nvSpPr>
        <p:spPr>
          <a:xfrm>
            <a:off x="4289399" y="2542350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或门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5C5F427-8053-41A5-8D6B-D3F430ED1AD7}"/>
              </a:ext>
            </a:extLst>
          </p:cNvPr>
          <p:cNvSpPr txBox="1"/>
          <p:nvPr/>
        </p:nvSpPr>
        <p:spPr>
          <a:xfrm>
            <a:off x="5664660" y="2538825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异或门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F4BC765-4954-40F0-A728-4FCB94DFD109}"/>
              </a:ext>
            </a:extLst>
          </p:cNvPr>
          <p:cNvSpPr txBox="1"/>
          <p:nvPr/>
        </p:nvSpPr>
        <p:spPr>
          <a:xfrm>
            <a:off x="2750402" y="3595598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与非门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77DF2A7-FB05-42B3-B8AD-27689666D077}"/>
              </a:ext>
            </a:extLst>
          </p:cNvPr>
          <p:cNvSpPr txBox="1"/>
          <p:nvPr/>
        </p:nvSpPr>
        <p:spPr>
          <a:xfrm>
            <a:off x="4191916" y="3597782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或非门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2AFF10A-C94D-4851-83D4-3408195C3530}"/>
              </a:ext>
            </a:extLst>
          </p:cNvPr>
          <p:cNvSpPr txBox="1"/>
          <p:nvPr/>
        </p:nvSpPr>
        <p:spPr>
          <a:xfrm>
            <a:off x="5633429" y="3591244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同或门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F622959-B29B-432F-92FF-6FE6980C0806}"/>
              </a:ext>
            </a:extLst>
          </p:cNvPr>
          <p:cNvSpPr txBox="1"/>
          <p:nvPr/>
        </p:nvSpPr>
        <p:spPr>
          <a:xfrm>
            <a:off x="2813464" y="4643065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非门</a:t>
            </a:r>
          </a:p>
        </p:txBody>
      </p:sp>
    </p:spTree>
    <p:extLst>
      <p:ext uri="{BB962C8B-B14F-4D97-AF65-F5344CB8AC3E}">
        <p14:creationId xmlns:p14="http://schemas.microsoft.com/office/powerpoint/2010/main" val="3521161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终止 3">
            <a:extLst>
              <a:ext uri="{FF2B5EF4-FFF2-40B4-BE49-F238E27FC236}">
                <a16:creationId xmlns:a16="http://schemas.microsoft.com/office/drawing/2014/main" id="{D919BD7B-6B34-480E-9A83-8696E76C79FB}"/>
              </a:ext>
            </a:extLst>
          </p:cNvPr>
          <p:cNvSpPr/>
          <p:nvPr/>
        </p:nvSpPr>
        <p:spPr>
          <a:xfrm>
            <a:off x="3364566" y="415738"/>
            <a:ext cx="1093134" cy="3176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/>
              <a:t>RTL Code</a:t>
            </a:r>
            <a:endParaRPr lang="zh-CN" altLang="en-US" sz="1350" dirty="0"/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575AFAA8-CED2-4AAA-AAA8-69EAB5073ED6}"/>
              </a:ext>
            </a:extLst>
          </p:cNvPr>
          <p:cNvSpPr/>
          <p:nvPr/>
        </p:nvSpPr>
        <p:spPr>
          <a:xfrm>
            <a:off x="3250266" y="1006288"/>
            <a:ext cx="1321734" cy="31768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/>
              <a:t>风格代码检查</a:t>
            </a:r>
          </a:p>
        </p:txBody>
      </p: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98D46929-D944-4491-A18B-C3CEAD51A264}"/>
              </a:ext>
            </a:extLst>
          </p:cNvPr>
          <p:cNvSpPr/>
          <p:nvPr/>
        </p:nvSpPr>
        <p:spPr>
          <a:xfrm>
            <a:off x="3250266" y="1596838"/>
            <a:ext cx="1321734" cy="31768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/>
              <a:t>功能仿真</a:t>
            </a:r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3A77B316-7E0D-40DB-977F-1B48BFFE5647}"/>
              </a:ext>
            </a:extLst>
          </p:cNvPr>
          <p:cNvSpPr/>
          <p:nvPr/>
        </p:nvSpPr>
        <p:spPr>
          <a:xfrm>
            <a:off x="3250266" y="2187388"/>
            <a:ext cx="1321734" cy="31768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/>
              <a:t>逻辑综合</a:t>
            </a:r>
          </a:p>
        </p:txBody>
      </p: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11B99834-B602-4C49-AA98-A448AD420229}"/>
              </a:ext>
            </a:extLst>
          </p:cNvPr>
          <p:cNvSpPr/>
          <p:nvPr/>
        </p:nvSpPr>
        <p:spPr>
          <a:xfrm>
            <a:off x="3250266" y="3368488"/>
            <a:ext cx="1321734" cy="31768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/>
              <a:t>综合后仿真</a:t>
            </a:r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100236CF-5C6D-42BE-A2D8-55383F720508}"/>
              </a:ext>
            </a:extLst>
          </p:cNvPr>
          <p:cNvSpPr/>
          <p:nvPr/>
        </p:nvSpPr>
        <p:spPr>
          <a:xfrm>
            <a:off x="3425358" y="2777938"/>
            <a:ext cx="971550" cy="317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/>
              <a:t>成功</a:t>
            </a:r>
          </a:p>
        </p:txBody>
      </p:sp>
      <p:sp>
        <p:nvSpPr>
          <p:cNvPr id="11" name="流程图: 决策 10">
            <a:extLst>
              <a:ext uri="{FF2B5EF4-FFF2-40B4-BE49-F238E27FC236}">
                <a16:creationId xmlns:a16="http://schemas.microsoft.com/office/drawing/2014/main" id="{18235403-9D1C-4C67-B1FE-4DE74CE406A5}"/>
              </a:ext>
            </a:extLst>
          </p:cNvPr>
          <p:cNvSpPr/>
          <p:nvPr/>
        </p:nvSpPr>
        <p:spPr>
          <a:xfrm>
            <a:off x="3425358" y="3959038"/>
            <a:ext cx="971550" cy="317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/>
              <a:t>成功</a:t>
            </a:r>
          </a:p>
        </p:txBody>
      </p:sp>
      <p:sp>
        <p:nvSpPr>
          <p:cNvPr id="12" name="流程图: 可选过程 11">
            <a:extLst>
              <a:ext uri="{FF2B5EF4-FFF2-40B4-BE49-F238E27FC236}">
                <a16:creationId xmlns:a16="http://schemas.microsoft.com/office/drawing/2014/main" id="{5660D00E-13AC-4064-9087-EDA23D80BCD4}"/>
              </a:ext>
            </a:extLst>
          </p:cNvPr>
          <p:cNvSpPr/>
          <p:nvPr/>
        </p:nvSpPr>
        <p:spPr>
          <a:xfrm>
            <a:off x="3250266" y="4549588"/>
            <a:ext cx="1321734" cy="31768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/>
              <a:t>STA</a:t>
            </a:r>
            <a:endParaRPr lang="zh-CN" altLang="en-US" sz="1350" dirty="0"/>
          </a:p>
        </p:txBody>
      </p: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E3CAC9BD-9A14-49BA-A275-B1C0B1A090EA}"/>
              </a:ext>
            </a:extLst>
          </p:cNvPr>
          <p:cNvSpPr/>
          <p:nvPr/>
        </p:nvSpPr>
        <p:spPr>
          <a:xfrm>
            <a:off x="3425358" y="5140138"/>
            <a:ext cx="971550" cy="317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/>
              <a:t>成功</a:t>
            </a:r>
          </a:p>
        </p:txBody>
      </p:sp>
      <p:sp>
        <p:nvSpPr>
          <p:cNvPr id="14" name="流程图: 可选过程 13">
            <a:extLst>
              <a:ext uri="{FF2B5EF4-FFF2-40B4-BE49-F238E27FC236}">
                <a16:creationId xmlns:a16="http://schemas.microsoft.com/office/drawing/2014/main" id="{1216BA9D-707C-4C4A-BC13-FA5593BA097A}"/>
              </a:ext>
            </a:extLst>
          </p:cNvPr>
          <p:cNvSpPr/>
          <p:nvPr/>
        </p:nvSpPr>
        <p:spPr>
          <a:xfrm>
            <a:off x="3250266" y="5730688"/>
            <a:ext cx="1321734" cy="31768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/>
              <a:t>Netlist</a:t>
            </a:r>
            <a:endParaRPr lang="zh-CN" altLang="en-US" sz="135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0682CFC-EAF3-4584-BEF1-C0F8002E293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911133" y="733425"/>
            <a:ext cx="0" cy="27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BC22B99-1E87-4D96-A482-5BB7E5627A3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911133" y="1323975"/>
            <a:ext cx="0" cy="27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8266FAC-0E1B-47AA-BD72-7391A2EEB3B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911133" y="1914525"/>
            <a:ext cx="0" cy="27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6BECBEB-8B1C-4DCD-BD01-D2368E51A07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3911133" y="2505075"/>
            <a:ext cx="0" cy="27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79A8D01-661F-472D-81A2-16FAAC598A6A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3911133" y="3095625"/>
            <a:ext cx="0" cy="27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3F8E287-1942-46FD-AF25-904FAE20B77C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3911133" y="3686175"/>
            <a:ext cx="0" cy="27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93C2EBD-C898-42B8-A06E-8F098A95B01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3911133" y="4276725"/>
            <a:ext cx="0" cy="27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9884A33-1E99-4B33-9CF1-D1CFE010B66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11133" y="4867275"/>
            <a:ext cx="0" cy="27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E8D160C-6C41-4907-8EFE-87855C71563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11133" y="5457825"/>
            <a:ext cx="0" cy="27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A2C3CB8-0274-43E3-9560-DB7CC9669BB6}"/>
              </a:ext>
            </a:extLst>
          </p:cNvPr>
          <p:cNvCxnSpPr>
            <a:cxnSpLocks/>
          </p:cNvCxnSpPr>
          <p:nvPr/>
        </p:nvCxnSpPr>
        <p:spPr>
          <a:xfrm>
            <a:off x="3911133" y="6048375"/>
            <a:ext cx="0" cy="27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图: 可选过程 42">
            <a:extLst>
              <a:ext uri="{FF2B5EF4-FFF2-40B4-BE49-F238E27FC236}">
                <a16:creationId xmlns:a16="http://schemas.microsoft.com/office/drawing/2014/main" id="{E7B05818-9D4D-4555-A3CF-077DBCDB15F0}"/>
              </a:ext>
            </a:extLst>
          </p:cNvPr>
          <p:cNvSpPr/>
          <p:nvPr/>
        </p:nvSpPr>
        <p:spPr>
          <a:xfrm>
            <a:off x="5111283" y="2187388"/>
            <a:ext cx="1003767" cy="31768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/>
              <a:t>约束修改</a:t>
            </a:r>
          </a:p>
        </p:txBody>
      </p:sp>
      <p:sp>
        <p:nvSpPr>
          <p:cNvPr id="44" name="流程图: 可选过程 43">
            <a:extLst>
              <a:ext uri="{FF2B5EF4-FFF2-40B4-BE49-F238E27FC236}">
                <a16:creationId xmlns:a16="http://schemas.microsoft.com/office/drawing/2014/main" id="{3F57D7FB-A4AF-4DE3-898D-1AC6D6422547}"/>
              </a:ext>
            </a:extLst>
          </p:cNvPr>
          <p:cNvSpPr/>
          <p:nvPr/>
        </p:nvSpPr>
        <p:spPr>
          <a:xfrm>
            <a:off x="5111283" y="1006287"/>
            <a:ext cx="1003767" cy="31768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/>
              <a:t>代码修改</a:t>
            </a:r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4A83C74F-B5AD-4B8D-A2A6-2CDE2A467C4A}"/>
              </a:ext>
            </a:extLst>
          </p:cNvPr>
          <p:cNvCxnSpPr>
            <a:cxnSpLocks/>
            <a:stCxn id="13" idx="3"/>
            <a:endCxn id="43" idx="2"/>
          </p:cNvCxnSpPr>
          <p:nvPr/>
        </p:nvCxnSpPr>
        <p:spPr>
          <a:xfrm flipV="1">
            <a:off x="4396908" y="2505075"/>
            <a:ext cx="1216259" cy="27939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8EF01E1-D467-4F88-AC89-7B022A477E30}"/>
              </a:ext>
            </a:extLst>
          </p:cNvPr>
          <p:cNvCxnSpPr>
            <a:cxnSpLocks/>
            <a:stCxn id="43" idx="1"/>
            <a:endCxn id="7" idx="3"/>
          </p:cNvCxnSpPr>
          <p:nvPr/>
        </p:nvCxnSpPr>
        <p:spPr>
          <a:xfrm flipH="1">
            <a:off x="4572000" y="2346232"/>
            <a:ext cx="539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E233DCD-5F28-4C1F-9986-CBEC3FDA70E0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V="1">
            <a:off x="5613167" y="1323974"/>
            <a:ext cx="0" cy="86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038FFE06-1265-48A2-A4F3-EC966EEDB804}"/>
              </a:ext>
            </a:extLst>
          </p:cNvPr>
          <p:cNvCxnSpPr>
            <a:cxnSpLocks/>
            <a:stCxn id="44" idx="1"/>
            <a:endCxn id="5" idx="3"/>
          </p:cNvCxnSpPr>
          <p:nvPr/>
        </p:nvCxnSpPr>
        <p:spPr>
          <a:xfrm flipH="1">
            <a:off x="4572000" y="1165131"/>
            <a:ext cx="5392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4F27754-84F5-4692-AA20-00DBE94AF16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572000" y="1752600"/>
            <a:ext cx="1041167" cy="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836BE6ED-F05E-4AE8-B021-1E0F57F0032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396908" y="2933700"/>
            <a:ext cx="1216259" cy="3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3021EFE2-45D2-442E-B2D4-C16912F7CC1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396908" y="4114800"/>
            <a:ext cx="1216259" cy="3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365F1EB8-D9FB-4FF2-99D0-9BD99B9F6066}"/>
              </a:ext>
            </a:extLst>
          </p:cNvPr>
          <p:cNvSpPr txBox="1"/>
          <p:nvPr/>
        </p:nvSpPr>
        <p:spPr>
          <a:xfrm>
            <a:off x="4001634" y="3029560"/>
            <a:ext cx="3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A9FB277-C405-42CF-BD45-36A9EF6062FF}"/>
              </a:ext>
            </a:extLst>
          </p:cNvPr>
          <p:cNvSpPr txBox="1"/>
          <p:nvPr/>
        </p:nvSpPr>
        <p:spPr>
          <a:xfrm>
            <a:off x="4001634" y="4228491"/>
            <a:ext cx="3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FAF6607-E50A-4193-AD53-0C88726CEC53}"/>
              </a:ext>
            </a:extLst>
          </p:cNvPr>
          <p:cNvSpPr txBox="1"/>
          <p:nvPr/>
        </p:nvSpPr>
        <p:spPr>
          <a:xfrm>
            <a:off x="4001633" y="5409591"/>
            <a:ext cx="3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A925C05-34B2-47CC-939D-A27288C1846D}"/>
              </a:ext>
            </a:extLst>
          </p:cNvPr>
          <p:cNvSpPr txBox="1"/>
          <p:nvPr/>
        </p:nvSpPr>
        <p:spPr>
          <a:xfrm>
            <a:off x="4690705" y="259019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47F9578-C2E4-463E-93E1-26BA50D15194}"/>
              </a:ext>
            </a:extLst>
          </p:cNvPr>
          <p:cNvSpPr txBox="1"/>
          <p:nvPr/>
        </p:nvSpPr>
        <p:spPr>
          <a:xfrm>
            <a:off x="4690705" y="377437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CAC5B50D-D55D-4F0A-94FE-A2E22CA6B5F5}"/>
              </a:ext>
            </a:extLst>
          </p:cNvPr>
          <p:cNvSpPr txBox="1"/>
          <p:nvPr/>
        </p:nvSpPr>
        <p:spPr>
          <a:xfrm>
            <a:off x="4690705" y="496083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A6B917E-1110-4DAE-B69E-E101C9F7072E}"/>
              </a:ext>
            </a:extLst>
          </p:cNvPr>
          <p:cNvSpPr txBox="1"/>
          <p:nvPr/>
        </p:nvSpPr>
        <p:spPr>
          <a:xfrm>
            <a:off x="3925669" y="60849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后端</a:t>
            </a:r>
          </a:p>
        </p:txBody>
      </p:sp>
    </p:spTree>
    <p:extLst>
      <p:ext uri="{BB962C8B-B14F-4D97-AF65-F5344CB8AC3E}">
        <p14:creationId xmlns:p14="http://schemas.microsoft.com/office/powerpoint/2010/main" val="240721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887864B-8DCF-4470-91B7-B06EB538D094}"/>
              </a:ext>
            </a:extLst>
          </p:cNvPr>
          <p:cNvCxnSpPr>
            <a:cxnSpLocks/>
          </p:cNvCxnSpPr>
          <p:nvPr/>
        </p:nvCxnSpPr>
        <p:spPr>
          <a:xfrm>
            <a:off x="2545555" y="3031330"/>
            <a:ext cx="0" cy="2095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5A81E1F-C4B0-4D18-9952-86483F9EA4B0}"/>
              </a:ext>
            </a:extLst>
          </p:cNvPr>
          <p:cNvCxnSpPr>
            <a:cxnSpLocks/>
          </p:cNvCxnSpPr>
          <p:nvPr/>
        </p:nvCxnSpPr>
        <p:spPr>
          <a:xfrm>
            <a:off x="3445668" y="3530201"/>
            <a:ext cx="0" cy="4381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9A81E6F4-224F-431A-8E1E-342D2C84BBFB}"/>
              </a:ext>
            </a:extLst>
          </p:cNvPr>
          <p:cNvSpPr/>
          <p:nvPr/>
        </p:nvSpPr>
        <p:spPr>
          <a:xfrm rot="5400000">
            <a:off x="2697955" y="3314699"/>
            <a:ext cx="61908" cy="1595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3434580-4BB1-4DE8-975A-1C39D7EE8540}"/>
              </a:ext>
            </a:extLst>
          </p:cNvPr>
          <p:cNvCxnSpPr>
            <a:cxnSpLocks/>
          </p:cNvCxnSpPr>
          <p:nvPr/>
        </p:nvCxnSpPr>
        <p:spPr>
          <a:xfrm>
            <a:off x="1988344" y="3094434"/>
            <a:ext cx="0" cy="6000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32BA2FC-7FFE-4FB9-87A8-AB78CFA69F49}"/>
              </a:ext>
            </a:extLst>
          </p:cNvPr>
          <p:cNvCxnSpPr>
            <a:cxnSpLocks/>
          </p:cNvCxnSpPr>
          <p:nvPr/>
        </p:nvCxnSpPr>
        <p:spPr>
          <a:xfrm>
            <a:off x="2147887" y="3031330"/>
            <a:ext cx="0" cy="7262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EF6B4A5-8C73-4C92-8111-11F3E02A879C}"/>
              </a:ext>
            </a:extLst>
          </p:cNvPr>
          <p:cNvCxnSpPr>
            <a:cxnSpLocks/>
          </p:cNvCxnSpPr>
          <p:nvPr/>
        </p:nvCxnSpPr>
        <p:spPr>
          <a:xfrm>
            <a:off x="2386012" y="3094434"/>
            <a:ext cx="0" cy="6000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36C8FF6-D4E0-487E-BD35-A1783042877A}"/>
              </a:ext>
            </a:extLst>
          </p:cNvPr>
          <p:cNvCxnSpPr>
            <a:cxnSpLocks/>
          </p:cNvCxnSpPr>
          <p:nvPr/>
        </p:nvCxnSpPr>
        <p:spPr>
          <a:xfrm>
            <a:off x="2545555" y="3548062"/>
            <a:ext cx="0" cy="2095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D3145F2-BF7E-4512-808F-10AADCA326A8}"/>
              </a:ext>
            </a:extLst>
          </p:cNvPr>
          <p:cNvCxnSpPr>
            <a:cxnSpLocks/>
          </p:cNvCxnSpPr>
          <p:nvPr/>
        </p:nvCxnSpPr>
        <p:spPr>
          <a:xfrm>
            <a:off x="2545555" y="3289696"/>
            <a:ext cx="0" cy="2095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B83C1BC-3B45-4A01-A4B3-87A691E7DFB0}"/>
              </a:ext>
            </a:extLst>
          </p:cNvPr>
          <p:cNvCxnSpPr>
            <a:cxnSpLocks/>
            <a:endCxn id="10" idx="3"/>
          </p:cNvCxnSpPr>
          <p:nvPr/>
        </p:nvCxnSpPr>
        <p:spPr>
          <a:xfrm>
            <a:off x="2537818" y="3394471"/>
            <a:ext cx="11131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B2F2850-82B0-479A-A385-817B0B2EF47D}"/>
              </a:ext>
            </a:extLst>
          </p:cNvPr>
          <p:cNvCxnSpPr>
            <a:cxnSpLocks/>
          </p:cNvCxnSpPr>
          <p:nvPr/>
        </p:nvCxnSpPr>
        <p:spPr>
          <a:xfrm>
            <a:off x="2566396" y="3136105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E079550-D5B7-4987-8817-26EB545CBA4E}"/>
              </a:ext>
            </a:extLst>
          </p:cNvPr>
          <p:cNvCxnSpPr>
            <a:cxnSpLocks/>
          </p:cNvCxnSpPr>
          <p:nvPr/>
        </p:nvCxnSpPr>
        <p:spPr>
          <a:xfrm flipV="1">
            <a:off x="2840832" y="2969419"/>
            <a:ext cx="0" cy="4250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08065AC-8E3A-4E83-871A-8D94F14E3209}"/>
              </a:ext>
            </a:extLst>
          </p:cNvPr>
          <p:cNvCxnSpPr>
            <a:cxnSpLocks/>
          </p:cNvCxnSpPr>
          <p:nvPr/>
        </p:nvCxnSpPr>
        <p:spPr>
          <a:xfrm>
            <a:off x="2566396" y="3652837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5FB7845-A94C-4B5A-8285-DFF21C62FC0E}"/>
              </a:ext>
            </a:extLst>
          </p:cNvPr>
          <p:cNvCxnSpPr>
            <a:cxnSpLocks/>
          </p:cNvCxnSpPr>
          <p:nvPr/>
        </p:nvCxnSpPr>
        <p:spPr>
          <a:xfrm flipV="1">
            <a:off x="2840831" y="3652837"/>
            <a:ext cx="0" cy="1666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19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</TotalTime>
  <Words>92</Words>
  <Application>Microsoft Office PowerPoint</Application>
  <PresentationFormat>全屏显示(4:3)</PresentationFormat>
  <Paragraphs>49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金崟 闫</dc:creator>
  <cp:lastModifiedBy>金崟 闫</cp:lastModifiedBy>
  <cp:revision>17</cp:revision>
  <dcterms:created xsi:type="dcterms:W3CDTF">2020-01-25T12:50:41Z</dcterms:created>
  <dcterms:modified xsi:type="dcterms:W3CDTF">2020-02-21T07:13:04Z</dcterms:modified>
</cp:coreProperties>
</file>