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A7"/>
    <a:srgbClr val="F5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08E8-372A-4CAE-ACE9-9D4F2FD9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7C894-58A5-45AD-81DC-F6F824D84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16DED-85D9-47E7-BF1E-905DE7B6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AE11-2F7B-4393-AA83-BC7D6C1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FAE7-B34D-4A6A-BFAD-7451AA3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74AE-3F24-46DA-9AAB-7701546D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B4B6E-178D-46FA-A8CB-ABFD02BB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E885-143F-432E-949F-85C8F19B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3843-71E4-4D17-A6AC-52592FF1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FB54-FB71-40CD-9BF7-2C50DB3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0E768C-C3CA-4026-BFB0-8558FCF92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27E9-9333-4E17-9F0C-4507B307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D083-8E12-45F5-A756-19AC62D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C388-4F57-4993-85ED-7F59F8D7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0EACB-554B-4054-9F77-DA63ACF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BE131-165A-440D-BC34-F9609983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D966-E0C8-4C65-8CA8-3CEE23C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20149-97E5-48A5-866F-CDA3DAB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CD9F-099B-41B9-A8EA-18B6860D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FF73E-C765-43DD-A885-DE9ECE1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6F057-A467-47B6-91A5-FB4591E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91276-ECE0-4507-8DFE-778F4963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A53D2-5E7E-4EE0-867C-F51B5518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A2D67-993F-4739-9D6A-C8499D9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04CBA-5B11-42F4-8530-F09A4A95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6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F406D-18A6-49B9-A52E-6D07B21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76C4-1B06-4979-B6EF-A2894EEE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1462D-A86F-4A6B-8374-0D53D680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BB54C-F7A6-4129-8390-C360BF6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37D0B-209D-425F-9BE4-0D72526A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8738D-9DE1-4918-8E2E-6F838A2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9CE1-2481-4D2B-A462-6BC34762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3AC52-EFF9-40E5-813D-C6A28BE5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4E147-0C51-4753-9095-7F033605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627F1-09FF-4930-BA6A-9E9BA9C9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51BF3-8025-4272-ACBC-58442351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97CA1-4334-4D2D-964C-185162B2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7556B-74A3-4A77-BE4A-D8E1AD47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8C984-1F7E-47F6-88FC-7EE5A92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C571-01CB-4700-BCA0-7A4D6791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64171-5E63-496A-9DC3-BCE23EE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CD5D0-EB06-4E19-8216-84BAE1CB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48335-C536-448E-8A49-12802CE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66FCA-253E-43D8-8848-5C45364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8F8D4-F5FE-4849-BE45-86C44F9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2AE3D-B720-4D3B-939B-6D1E36B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F26F-B7F8-4305-AE78-25857519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8DDF-0B5D-4E23-80D9-E09FCA84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E675C-45C7-4ADE-9300-33995B4D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53D1-BF47-4EFF-93BC-A35BAB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D0320-4171-4F65-8BB1-0D6D8139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9320-5429-43E1-83BD-9080084F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EF5B-C047-4BA4-A175-5E86C12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720974-F4C9-46CD-8075-4EA427A4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A9E5C-CA2E-4033-B7EC-C8E0637F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3401B-797B-46DC-927C-98C7CD97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D1AA-EDD7-4F9A-99D9-5A4F388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A2DAD-BA62-43D9-B932-D95E6C33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F692A-AE94-4570-98B2-5920E18C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1B1BD-F8A0-4AD9-B3CE-ADEF894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BFDBD-4F2A-4367-8DFC-57B70591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C8C4-B89B-4CC6-ADBE-6D4ABE4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4E3C-ED85-448E-8FB5-74250B356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C56DA8-CDA7-477F-986D-29E27E4AEB90}"/>
              </a:ext>
            </a:extLst>
          </p:cNvPr>
          <p:cNvSpPr/>
          <p:nvPr/>
        </p:nvSpPr>
        <p:spPr>
          <a:xfrm>
            <a:off x="949270" y="933773"/>
            <a:ext cx="3394130" cy="604434"/>
          </a:xfrm>
          <a:prstGeom prst="roundRect">
            <a:avLst/>
          </a:prstGeom>
          <a:solidFill>
            <a:srgbClr val="F572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Specification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C12B6E-885B-41CD-8F38-17CB451AFA92}"/>
              </a:ext>
            </a:extLst>
          </p:cNvPr>
          <p:cNvSpPr/>
          <p:nvPr/>
        </p:nvSpPr>
        <p:spPr>
          <a:xfrm>
            <a:off x="949269" y="2047712"/>
            <a:ext cx="3394131" cy="250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3F4CB-7B4B-4BD8-B1B0-48B2FEA4B7AF}"/>
              </a:ext>
            </a:extLst>
          </p:cNvPr>
          <p:cNvSpPr/>
          <p:nvPr/>
        </p:nvSpPr>
        <p:spPr>
          <a:xfrm>
            <a:off x="1082298" y="2256295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Verilog/VHDL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/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/>
                  <a:t>Party EDIF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F0763C-1B9A-408C-84B7-088AB06AA602}"/>
              </a:ext>
            </a:extLst>
          </p:cNvPr>
          <p:cNvSpPr/>
          <p:nvPr/>
        </p:nvSpPr>
        <p:spPr>
          <a:xfrm>
            <a:off x="1082298" y="3740256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XDC Constraints</a:t>
            </a:r>
            <a:endParaRPr lang="zh-CN" altLang="en-US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14C0472-67FA-454A-BF08-7BDC9349B602}"/>
              </a:ext>
            </a:extLst>
          </p:cNvPr>
          <p:cNvSpPr/>
          <p:nvPr/>
        </p:nvSpPr>
        <p:spPr>
          <a:xfrm>
            <a:off x="3007963" y="231893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.v/.</a:t>
            </a:r>
            <a:r>
              <a:rPr lang="en-US" altLang="zh-CN" dirty="0" err="1"/>
              <a:t>sv</a:t>
            </a:r>
            <a:r>
              <a:rPr lang="en-US" altLang="zh-CN" dirty="0"/>
              <a:t>/.</a:t>
            </a:r>
            <a:r>
              <a:rPr lang="en-US" altLang="zh-CN" dirty="0" err="1"/>
              <a:t>vhd</a:t>
            </a:r>
            <a:endParaRPr lang="zh-CN" altLang="en-US" dirty="0"/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E822C68-187E-4EFA-BCFB-AD5E4B120A5C}"/>
              </a:ext>
            </a:extLst>
          </p:cNvPr>
          <p:cNvSpPr/>
          <p:nvPr/>
        </p:nvSpPr>
        <p:spPr>
          <a:xfrm>
            <a:off x="3007963" y="306091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edn</a:t>
            </a:r>
            <a:endParaRPr lang="zh-CN" altLang="en-US" dirty="0"/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F1097CE7-9BB1-4574-BF3A-B660BCA7AF78}"/>
              </a:ext>
            </a:extLst>
          </p:cNvPr>
          <p:cNvSpPr/>
          <p:nvPr/>
        </p:nvSpPr>
        <p:spPr>
          <a:xfrm>
            <a:off x="3007963" y="380289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xdc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8F48DA64-7E1D-41F8-B6B8-4C9FECBA5BCC}"/>
              </a:ext>
            </a:extLst>
          </p:cNvPr>
          <p:cNvSpPr/>
          <p:nvPr/>
        </p:nvSpPr>
        <p:spPr>
          <a:xfrm>
            <a:off x="949268" y="5062777"/>
            <a:ext cx="3394129" cy="135739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Design Checkpoint at each stage(.</a:t>
            </a:r>
            <a:r>
              <a:rPr lang="en-US" altLang="zh-CN" dirty="0" err="1"/>
              <a:t>dcp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F6AB03-D478-4611-9DD6-2C95175B7E74}"/>
              </a:ext>
            </a:extLst>
          </p:cNvPr>
          <p:cNvSpPr/>
          <p:nvPr/>
        </p:nvSpPr>
        <p:spPr>
          <a:xfrm>
            <a:off x="6660222" y="125188"/>
            <a:ext cx="3394130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r>
              <a:rPr lang="en-US" altLang="zh-CN" dirty="0"/>
              <a:t> System Builder</a:t>
            </a:r>
          </a:p>
          <a:p>
            <a:pPr algn="ctr"/>
            <a:r>
              <a:rPr lang="en-US" altLang="zh-CN" dirty="0" err="1"/>
              <a:t>IP,DSP,uP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2894201-4291-4F0C-B822-C6A7FFB17C1E}"/>
              </a:ext>
            </a:extLst>
          </p:cNvPr>
          <p:cNvSpPr/>
          <p:nvPr/>
        </p:nvSpPr>
        <p:spPr>
          <a:xfrm>
            <a:off x="7209770" y="1306371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Elaborate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988F4E4-CB70-41EE-AA90-EE97EBBD6C95}"/>
              </a:ext>
            </a:extLst>
          </p:cNvPr>
          <p:cNvSpPr/>
          <p:nvPr/>
        </p:nvSpPr>
        <p:spPr>
          <a:xfrm>
            <a:off x="6660222" y="1862375"/>
            <a:ext cx="3394130" cy="8937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9A5B957-C16F-40FB-AC30-19EDFE847F20}"/>
              </a:ext>
            </a:extLst>
          </p:cNvPr>
          <p:cNvSpPr/>
          <p:nvPr/>
        </p:nvSpPr>
        <p:spPr>
          <a:xfrm>
            <a:off x="7209765" y="1944387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Synth_design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01104D-0515-4BE6-9C46-AD3403C83349}"/>
              </a:ext>
            </a:extLst>
          </p:cNvPr>
          <p:cNvSpPr/>
          <p:nvPr/>
        </p:nvSpPr>
        <p:spPr>
          <a:xfrm>
            <a:off x="6975030" y="2334427"/>
            <a:ext cx="2764509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8BA34B7-FB6D-4916-BE38-C67E5BA3293E}"/>
              </a:ext>
            </a:extLst>
          </p:cNvPr>
          <p:cNvSpPr/>
          <p:nvPr/>
        </p:nvSpPr>
        <p:spPr>
          <a:xfrm>
            <a:off x="6660222" y="2998275"/>
            <a:ext cx="3394131" cy="2845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C778C63-966B-4F79-8766-B24167843DF5}"/>
              </a:ext>
            </a:extLst>
          </p:cNvPr>
          <p:cNvSpPr/>
          <p:nvPr/>
        </p:nvSpPr>
        <p:spPr>
          <a:xfrm>
            <a:off x="7209764" y="309448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Opt_design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731E3-11E2-444B-81CE-AC9DF46419B1}"/>
              </a:ext>
            </a:extLst>
          </p:cNvPr>
          <p:cNvSpPr/>
          <p:nvPr/>
        </p:nvSpPr>
        <p:spPr>
          <a:xfrm>
            <a:off x="7209763" y="3487115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AD417F-112F-4E01-814E-D97489B63DAC}"/>
              </a:ext>
            </a:extLst>
          </p:cNvPr>
          <p:cNvSpPr/>
          <p:nvPr/>
        </p:nvSpPr>
        <p:spPr>
          <a:xfrm>
            <a:off x="7209762" y="3881676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Place_design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22B6D88-0DE2-4E7A-8B65-2EEC9801FC8C}"/>
              </a:ext>
            </a:extLst>
          </p:cNvPr>
          <p:cNvSpPr/>
          <p:nvPr/>
        </p:nvSpPr>
        <p:spPr>
          <a:xfrm>
            <a:off x="7209761" y="4274302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6D1AE9-88FC-4D2B-936D-288EED8635B7}"/>
              </a:ext>
            </a:extLst>
          </p:cNvPr>
          <p:cNvSpPr/>
          <p:nvPr/>
        </p:nvSpPr>
        <p:spPr>
          <a:xfrm>
            <a:off x="7206208" y="4664340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Phys_opt_desgin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0ED5410-6192-4B88-BF35-C1806163827A}"/>
              </a:ext>
            </a:extLst>
          </p:cNvPr>
          <p:cNvSpPr/>
          <p:nvPr/>
        </p:nvSpPr>
        <p:spPr>
          <a:xfrm>
            <a:off x="7206208" y="505114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Route_design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0B47388-E267-44F6-99F5-3044341DFE7F}"/>
              </a:ext>
            </a:extLst>
          </p:cNvPr>
          <p:cNvSpPr/>
          <p:nvPr/>
        </p:nvSpPr>
        <p:spPr>
          <a:xfrm>
            <a:off x="7023180" y="5437958"/>
            <a:ext cx="2661096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690A3CE-24C6-4286-93DF-338E95F6A45A}"/>
              </a:ext>
            </a:extLst>
          </p:cNvPr>
          <p:cNvSpPr/>
          <p:nvPr/>
        </p:nvSpPr>
        <p:spPr>
          <a:xfrm>
            <a:off x="7206208" y="6373169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Write_bitstream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7772E56-26BC-4D0C-A255-DDEB46515BDA}"/>
              </a:ext>
            </a:extLst>
          </p:cNvPr>
          <p:cNvSpPr/>
          <p:nvPr/>
        </p:nvSpPr>
        <p:spPr>
          <a:xfrm>
            <a:off x="8944129" y="859182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Behavioral Simulation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D49F89-7494-4DE4-9D4C-5FAAD9E6977E}"/>
              </a:ext>
            </a:extLst>
          </p:cNvPr>
          <p:cNvSpPr/>
          <p:nvPr/>
        </p:nvSpPr>
        <p:spPr>
          <a:xfrm>
            <a:off x="8944128" y="5951417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Timing Simulation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DFEB27F-D300-4E51-B447-4FD87D8D4A26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8357287" y="729622"/>
            <a:ext cx="4" cy="57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0B9E606-9BD4-4CC7-AA13-8CA27D0AD2D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8357287" y="1620211"/>
            <a:ext cx="4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67BD1A-4AAA-44A8-BA9B-E9CC7110CBB6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357287" y="2756111"/>
            <a:ext cx="1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64BCEF-BADD-4E6B-BFEF-D379FE8188A5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8353729" y="5843505"/>
            <a:ext cx="3559" cy="52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0201AF-7F3B-4EDF-A2BC-BC2B9F7FE93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353728" y="1006742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35E341E-A7D0-4BAD-925D-D3C9E5BE337B}"/>
              </a:ext>
            </a:extLst>
          </p:cNvPr>
          <p:cNvCxnSpPr>
            <a:cxnSpLocks/>
          </p:cNvCxnSpPr>
          <p:nvPr/>
        </p:nvCxnSpPr>
        <p:spPr>
          <a:xfrm>
            <a:off x="8355975" y="6123698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85CC15-0379-44C5-903E-EAE5956F02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46335" y="1538207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DEB49DE-BA45-4B1F-A2E8-EDB4742F6384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189709" y="1463291"/>
            <a:ext cx="3020061" cy="109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69EBC9-1017-4DD6-9036-5F8CA6EDFB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4189709" y="2101307"/>
            <a:ext cx="3020056" cy="1199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31856A0-6209-4027-879E-EEA50991BF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4189709" y="2101307"/>
            <a:ext cx="3020056" cy="1941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AFD0D7C-1493-4447-AC3B-7B5FF069FFCB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189709" y="4042472"/>
            <a:ext cx="2470513" cy="37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5F84A0-B27B-4881-A58B-C23F3763791C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4343397" y="3251409"/>
            <a:ext cx="2866367" cy="2490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12DEFA6-2482-456B-9EC5-4CA45836C7C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4343397" y="3644035"/>
            <a:ext cx="2866366" cy="20974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D4C8BC5-EAD0-48A0-BF2A-02618A686BE7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4343397" y="4038596"/>
            <a:ext cx="2866365" cy="1702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2DC877A-B262-4ED8-9247-482D18D8EF7D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4343397" y="4431222"/>
            <a:ext cx="2866364" cy="131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C1AFD6A-CF82-4680-B4D3-2D7189503A14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4343397" y="4821260"/>
            <a:ext cx="2862811" cy="920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AFC048-3485-4F3C-9465-05E4E75E3997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 flipV="1">
            <a:off x="4343397" y="5208069"/>
            <a:ext cx="2862811" cy="53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238D06-BFD4-45E1-B4CB-505C2DCDDB3E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43397" y="2101307"/>
            <a:ext cx="2866368" cy="3640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6001C9-92A7-4717-B556-DAB729170D74}"/>
              </a:ext>
            </a:extLst>
          </p:cNvPr>
          <p:cNvSpPr/>
          <p:nvPr/>
        </p:nvSpPr>
        <p:spPr>
          <a:xfrm>
            <a:off x="2122289" y="2629864"/>
            <a:ext cx="5754724" cy="8533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RTL System-Level Integration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0EF864-A664-4C11-AEE7-52CFE3840EEE}"/>
              </a:ext>
            </a:extLst>
          </p:cNvPr>
          <p:cNvSpPr/>
          <p:nvPr/>
        </p:nvSpPr>
        <p:spPr>
          <a:xfrm>
            <a:off x="2122289" y="771359"/>
            <a:ext cx="2643437" cy="8533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DSP Design</a:t>
            </a:r>
          </a:p>
          <a:p>
            <a:pPr algn="ctr"/>
            <a:r>
              <a:rPr lang="en-US" altLang="zh-CN" dirty="0"/>
              <a:t>(System </a:t>
            </a:r>
            <a:r>
              <a:rPr lang="en-US" altLang="zh-CN" dirty="0" err="1"/>
              <a:t>Genetator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080EAD-0317-4C19-ACB1-5E14E838794A}"/>
              </a:ext>
            </a:extLst>
          </p:cNvPr>
          <p:cNvSpPr/>
          <p:nvPr/>
        </p:nvSpPr>
        <p:spPr>
          <a:xfrm>
            <a:off x="5233575" y="771359"/>
            <a:ext cx="2643438" cy="853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Integration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Embedded,Logic,DSP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BD1FF9-EF6B-4739-AF42-774E0A2853B8}"/>
              </a:ext>
            </a:extLst>
          </p:cNvPr>
          <p:cNvSpPr/>
          <p:nvPr/>
        </p:nvSpPr>
        <p:spPr>
          <a:xfrm>
            <a:off x="8808518" y="1753234"/>
            <a:ext cx="1896936" cy="7691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Packaging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4C82F-2415-496C-A04A-7D6631284A51}"/>
              </a:ext>
            </a:extLst>
          </p:cNvPr>
          <p:cNvSpPr txBox="1"/>
          <p:nvPr/>
        </p:nvSpPr>
        <p:spPr>
          <a:xfrm>
            <a:off x="9060321" y="9647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Customer IP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98C746-CE78-4F88-A660-C98CADE8CF20}"/>
              </a:ext>
            </a:extLst>
          </p:cNvPr>
          <p:cNvSpPr txBox="1"/>
          <p:nvPr/>
        </p:nvSpPr>
        <p:spPr>
          <a:xfrm>
            <a:off x="1201344" y="259489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RTL</a:t>
            </a:r>
          </a:p>
          <a:p>
            <a:r>
              <a:rPr lang="en-US" altLang="zh-CN" dirty="0"/>
              <a:t>EDIF</a:t>
            </a:r>
          </a:p>
          <a:p>
            <a:r>
              <a:rPr lang="en-US" altLang="zh-CN" dirty="0"/>
              <a:t>XDC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C08D8B-183E-4860-9F0E-615A0AA346B2}"/>
              </a:ext>
            </a:extLst>
          </p:cNvPr>
          <p:cNvCxnSpPr>
            <a:cxnSpLocks/>
          </p:cNvCxnSpPr>
          <p:nvPr/>
        </p:nvCxnSpPr>
        <p:spPr>
          <a:xfrm>
            <a:off x="1858817" y="278484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FC83DF-1BFD-4A7C-ACAD-DE03EF46A829}"/>
              </a:ext>
            </a:extLst>
          </p:cNvPr>
          <p:cNvCxnSpPr>
            <a:cxnSpLocks/>
          </p:cNvCxnSpPr>
          <p:nvPr/>
        </p:nvCxnSpPr>
        <p:spPr>
          <a:xfrm>
            <a:off x="1858817" y="305655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08462D-864F-46F9-BEDB-518644B26ECF}"/>
              </a:ext>
            </a:extLst>
          </p:cNvPr>
          <p:cNvCxnSpPr>
            <a:cxnSpLocks/>
          </p:cNvCxnSpPr>
          <p:nvPr/>
        </p:nvCxnSpPr>
        <p:spPr>
          <a:xfrm>
            <a:off x="1858817" y="3316953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FDEE3D-2D45-4911-8544-55931AB1D5E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756986" y="1334102"/>
            <a:ext cx="0" cy="41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9508F26-A276-4B9D-965E-131FBF032B0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44008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9963A41-C20E-46FC-9C8A-F8088EF1E1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55294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FCECA-C5DB-4544-96B8-664B4C2173F8}"/>
              </a:ext>
            </a:extLst>
          </p:cNvPr>
          <p:cNvSpPr txBox="1"/>
          <p:nvPr/>
        </p:nvSpPr>
        <p:spPr>
          <a:xfrm>
            <a:off x="8808518" y="2831830"/>
            <a:ext cx="1896936" cy="203132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 Catalog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E46943B-98DF-4344-8C93-52C702B0D25B}"/>
              </a:ext>
            </a:extLst>
          </p:cNvPr>
          <p:cNvSpPr/>
          <p:nvPr/>
        </p:nvSpPr>
        <p:spPr>
          <a:xfrm>
            <a:off x="9097821" y="3258521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Xilinx IP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/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blipFill>
                <a:blip r:embed="rId2"/>
                <a:stretch>
                  <a:fillRect b="-10526"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3212230-7F11-42B7-B533-D71CB237851D}"/>
              </a:ext>
            </a:extLst>
          </p:cNvPr>
          <p:cNvSpPr/>
          <p:nvPr/>
        </p:nvSpPr>
        <p:spPr>
          <a:xfrm>
            <a:off x="9097819" y="4298519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E30E8EB-17DC-4B76-A4DC-731E4E79DC7D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877013" y="3056555"/>
            <a:ext cx="8989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93E0661-07B8-4F4E-B792-2A37A25B43DC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9756986" y="2522349"/>
            <a:ext cx="0" cy="309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560EFB-6EC4-4AD7-A7CB-9781524A267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765726" y="1198050"/>
            <a:ext cx="467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F70A277-E78F-4C2B-8C2F-BF9E7D9EB9A3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7181685" y="1893378"/>
            <a:ext cx="1858504" cy="4678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D7BA6F5-F3BA-4E94-A1DC-66F614C52F1F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3444008" y="1624741"/>
            <a:ext cx="5364510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1F38081-8178-43B5-AAF9-7A4AC7825E6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555294" y="1624741"/>
            <a:ext cx="2253224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EA573B2-C008-4378-9EFE-E94A500809F1}"/>
              </a:ext>
            </a:extLst>
          </p:cNvPr>
          <p:cNvSpPr/>
          <p:nvPr/>
        </p:nvSpPr>
        <p:spPr>
          <a:xfrm>
            <a:off x="2122289" y="4298518"/>
            <a:ext cx="5754724" cy="17496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D600E7B-9DE6-4489-AE93-EC98138632D2}"/>
              </a:ext>
            </a:extLst>
          </p:cNvPr>
          <p:cNvCxnSpPr>
            <a:cxnSpLocks/>
          </p:cNvCxnSpPr>
          <p:nvPr/>
        </p:nvCxnSpPr>
        <p:spPr>
          <a:xfrm>
            <a:off x="5463152" y="4298518"/>
            <a:ext cx="0" cy="174969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FDE2392-E598-401D-973F-39AAE813923D}"/>
              </a:ext>
            </a:extLst>
          </p:cNvPr>
          <p:cNvSpPr/>
          <p:nvPr/>
        </p:nvSpPr>
        <p:spPr>
          <a:xfrm>
            <a:off x="2502984" y="4447246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D64492B-9623-4168-AC07-299FC118BCC0}"/>
              </a:ext>
            </a:extLst>
          </p:cNvPr>
          <p:cNvSpPr txBox="1"/>
          <p:nvPr/>
        </p:nvSpPr>
        <p:spPr>
          <a:xfrm>
            <a:off x="5764656" y="4434701"/>
            <a:ext cx="1718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 Analysis</a:t>
            </a:r>
          </a:p>
          <a:p>
            <a:r>
              <a:rPr lang="en-US" altLang="zh-CN" dirty="0"/>
              <a:t>Constraints</a:t>
            </a:r>
          </a:p>
          <a:p>
            <a:r>
              <a:rPr lang="en-US" altLang="zh-CN" dirty="0"/>
              <a:t>Simulation</a:t>
            </a:r>
          </a:p>
          <a:p>
            <a:r>
              <a:rPr lang="en-US" altLang="zh-CN" dirty="0"/>
              <a:t>Debugging</a:t>
            </a:r>
          </a:p>
          <a:p>
            <a:r>
              <a:rPr lang="en-US" altLang="zh-CN" dirty="0"/>
              <a:t>Cross Probing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16145F6-6E80-44EE-B09F-004E5436B6FF}"/>
              </a:ext>
            </a:extLst>
          </p:cNvPr>
          <p:cNvSpPr/>
          <p:nvPr/>
        </p:nvSpPr>
        <p:spPr>
          <a:xfrm>
            <a:off x="2502984" y="5492968"/>
            <a:ext cx="2574976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Programming &amp; 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AF192BF-5C61-495E-9825-9C09D7C73BCF}"/>
              </a:ext>
            </a:extLst>
          </p:cNvPr>
          <p:cNvSpPr/>
          <p:nvPr/>
        </p:nvSpPr>
        <p:spPr>
          <a:xfrm>
            <a:off x="2502984" y="4970107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12E74D9-46B8-4FB9-86F5-BEE4AB7FBDE1}"/>
              </a:ext>
            </a:extLst>
          </p:cNvPr>
          <p:cNvCxnSpPr>
            <a:cxnSpLocks/>
            <a:stCxn id="2" idx="2"/>
            <a:endCxn id="96" idx="0"/>
          </p:cNvCxnSpPr>
          <p:nvPr/>
        </p:nvCxnSpPr>
        <p:spPr>
          <a:xfrm>
            <a:off x="4999651" y="3483246"/>
            <a:ext cx="0" cy="81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7AF72FE2-29BA-4002-B4F5-B13262158009}"/>
              </a:ext>
            </a:extLst>
          </p:cNvPr>
          <p:cNvSpPr/>
          <p:nvPr/>
        </p:nvSpPr>
        <p:spPr>
          <a:xfrm>
            <a:off x="1881752" y="80978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095792A7-7162-4A43-9799-87BD0E65B38F}"/>
              </a:ext>
            </a:extLst>
          </p:cNvPr>
          <p:cNvSpPr/>
          <p:nvPr/>
        </p:nvSpPr>
        <p:spPr>
          <a:xfrm>
            <a:off x="1881752" y="16469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edn</a:t>
            </a:r>
            <a:endParaRPr lang="en-US" altLang="zh-CN" dirty="0"/>
          </a:p>
        </p:txBody>
      </p:sp>
      <p:sp>
        <p:nvSpPr>
          <p:cNvPr id="8" name="流程图: 文档 7">
            <a:extLst>
              <a:ext uri="{FF2B5EF4-FFF2-40B4-BE49-F238E27FC236}">
                <a16:creationId xmlns:a16="http://schemas.microsoft.com/office/drawing/2014/main" id="{659BCC8A-8A47-422C-9427-8BD245468296}"/>
              </a:ext>
            </a:extLst>
          </p:cNvPr>
          <p:cNvSpPr/>
          <p:nvPr/>
        </p:nvSpPr>
        <p:spPr>
          <a:xfrm>
            <a:off x="1881752" y="248412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94B06190-8367-45AA-A137-BF8E799E701E}"/>
              </a:ext>
            </a:extLst>
          </p:cNvPr>
          <p:cNvSpPr/>
          <p:nvPr/>
        </p:nvSpPr>
        <p:spPr>
          <a:xfrm>
            <a:off x="1881752" y="332128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xdc</a:t>
            </a:r>
            <a:endParaRPr lang="en-US" altLang="zh-CN" dirty="0"/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B20F96C-0E50-4BE4-A9AF-D402FD2FA75B}"/>
              </a:ext>
            </a:extLst>
          </p:cNvPr>
          <p:cNvSpPr/>
          <p:nvPr/>
        </p:nvSpPr>
        <p:spPr>
          <a:xfrm>
            <a:off x="1881752" y="41584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sysgen</a:t>
            </a:r>
            <a:endParaRPr lang="en-US" altLang="zh-CN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8AFC0F1-7147-4580-9033-6EC8ED4CD116}"/>
              </a:ext>
            </a:extLst>
          </p:cNvPr>
          <p:cNvSpPr/>
          <p:nvPr/>
        </p:nvSpPr>
        <p:spPr>
          <a:xfrm>
            <a:off x="1881752" y="499562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4286058" y="2395858"/>
            <a:ext cx="1099604" cy="1401821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95E646-1B43-4994-8895-7136B0405303}"/>
              </a:ext>
            </a:extLst>
          </p:cNvPr>
          <p:cNvSpPr/>
          <p:nvPr/>
        </p:nvSpPr>
        <p:spPr>
          <a:xfrm>
            <a:off x="6772760" y="613425"/>
            <a:ext cx="3165528" cy="33205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491FF588-FB8C-4566-A6A9-04DF2CDB0AE1}"/>
              </a:ext>
            </a:extLst>
          </p:cNvPr>
          <p:cNvSpPr/>
          <p:nvPr/>
        </p:nvSpPr>
        <p:spPr>
          <a:xfrm>
            <a:off x="7169258" y="1159973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Project_name.xpr</a:t>
            </a:r>
            <a:endParaRPr lang="zh-CN" altLang="en-US" dirty="0"/>
          </a:p>
        </p:txBody>
      </p:sp>
      <p:sp>
        <p:nvSpPr>
          <p:cNvPr id="18" name="流程图: 文档 17">
            <a:extLst>
              <a:ext uri="{FF2B5EF4-FFF2-40B4-BE49-F238E27FC236}">
                <a16:creationId xmlns:a16="http://schemas.microsoft.com/office/drawing/2014/main" id="{729208E1-948E-448B-8E05-176FE4DCFB3F}"/>
              </a:ext>
            </a:extLst>
          </p:cNvPr>
          <p:cNvSpPr/>
          <p:nvPr/>
        </p:nvSpPr>
        <p:spPr>
          <a:xfrm>
            <a:off x="7169257" y="1827072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Project_name.runs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1347F021-F9D7-4C58-996B-527716E7E740}"/>
              </a:ext>
            </a:extLst>
          </p:cNvPr>
          <p:cNvSpPr/>
          <p:nvPr/>
        </p:nvSpPr>
        <p:spPr>
          <a:xfrm>
            <a:off x="7169257" y="2494171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Project_name.srcs</a:t>
            </a:r>
            <a:endParaRPr lang="zh-CN" altLang="en-US" dirty="0"/>
          </a:p>
        </p:txBody>
      </p:sp>
      <p:sp>
        <p:nvSpPr>
          <p:cNvPr id="20" name="流程图: 文档 19">
            <a:extLst>
              <a:ext uri="{FF2B5EF4-FFF2-40B4-BE49-F238E27FC236}">
                <a16:creationId xmlns:a16="http://schemas.microsoft.com/office/drawing/2014/main" id="{AB73653A-D98E-4100-8294-47A02E49AD47}"/>
              </a:ext>
            </a:extLst>
          </p:cNvPr>
          <p:cNvSpPr/>
          <p:nvPr/>
        </p:nvSpPr>
        <p:spPr>
          <a:xfrm>
            <a:off x="7169256" y="3161270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Project_name.data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DC1D95-07D4-47D8-A8E8-DD0D71C40F99}"/>
              </a:ext>
            </a:extLst>
          </p:cNvPr>
          <p:cNvSpPr/>
          <p:nvPr/>
        </p:nvSpPr>
        <p:spPr>
          <a:xfrm>
            <a:off x="6772760" y="4294019"/>
            <a:ext cx="3165528" cy="20277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Non-Project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D11245AF-D159-4C91-B43F-86EE607063DE}"/>
              </a:ext>
            </a:extLst>
          </p:cNvPr>
          <p:cNvSpPr/>
          <p:nvPr/>
        </p:nvSpPr>
        <p:spPr>
          <a:xfrm>
            <a:off x="7169258" y="4840566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1D6D29D6-84CD-44FA-A82C-7A546522E1CF}"/>
              </a:ext>
            </a:extLst>
          </p:cNvPr>
          <p:cNvSpPr/>
          <p:nvPr/>
        </p:nvSpPr>
        <p:spPr>
          <a:xfrm>
            <a:off x="7169257" y="5507665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rpt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D9A857-8661-4260-B3DA-9A7A32ADA555}"/>
              </a:ext>
            </a:extLst>
          </p:cNvPr>
          <p:cNvSpPr/>
          <p:nvPr/>
        </p:nvSpPr>
        <p:spPr>
          <a:xfrm>
            <a:off x="9938285" y="1904559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GUI </a:t>
            </a:r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60D07-C633-4F81-982C-A8ABD4A5B50A}"/>
              </a:ext>
            </a:extLst>
          </p:cNvPr>
          <p:cNvSpPr/>
          <p:nvPr/>
        </p:nvSpPr>
        <p:spPr>
          <a:xfrm>
            <a:off x="9938285" y="4946901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796152" y="1116111"/>
            <a:ext cx="1489906" cy="1980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D8FFDDD-04AC-4CBB-90ED-32FA13B5D62C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>
            <a:off x="2796152" y="1953278"/>
            <a:ext cx="1489906" cy="114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45D0E64-D551-44D2-BEB9-8E193CA91BB1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2796152" y="2790445"/>
            <a:ext cx="1489906" cy="3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9C57CCB-AF7A-488E-961E-7D24DA6D650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2796152" y="3096769"/>
            <a:ext cx="1489906" cy="53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998093D-BC79-4482-87EC-36C4B3AD6DE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796152" y="3096769"/>
            <a:ext cx="1489906" cy="1368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89B0D2-B070-4227-BAC5-D8377D32B456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796152" y="3096769"/>
            <a:ext cx="1489906" cy="220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28E8DC-0021-4E31-A8BB-2AD955C65698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5385662" y="2273681"/>
            <a:ext cx="1387098" cy="823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5246C1-AFEF-4EB3-A08E-0BFFAF69D11A}"/>
              </a:ext>
            </a:extLst>
          </p:cNvPr>
          <p:cNvCxnSpPr>
            <a:cxnSpLocks/>
            <a:stCxn id="14" idx="4"/>
            <a:endCxn id="21" idx="1"/>
          </p:cNvCxnSpPr>
          <p:nvPr/>
        </p:nvCxnSpPr>
        <p:spPr>
          <a:xfrm>
            <a:off x="5385662" y="3096769"/>
            <a:ext cx="1387098" cy="221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1325882" y="2535092"/>
            <a:ext cx="1099604" cy="1401821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14" idx="4"/>
            <a:endCxn id="2" idx="1"/>
          </p:cNvCxnSpPr>
          <p:nvPr/>
        </p:nvCxnSpPr>
        <p:spPr>
          <a:xfrm flipV="1">
            <a:off x="2425486" y="1210159"/>
            <a:ext cx="1677690" cy="202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30D135-410D-47B3-9657-CAB781103F27}"/>
              </a:ext>
            </a:extLst>
          </p:cNvPr>
          <p:cNvSpPr/>
          <p:nvPr/>
        </p:nvSpPr>
        <p:spPr>
          <a:xfrm>
            <a:off x="4103176" y="91440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Instantiation 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814F1E-4D25-4DCC-A108-B2B2DBEA4770}"/>
              </a:ext>
            </a:extLst>
          </p:cNvPr>
          <p:cNvSpPr/>
          <p:nvPr/>
        </p:nvSpPr>
        <p:spPr>
          <a:xfrm>
            <a:off x="4103176" y="1589867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Synthesized Checkpoint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0788E7-52E5-4444-B9DE-058F44A50B71}"/>
              </a:ext>
            </a:extLst>
          </p:cNvPr>
          <p:cNvSpPr/>
          <p:nvPr/>
        </p:nvSpPr>
        <p:spPr>
          <a:xfrm>
            <a:off x="4103176" y="2265335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Behavioral Simulation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8E5465-E457-483C-A87B-E9AE0E78F3E4}"/>
              </a:ext>
            </a:extLst>
          </p:cNvPr>
          <p:cNvSpPr/>
          <p:nvPr/>
        </p:nvSpPr>
        <p:spPr>
          <a:xfrm>
            <a:off x="4103175" y="2940803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ip_name</a:t>
            </a:r>
            <a:r>
              <a:rPr lang="en-US" altLang="zh-CN" dirty="0">
                <a:solidFill>
                  <a:schemeClr val="tx1"/>
                </a:solidFill>
              </a:rPr>
              <a:t>&gt;_</a:t>
            </a:r>
            <a:r>
              <a:rPr lang="en-US" altLang="zh-CN" dirty="0" err="1">
                <a:solidFill>
                  <a:schemeClr val="tx1"/>
                </a:solidFill>
              </a:rPr>
              <a:t>funcsim.v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vhdl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4FC6C-21BB-4053-8310-2195D5E6F18F}"/>
              </a:ext>
            </a:extLst>
          </p:cNvPr>
          <p:cNvSpPr/>
          <p:nvPr/>
        </p:nvSpPr>
        <p:spPr>
          <a:xfrm>
            <a:off x="4103175" y="3615153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&gt;_</a:t>
            </a:r>
            <a:r>
              <a:rPr lang="en-US" altLang="zh-CN" sz="1600" dirty="0" err="1">
                <a:solidFill>
                  <a:schemeClr val="tx1"/>
                </a:solidFill>
              </a:rPr>
              <a:t>stub.v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&gt;.</a:t>
            </a:r>
            <a:r>
              <a:rPr lang="en-US" altLang="zh-CN" sz="1600" dirty="0" err="1">
                <a:solidFill>
                  <a:schemeClr val="tx1"/>
                </a:solidFill>
              </a:rPr>
              <a:t>vho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E3B322-E278-47EF-A06C-8C6EEF6D761E}"/>
              </a:ext>
            </a:extLst>
          </p:cNvPr>
          <p:cNvSpPr/>
          <p:nvPr/>
        </p:nvSpPr>
        <p:spPr>
          <a:xfrm>
            <a:off x="4103175" y="429062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Example Design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5E7B9F-CCE4-4C98-B5A1-22FD05E839EB}"/>
              </a:ext>
            </a:extLst>
          </p:cNvPr>
          <p:cNvSpPr/>
          <p:nvPr/>
        </p:nvSpPr>
        <p:spPr>
          <a:xfrm>
            <a:off x="4103174" y="4966087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Testbench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07E202-64A5-4F2C-B074-C8F9BEC8C4A3}"/>
              </a:ext>
            </a:extLst>
          </p:cNvPr>
          <p:cNvCxnSpPr>
            <a:cxnSpLocks/>
            <a:stCxn id="14" idx="4"/>
            <a:endCxn id="3" idx="1"/>
          </p:cNvCxnSpPr>
          <p:nvPr/>
        </p:nvCxnSpPr>
        <p:spPr>
          <a:xfrm flipV="1">
            <a:off x="2425486" y="1885067"/>
            <a:ext cx="1677690" cy="135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98FF5D3-B3ED-495F-AA74-1F0B9793052F}"/>
              </a:ext>
            </a:extLst>
          </p:cNvPr>
          <p:cNvCxnSpPr>
            <a:cxnSpLocks/>
            <a:stCxn id="14" idx="4"/>
            <a:endCxn id="5" idx="1"/>
          </p:cNvCxnSpPr>
          <p:nvPr/>
        </p:nvCxnSpPr>
        <p:spPr>
          <a:xfrm flipV="1">
            <a:off x="2425486" y="2560535"/>
            <a:ext cx="1677690" cy="67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8D57894-780D-4D49-8C78-118E84022368}"/>
              </a:ext>
            </a:extLst>
          </p:cNvPr>
          <p:cNvCxnSpPr>
            <a:cxnSpLocks/>
            <a:stCxn id="14" idx="4"/>
            <a:endCxn id="7" idx="1"/>
          </p:cNvCxnSpPr>
          <p:nvPr/>
        </p:nvCxnSpPr>
        <p:spPr>
          <a:xfrm>
            <a:off x="2425486" y="3236003"/>
            <a:ext cx="1677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F1F613F-3E89-4DB9-92B7-3AD4CD976D96}"/>
              </a:ext>
            </a:extLst>
          </p:cNvPr>
          <p:cNvCxnSpPr>
            <a:cxnSpLocks/>
            <a:stCxn id="14" idx="4"/>
            <a:endCxn id="9" idx="1"/>
          </p:cNvCxnSpPr>
          <p:nvPr/>
        </p:nvCxnSpPr>
        <p:spPr>
          <a:xfrm>
            <a:off x="2425486" y="3236003"/>
            <a:ext cx="1677689" cy="67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5349B1-CC7B-46A8-8399-12099E917F4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425486" y="3236003"/>
            <a:ext cx="1677689" cy="13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A9602F-6476-4AD7-8719-5115BEE572EC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2425486" y="3236003"/>
            <a:ext cx="1677688" cy="202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F4A8E9D0-EA02-4A01-A5E9-924EB83383CE}"/>
              </a:ext>
            </a:extLst>
          </p:cNvPr>
          <p:cNvSpPr/>
          <p:nvPr/>
        </p:nvSpPr>
        <p:spPr>
          <a:xfrm>
            <a:off x="7807269" y="96799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veo</a:t>
            </a:r>
            <a:endParaRPr lang="zh-CN" altLang="en-US" dirty="0"/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CFA4BED0-9550-4F26-82B1-9056CAFFC0AC}"/>
              </a:ext>
            </a:extLst>
          </p:cNvPr>
          <p:cNvSpPr/>
          <p:nvPr/>
        </p:nvSpPr>
        <p:spPr>
          <a:xfrm>
            <a:off x="9257652" y="967996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vho</a:t>
            </a:r>
            <a:endParaRPr lang="zh-CN" altLang="en-US" dirty="0"/>
          </a:p>
        </p:txBody>
      </p: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08FA7C2B-C7E8-4597-9915-09486C968A70}"/>
              </a:ext>
            </a:extLst>
          </p:cNvPr>
          <p:cNvSpPr/>
          <p:nvPr/>
        </p:nvSpPr>
        <p:spPr>
          <a:xfrm>
            <a:off x="7807268" y="1642905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55" name="流程图: 文档 54">
            <a:extLst>
              <a:ext uri="{FF2B5EF4-FFF2-40B4-BE49-F238E27FC236}">
                <a16:creationId xmlns:a16="http://schemas.microsoft.com/office/drawing/2014/main" id="{3F13FE4A-EEDE-4F8D-9FE7-AA90A710D395}"/>
              </a:ext>
            </a:extLst>
          </p:cNvPr>
          <p:cNvSpPr/>
          <p:nvPr/>
        </p:nvSpPr>
        <p:spPr>
          <a:xfrm>
            <a:off x="7807267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</a:t>
            </a:r>
            <a:endParaRPr lang="zh-CN" altLang="en-US" dirty="0"/>
          </a:p>
        </p:txBody>
      </p:sp>
      <p:sp>
        <p:nvSpPr>
          <p:cNvPr id="56" name="流程图: 文档 55">
            <a:extLst>
              <a:ext uri="{FF2B5EF4-FFF2-40B4-BE49-F238E27FC236}">
                <a16:creationId xmlns:a16="http://schemas.microsoft.com/office/drawing/2014/main" id="{8D696EDC-6152-461B-8595-E219BD71236B}"/>
              </a:ext>
            </a:extLst>
          </p:cNvPr>
          <p:cNvSpPr/>
          <p:nvPr/>
        </p:nvSpPr>
        <p:spPr>
          <a:xfrm>
            <a:off x="9257651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vhdl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/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Simulation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blipFill>
                <a:blip r:embed="rId2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/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Synthesis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blipFill>
                <a:blip r:embed="rId3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37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496D7B-5402-4CE2-897A-9A1904088A11}"/>
              </a:ext>
            </a:extLst>
          </p:cNvPr>
          <p:cNvSpPr/>
          <p:nvPr/>
        </p:nvSpPr>
        <p:spPr>
          <a:xfrm>
            <a:off x="3370882" y="1287325"/>
            <a:ext cx="1747261" cy="349551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Packager</a:t>
            </a:r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5D4FD5BD-DDCF-4C03-8893-6BECB2AC9D12}"/>
              </a:ext>
            </a:extLst>
          </p:cNvPr>
          <p:cNvSpPr/>
          <p:nvPr/>
        </p:nvSpPr>
        <p:spPr>
          <a:xfrm>
            <a:off x="6556902" y="3351508"/>
            <a:ext cx="1655910" cy="51591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IP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柱体 7">
                <a:extLst>
                  <a:ext uri="{FF2B5EF4-FFF2-40B4-BE49-F238E27FC236}">
                    <a16:creationId xmlns:a16="http://schemas.microsoft.com/office/drawing/2014/main" id="{79EA92E3-48BA-4B35-859A-33F52D5093DC}"/>
                  </a:ext>
                </a:extLst>
              </p:cNvPr>
              <p:cNvSpPr/>
              <p:nvPr/>
            </p:nvSpPr>
            <p:spPr>
              <a:xfrm>
                <a:off x="6556902" y="2965341"/>
                <a:ext cx="1655910" cy="515913"/>
              </a:xfrm>
              <a:prstGeom prst="ca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/>
                  <a:t> Party IP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圆柱体 7">
                <a:extLst>
                  <a:ext uri="{FF2B5EF4-FFF2-40B4-BE49-F238E27FC236}">
                    <a16:creationId xmlns:a16="http://schemas.microsoft.com/office/drawing/2014/main" id="{79EA92E3-48BA-4B35-859A-33F52D509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02" y="2965341"/>
                <a:ext cx="1655910" cy="515913"/>
              </a:xfrm>
              <a:prstGeom prst="can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柱体 9">
            <a:extLst>
              <a:ext uri="{FF2B5EF4-FFF2-40B4-BE49-F238E27FC236}">
                <a16:creationId xmlns:a16="http://schemas.microsoft.com/office/drawing/2014/main" id="{86020008-259B-4B65-A182-2A240C9FF365}"/>
              </a:ext>
            </a:extLst>
          </p:cNvPr>
          <p:cNvSpPr/>
          <p:nvPr/>
        </p:nvSpPr>
        <p:spPr>
          <a:xfrm>
            <a:off x="6556902" y="2579174"/>
            <a:ext cx="1655910" cy="51591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Xilinx IP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8CD8BB9B-A3A9-425E-A97E-4DB19ECC45AF}"/>
              </a:ext>
            </a:extLst>
          </p:cNvPr>
          <p:cNvSpPr/>
          <p:nvPr/>
        </p:nvSpPr>
        <p:spPr>
          <a:xfrm>
            <a:off x="6556902" y="2193007"/>
            <a:ext cx="1655910" cy="515913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Catalog</a:t>
            </a:r>
            <a:endParaRPr lang="zh-CN" altLang="en-US" dirty="0"/>
          </a:p>
        </p:txBody>
      </p:sp>
      <p:sp>
        <p:nvSpPr>
          <p:cNvPr id="13" name="矩形: 棱台 12">
            <a:extLst>
              <a:ext uri="{FF2B5EF4-FFF2-40B4-BE49-F238E27FC236}">
                <a16:creationId xmlns:a16="http://schemas.microsoft.com/office/drawing/2014/main" id="{2E93DBAC-64DB-45C3-A31D-1366923B1848}"/>
              </a:ext>
            </a:extLst>
          </p:cNvPr>
          <p:cNvSpPr/>
          <p:nvPr/>
        </p:nvSpPr>
        <p:spPr>
          <a:xfrm>
            <a:off x="9651571" y="2400268"/>
            <a:ext cx="1260000" cy="126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525AFD-595E-42B4-94F9-08F14A01573F}"/>
              </a:ext>
            </a:extLst>
          </p:cNvPr>
          <p:cNvSpPr txBox="1"/>
          <p:nvPr/>
        </p:nvSpPr>
        <p:spPr>
          <a:xfrm>
            <a:off x="155312" y="1699801"/>
            <a:ext cx="22701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（</a:t>
            </a:r>
            <a:r>
              <a:rPr lang="en-US" altLang="zh-CN" dirty="0" err="1"/>
              <a:t>RTL,IP,etc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Simulation Module</a:t>
            </a:r>
          </a:p>
          <a:p>
            <a:endParaRPr lang="en-US" altLang="zh-CN" dirty="0"/>
          </a:p>
          <a:p>
            <a:r>
              <a:rPr lang="en-US" altLang="zh-CN" dirty="0"/>
              <a:t>Doc</a:t>
            </a:r>
          </a:p>
          <a:p>
            <a:endParaRPr lang="en-US" altLang="zh-CN" dirty="0"/>
          </a:p>
          <a:p>
            <a:r>
              <a:rPr lang="en-US" altLang="zh-CN" dirty="0"/>
              <a:t>Example Design</a:t>
            </a:r>
          </a:p>
          <a:p>
            <a:endParaRPr lang="en-US" altLang="zh-CN" dirty="0"/>
          </a:p>
          <a:p>
            <a:r>
              <a:rPr lang="en-US" altLang="zh-CN" dirty="0"/>
              <a:t>Testbench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E1C125-AAE3-4CBF-A47A-436D506765E8}"/>
              </a:ext>
            </a:extLst>
          </p:cNvPr>
          <p:cNvCxnSpPr>
            <a:cxnSpLocks/>
          </p:cNvCxnSpPr>
          <p:nvPr/>
        </p:nvCxnSpPr>
        <p:spPr>
          <a:xfrm>
            <a:off x="2406113" y="1894667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E4BF61-B3D3-43F7-9208-672DF3BDD924}"/>
              </a:ext>
            </a:extLst>
          </p:cNvPr>
          <p:cNvCxnSpPr>
            <a:cxnSpLocks/>
          </p:cNvCxnSpPr>
          <p:nvPr/>
        </p:nvCxnSpPr>
        <p:spPr>
          <a:xfrm>
            <a:off x="2406113" y="2442274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105DD8-23E0-48BB-B7D2-7DB21767385E}"/>
              </a:ext>
            </a:extLst>
          </p:cNvPr>
          <p:cNvCxnSpPr>
            <a:cxnSpLocks/>
          </p:cNvCxnSpPr>
          <p:nvPr/>
        </p:nvCxnSpPr>
        <p:spPr>
          <a:xfrm>
            <a:off x="2406113" y="2989881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00C91A1-DA82-4F0A-9750-C1415CD372B5}"/>
              </a:ext>
            </a:extLst>
          </p:cNvPr>
          <p:cNvCxnSpPr>
            <a:cxnSpLocks/>
          </p:cNvCxnSpPr>
          <p:nvPr/>
        </p:nvCxnSpPr>
        <p:spPr>
          <a:xfrm>
            <a:off x="2406113" y="3537488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081ADC-0FA8-4A06-97FF-C8FE1EB785C9}"/>
              </a:ext>
            </a:extLst>
          </p:cNvPr>
          <p:cNvCxnSpPr>
            <a:cxnSpLocks/>
          </p:cNvCxnSpPr>
          <p:nvPr/>
        </p:nvCxnSpPr>
        <p:spPr>
          <a:xfrm>
            <a:off x="2406113" y="4085095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045EA71-840C-4509-B0ED-4C84CE9135ED}"/>
              </a:ext>
            </a:extLst>
          </p:cNvPr>
          <p:cNvSpPr/>
          <p:nvPr/>
        </p:nvSpPr>
        <p:spPr>
          <a:xfrm>
            <a:off x="5118142" y="2787952"/>
            <a:ext cx="1438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D4CBFB4-3987-4E7F-84D6-ACD34A423F1F}"/>
              </a:ext>
            </a:extLst>
          </p:cNvPr>
          <p:cNvSpPr/>
          <p:nvPr/>
        </p:nvSpPr>
        <p:spPr>
          <a:xfrm>
            <a:off x="8212812" y="2778182"/>
            <a:ext cx="1438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8EE3338-14D3-47C8-A2FF-94B60B3D0A22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6701756" y="1203025"/>
            <a:ext cx="1122572" cy="6037058"/>
          </a:xfrm>
          <a:prstGeom prst="bentConnector3">
            <a:avLst>
              <a:gd name="adj1" fmla="val 1203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D6115C9-3AF5-4EBF-BD81-F2C09DF741BD}"/>
              </a:ext>
            </a:extLst>
          </p:cNvPr>
          <p:cNvSpPr/>
          <p:nvPr/>
        </p:nvSpPr>
        <p:spPr>
          <a:xfrm rot="5400000">
            <a:off x="9931338" y="1807720"/>
            <a:ext cx="7004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3EED9F4-E1BE-4377-86E1-CAA79ED48355}"/>
              </a:ext>
            </a:extLst>
          </p:cNvPr>
          <p:cNvSpPr/>
          <p:nvPr/>
        </p:nvSpPr>
        <p:spPr>
          <a:xfrm>
            <a:off x="9540882" y="938710"/>
            <a:ext cx="1481378" cy="72646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RTL Code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B7F70A-A339-4D7D-9B47-469C6B3F4F69}"/>
              </a:ext>
            </a:extLst>
          </p:cNvPr>
          <p:cNvSpPr/>
          <p:nvPr/>
        </p:nvSpPr>
        <p:spPr>
          <a:xfrm>
            <a:off x="2218512" y="1252221"/>
            <a:ext cx="3394130" cy="6044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RTL Design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82006A-CA10-43E9-B479-30A7D46B2F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915577" y="1856655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9DA71A-5AFB-44A2-B6F4-3469E25DA099}"/>
              </a:ext>
            </a:extLst>
          </p:cNvPr>
          <p:cNvSpPr/>
          <p:nvPr/>
        </p:nvSpPr>
        <p:spPr>
          <a:xfrm>
            <a:off x="2218512" y="2366160"/>
            <a:ext cx="3394130" cy="60443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Synthesize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704D02-9682-4956-B3F8-F8D9CCF2ABD6}"/>
              </a:ext>
            </a:extLst>
          </p:cNvPr>
          <p:cNvSpPr/>
          <p:nvPr/>
        </p:nvSpPr>
        <p:spPr>
          <a:xfrm>
            <a:off x="2218512" y="3480099"/>
            <a:ext cx="3394130" cy="6044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Implement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14B4A7-5D11-478B-A853-89F6A1E4BAAC}"/>
              </a:ext>
            </a:extLst>
          </p:cNvPr>
          <p:cNvSpPr/>
          <p:nvPr/>
        </p:nvSpPr>
        <p:spPr>
          <a:xfrm>
            <a:off x="2218512" y="4594038"/>
            <a:ext cx="3394130" cy="6044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Debug the Design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52FEE0-7F1E-4F15-9D2B-BCDFCE7F97E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15577" y="2970594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DD0CD8C-651D-4D3E-BAC9-1381EE882FC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5577" y="4084533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11B0EEB-082B-4495-A77C-FAA06BA25BC8}"/>
              </a:ext>
            </a:extLst>
          </p:cNvPr>
          <p:cNvSpPr/>
          <p:nvPr/>
        </p:nvSpPr>
        <p:spPr>
          <a:xfrm>
            <a:off x="6247251" y="1954487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Behavioral Simulation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18B154B-2289-4117-B292-E7D09E553446}"/>
              </a:ext>
            </a:extLst>
          </p:cNvPr>
          <p:cNvSpPr/>
          <p:nvPr/>
        </p:nvSpPr>
        <p:spPr>
          <a:xfrm>
            <a:off x="6247250" y="2268327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Verify Design Behaves as Intended</a:t>
            </a:r>
            <a:endParaRPr lang="zh-CN" altLang="en-US" i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B686141-1E39-41B5-9CA9-BB4716F47AA3}"/>
              </a:ext>
            </a:extLst>
          </p:cNvPr>
          <p:cNvSpPr/>
          <p:nvPr/>
        </p:nvSpPr>
        <p:spPr>
          <a:xfrm>
            <a:off x="6247250" y="3068426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Post Synthesis Simulation</a:t>
            </a:r>
            <a:endParaRPr lang="zh-CN" altLang="en-US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3F95753-6B2F-4B93-9050-D83453DD4086}"/>
              </a:ext>
            </a:extLst>
          </p:cNvPr>
          <p:cNvSpPr/>
          <p:nvPr/>
        </p:nvSpPr>
        <p:spPr>
          <a:xfrm>
            <a:off x="6247250" y="3382265"/>
            <a:ext cx="3980009" cy="73036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Verify the synthesized design meets the functional requirements and behaves as expected</a:t>
            </a:r>
            <a:endParaRPr lang="zh-CN" altLang="en-US" i="1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6C731F7-DC62-4F21-B903-51B2E0ED4F8D}"/>
              </a:ext>
            </a:extLst>
          </p:cNvPr>
          <p:cNvSpPr/>
          <p:nvPr/>
        </p:nvSpPr>
        <p:spPr>
          <a:xfrm>
            <a:off x="6247249" y="4182365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Post Implementation Simulation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6CFB12A-C973-447D-BC69-D57FA5D42B5B}"/>
              </a:ext>
            </a:extLst>
          </p:cNvPr>
          <p:cNvSpPr/>
          <p:nvPr/>
        </p:nvSpPr>
        <p:spPr>
          <a:xfrm>
            <a:off x="6247249" y="4496205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Closest emulation to HW</a:t>
            </a:r>
            <a:endParaRPr lang="zh-CN" altLang="en-US" i="1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01AADB7-F234-43AA-A1B0-63DF63486E6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15577" y="2111407"/>
            <a:ext cx="233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D790F6-6D5B-4603-8D5B-A60C7415E7E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915577" y="3223893"/>
            <a:ext cx="2331673" cy="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2FE285E-7531-492F-AFFF-3A4AF03F5CC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15576" y="4339285"/>
            <a:ext cx="2331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A5DC7-91E8-4E35-B4EC-090C1065C96F}"/>
              </a:ext>
            </a:extLst>
          </p:cNvPr>
          <p:cNvSpPr/>
          <p:nvPr/>
        </p:nvSpPr>
        <p:spPr>
          <a:xfrm>
            <a:off x="2107767" y="2650210"/>
            <a:ext cx="1861089" cy="4726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synth_1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6C2838-4524-4660-A2E3-104C7C2BC97B}"/>
              </a:ext>
            </a:extLst>
          </p:cNvPr>
          <p:cNvSpPr/>
          <p:nvPr/>
        </p:nvSpPr>
        <p:spPr>
          <a:xfrm>
            <a:off x="2566259" y="3303722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0C3FA-FCD9-4B84-9F6E-2F267F385C9B}"/>
              </a:ext>
            </a:extLst>
          </p:cNvPr>
          <p:cNvSpPr/>
          <p:nvPr/>
        </p:nvSpPr>
        <p:spPr>
          <a:xfrm>
            <a:off x="2566259" y="3957234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BF42B2-D37C-4D8F-A633-74B229F37A06}"/>
              </a:ext>
            </a:extLst>
          </p:cNvPr>
          <p:cNvSpPr/>
          <p:nvPr/>
        </p:nvSpPr>
        <p:spPr>
          <a:xfrm>
            <a:off x="2566259" y="4610746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D0FA6A-7F91-4497-BF79-C192F77D1F68}"/>
              </a:ext>
            </a:extLst>
          </p:cNvPr>
          <p:cNvSpPr/>
          <p:nvPr/>
        </p:nvSpPr>
        <p:spPr>
          <a:xfrm>
            <a:off x="2566259" y="5264257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7B8C02-4489-4D55-9A29-A6E076550A25}"/>
              </a:ext>
            </a:extLst>
          </p:cNvPr>
          <p:cNvSpPr/>
          <p:nvPr/>
        </p:nvSpPr>
        <p:spPr>
          <a:xfrm>
            <a:off x="5162224" y="2650210"/>
            <a:ext cx="1861089" cy="4726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synth_1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71DA9E-36B2-4F82-82A8-4654FC959446}"/>
              </a:ext>
            </a:extLst>
          </p:cNvPr>
          <p:cNvSpPr/>
          <p:nvPr/>
        </p:nvSpPr>
        <p:spPr>
          <a:xfrm>
            <a:off x="5620716" y="3303722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2E2044-2D44-41BD-9332-2EE9998A0FCD}"/>
              </a:ext>
            </a:extLst>
          </p:cNvPr>
          <p:cNvSpPr/>
          <p:nvPr/>
        </p:nvSpPr>
        <p:spPr>
          <a:xfrm>
            <a:off x="5162224" y="4166461"/>
            <a:ext cx="1861089" cy="4726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synth_2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F4E2B8-4F51-4CCC-9AD7-10CF54ACA3CF}"/>
              </a:ext>
            </a:extLst>
          </p:cNvPr>
          <p:cNvSpPr/>
          <p:nvPr/>
        </p:nvSpPr>
        <p:spPr>
          <a:xfrm>
            <a:off x="5620716" y="4819973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B93971-916B-4BE4-A06B-03ECEBCB39B5}"/>
              </a:ext>
            </a:extLst>
          </p:cNvPr>
          <p:cNvSpPr/>
          <p:nvPr/>
        </p:nvSpPr>
        <p:spPr>
          <a:xfrm>
            <a:off x="8216681" y="2650210"/>
            <a:ext cx="1861089" cy="4726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synth_1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4505D3-A850-49C5-9359-C40AB0CDB5A3}"/>
              </a:ext>
            </a:extLst>
          </p:cNvPr>
          <p:cNvSpPr/>
          <p:nvPr/>
        </p:nvSpPr>
        <p:spPr>
          <a:xfrm>
            <a:off x="8675173" y="3303722"/>
            <a:ext cx="1402598" cy="47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impl_1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3A06B3-275B-41E2-869A-DF69B8359014}"/>
              </a:ext>
            </a:extLst>
          </p:cNvPr>
          <p:cNvSpPr/>
          <p:nvPr/>
        </p:nvSpPr>
        <p:spPr>
          <a:xfrm>
            <a:off x="8216681" y="4166461"/>
            <a:ext cx="1861089" cy="4726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synth_2</a:t>
            </a:r>
            <a:endParaRPr lang="zh-CN" alt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8B5AC094-2A91-460C-AF2E-6183A17AEA3E}"/>
              </a:ext>
            </a:extLst>
          </p:cNvPr>
          <p:cNvSpPr/>
          <p:nvPr/>
        </p:nvSpPr>
        <p:spPr>
          <a:xfrm>
            <a:off x="1666636" y="2733513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19C60FE-6072-4024-8B44-D61E85FBF582}"/>
              </a:ext>
            </a:extLst>
          </p:cNvPr>
          <p:cNvSpPr/>
          <p:nvPr/>
        </p:nvSpPr>
        <p:spPr>
          <a:xfrm>
            <a:off x="4713342" y="2731576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EB22274B-961B-4929-96DA-1AA6C8A6BEFF}"/>
              </a:ext>
            </a:extLst>
          </p:cNvPr>
          <p:cNvSpPr/>
          <p:nvPr/>
        </p:nvSpPr>
        <p:spPr>
          <a:xfrm>
            <a:off x="7775550" y="2731576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B3C4F6A9-EAE4-486E-92D9-FD6DA728DD0F}"/>
              </a:ext>
            </a:extLst>
          </p:cNvPr>
          <p:cNvSpPr/>
          <p:nvPr/>
        </p:nvSpPr>
        <p:spPr>
          <a:xfrm>
            <a:off x="2119387" y="3390254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9CAD8622-9F47-4258-A4C0-563715AC82D2}"/>
              </a:ext>
            </a:extLst>
          </p:cNvPr>
          <p:cNvSpPr/>
          <p:nvPr/>
        </p:nvSpPr>
        <p:spPr>
          <a:xfrm>
            <a:off x="2119387" y="4040536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FF6F22A6-F165-4EBB-9293-75B7C08B8779}"/>
              </a:ext>
            </a:extLst>
          </p:cNvPr>
          <p:cNvSpPr/>
          <p:nvPr/>
        </p:nvSpPr>
        <p:spPr>
          <a:xfrm>
            <a:off x="2107767" y="4699861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B6E47A40-DA68-41F1-B7A4-13CA20A007EF}"/>
              </a:ext>
            </a:extLst>
          </p:cNvPr>
          <p:cNvSpPr/>
          <p:nvPr/>
        </p:nvSpPr>
        <p:spPr>
          <a:xfrm>
            <a:off x="4713341" y="4249764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25C97A4-1C40-4295-804C-91D1C9BFF629}"/>
              </a:ext>
            </a:extLst>
          </p:cNvPr>
          <p:cNvSpPr/>
          <p:nvPr/>
        </p:nvSpPr>
        <p:spPr>
          <a:xfrm>
            <a:off x="7775545" y="4234589"/>
            <a:ext cx="441131" cy="306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直角上 71">
            <a:extLst>
              <a:ext uri="{FF2B5EF4-FFF2-40B4-BE49-F238E27FC236}">
                <a16:creationId xmlns:a16="http://schemas.microsoft.com/office/drawing/2014/main" id="{D511BB58-34C2-43AB-A78D-8D1EEBD95601}"/>
              </a:ext>
            </a:extLst>
          </p:cNvPr>
          <p:cNvSpPr/>
          <p:nvPr/>
        </p:nvSpPr>
        <p:spPr>
          <a:xfrm rot="5400000">
            <a:off x="1041481" y="4184335"/>
            <a:ext cx="2573702" cy="441131"/>
          </a:xfrm>
          <a:prstGeom prst="bentUpArrow">
            <a:avLst>
              <a:gd name="adj1" fmla="val 25000"/>
              <a:gd name="adj2" fmla="val 43445"/>
              <a:gd name="adj3" fmla="val 329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直角上 73">
            <a:extLst>
              <a:ext uri="{FF2B5EF4-FFF2-40B4-BE49-F238E27FC236}">
                <a16:creationId xmlns:a16="http://schemas.microsoft.com/office/drawing/2014/main" id="{D37BFC09-4E71-48B8-A43D-48F8AA0E2B78}"/>
              </a:ext>
            </a:extLst>
          </p:cNvPr>
          <p:cNvSpPr/>
          <p:nvPr/>
        </p:nvSpPr>
        <p:spPr>
          <a:xfrm rot="5400000">
            <a:off x="5091623" y="3206007"/>
            <a:ext cx="617043" cy="441131"/>
          </a:xfrm>
          <a:prstGeom prst="bentUpArrow">
            <a:avLst>
              <a:gd name="adj1" fmla="val 25000"/>
              <a:gd name="adj2" fmla="val 43445"/>
              <a:gd name="adj3" fmla="val 329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直角上 75">
            <a:extLst>
              <a:ext uri="{FF2B5EF4-FFF2-40B4-BE49-F238E27FC236}">
                <a16:creationId xmlns:a16="http://schemas.microsoft.com/office/drawing/2014/main" id="{944C4EB4-D5B3-4F17-9780-10383CC5C90C}"/>
              </a:ext>
            </a:extLst>
          </p:cNvPr>
          <p:cNvSpPr/>
          <p:nvPr/>
        </p:nvSpPr>
        <p:spPr>
          <a:xfrm rot="5400000">
            <a:off x="5082948" y="4727115"/>
            <a:ext cx="617043" cy="441131"/>
          </a:xfrm>
          <a:prstGeom prst="bentUpArrow">
            <a:avLst>
              <a:gd name="adj1" fmla="val 25000"/>
              <a:gd name="adj2" fmla="val 43445"/>
              <a:gd name="adj3" fmla="val 329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直角上 77">
            <a:extLst>
              <a:ext uri="{FF2B5EF4-FFF2-40B4-BE49-F238E27FC236}">
                <a16:creationId xmlns:a16="http://schemas.microsoft.com/office/drawing/2014/main" id="{1352B388-D373-4215-991A-B21221C7AB83}"/>
              </a:ext>
            </a:extLst>
          </p:cNvPr>
          <p:cNvSpPr/>
          <p:nvPr/>
        </p:nvSpPr>
        <p:spPr>
          <a:xfrm rot="5400000">
            <a:off x="8145071" y="3217634"/>
            <a:ext cx="617043" cy="441131"/>
          </a:xfrm>
          <a:prstGeom prst="bentUpArrow">
            <a:avLst>
              <a:gd name="adj1" fmla="val 25000"/>
              <a:gd name="adj2" fmla="val 43445"/>
              <a:gd name="adj3" fmla="val 329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F8627EE-4C3D-40E2-ABD8-13B52B54A938}"/>
              </a:ext>
            </a:extLst>
          </p:cNvPr>
          <p:cNvSpPr/>
          <p:nvPr/>
        </p:nvSpPr>
        <p:spPr>
          <a:xfrm>
            <a:off x="3914970" y="997364"/>
            <a:ext cx="3394130" cy="6044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 Run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B97FD8F-AA1C-4880-8CC8-6DBA7CCB289C}"/>
              </a:ext>
            </a:extLst>
          </p:cNvPr>
          <p:cNvCxnSpPr>
            <a:cxnSpLocks/>
            <a:stCxn id="80" idx="2"/>
            <a:endCxn id="3" idx="0"/>
          </p:cNvCxnSpPr>
          <p:nvPr/>
        </p:nvCxnSpPr>
        <p:spPr>
          <a:xfrm flipH="1">
            <a:off x="3038312" y="1601798"/>
            <a:ext cx="2573723" cy="104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4F730A9-9562-4EF2-BBFB-0596D778A000}"/>
              </a:ext>
            </a:extLst>
          </p:cNvPr>
          <p:cNvCxnSpPr>
            <a:cxnSpLocks/>
            <a:stCxn id="80" idx="2"/>
            <a:endCxn id="11" idx="0"/>
          </p:cNvCxnSpPr>
          <p:nvPr/>
        </p:nvCxnSpPr>
        <p:spPr>
          <a:xfrm>
            <a:off x="5612035" y="1601798"/>
            <a:ext cx="480734" cy="104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B101B16-1DB6-4750-A210-45DAA98C772F}"/>
              </a:ext>
            </a:extLst>
          </p:cNvPr>
          <p:cNvCxnSpPr>
            <a:cxnSpLocks/>
            <a:stCxn id="80" idx="2"/>
            <a:endCxn id="24" idx="0"/>
          </p:cNvCxnSpPr>
          <p:nvPr/>
        </p:nvCxnSpPr>
        <p:spPr>
          <a:xfrm>
            <a:off x="5612035" y="1601798"/>
            <a:ext cx="3535191" cy="104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320</Words>
  <Application>Microsoft Office PowerPoint</Application>
  <PresentationFormat>宽屏</PresentationFormat>
  <Paragraphs>134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金崟</dc:creator>
  <cp:lastModifiedBy>闫 金崟</cp:lastModifiedBy>
  <cp:revision>35</cp:revision>
  <dcterms:created xsi:type="dcterms:W3CDTF">2020-10-12T11:58:43Z</dcterms:created>
  <dcterms:modified xsi:type="dcterms:W3CDTF">2020-10-13T12:03:01Z</dcterms:modified>
</cp:coreProperties>
</file>