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AA7"/>
    <a:srgbClr val="F572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0" y="5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008E8-372A-4CAE-ACE9-9D4F2FD9E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77C894-58A5-45AD-81DC-F6F824D84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816DED-85D9-47E7-BF1E-905DE7B6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3EAE11-2F7B-4393-AA83-BC7D6C1D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FFAE7-B34D-4A6A-BFAD-7451AA34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09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B74AE-3F24-46DA-9AAB-7701546D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3B4B6E-178D-46FA-A8CB-ABFD02BB1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4E885-143F-432E-949F-85C8F19B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F3843-71E4-4D17-A6AC-52592FF1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0FB54-FB71-40CD-9BF7-2C50DB36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22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0E768C-C3CA-4026-BFB0-8558FCF92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E727E9-9333-4E17-9F0C-4507B3078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FD083-8E12-45F5-A756-19AC62D8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8C388-4F57-4993-85ED-7F59F8D7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0EACB-554B-4054-9F77-DA63ACFF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8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BE131-165A-440D-BC34-F9609983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BD966-E0C8-4C65-8CA8-3CEE23C75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820149-97E5-48A5-866F-CDA3DAB4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4CD9F-099B-41B9-A8EA-18B6860D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FF73E-C765-43DD-A885-DE9ECE1C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6F057-A467-47B6-91A5-FB4591E4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391276-ECE0-4507-8DFE-778F4963B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A53D2-5E7E-4EE0-867C-F51B5518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A2D67-993F-4739-9D6A-C8499D97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04CBA-5B11-42F4-8530-F09A4A95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76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F406D-18A6-49B9-A52E-6D07B21A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A76C4-1B06-4979-B6EF-A2894EEE9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31462D-A86F-4A6B-8374-0D53D680E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2BB54C-F7A6-4129-8390-C360BF6D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737D0B-209D-425F-9BE4-0D72526A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E8738D-9DE1-4918-8E2E-6F838A2D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70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19CE1-2481-4D2B-A462-6BC34762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B3AC52-EFF9-40E5-813D-C6A28BE58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54E147-0C51-4753-9095-7F033605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2627F1-09FF-4930-BA6A-9E9BA9C9A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351BF3-8025-4272-ACBC-58442351C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297CA1-4334-4D2D-964C-185162B2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67556B-74A3-4A77-BE4A-D8E1AD47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A8C984-1F7E-47F6-88FC-7EE5A929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8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2C571-01CB-4700-BCA0-7A4D6791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764171-5E63-496A-9DC3-BCE23EE8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ECD5D0-EB06-4E19-8216-84BAE1CB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348335-C536-448E-8A49-12802CE7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26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866FCA-253E-43D8-8848-5C45364E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68F8D4-F5FE-4849-BE45-86C44F93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B2AE3D-B720-4D3B-939B-6D1E36B4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0F26F-B7F8-4305-AE78-25857519F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38DDF-0B5D-4E23-80D9-E09FCA848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BE675C-45C7-4ADE-9300-33995B4D0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E53D1-BF47-4EFF-93BC-A35BABD2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FD0320-4171-4F65-8BB1-0D6D8139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899320-5429-43E1-83BD-9080084F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99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2EF5B-C047-4BA4-A175-5E86C122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720974-F4C9-46CD-8075-4EA427A45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0A9E5C-CA2E-4033-B7EC-C8E0637FA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13401B-797B-46DC-927C-98C7CD97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B9D1AA-EDD7-4F9A-99D9-5A4F3884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A2DAD-BA62-43D9-B932-D95E6C33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9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7F692A-AE94-4570-98B2-5920E18C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1B1BD-F8A0-4AD9-B3CE-ADEF894D4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FBFDBD-4F2A-4367-8DFC-57B705917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11BC3-F3E0-4B8D-9B45-4D8AFAB6869E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8C8C4-B89B-4CC6-ADBE-6D4ABE48D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A4E3C-ED85-448E-8FB5-74250B356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6D361-1723-4BD7-B97E-9A1CF82FE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58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C56DA8-CDA7-477F-986D-29E27E4AEB90}"/>
              </a:ext>
            </a:extLst>
          </p:cNvPr>
          <p:cNvSpPr/>
          <p:nvPr/>
        </p:nvSpPr>
        <p:spPr>
          <a:xfrm>
            <a:off x="949270" y="933773"/>
            <a:ext cx="3394130" cy="604434"/>
          </a:xfrm>
          <a:prstGeom prst="roundRect">
            <a:avLst/>
          </a:prstGeom>
          <a:solidFill>
            <a:srgbClr val="F572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Specification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FC12B6E-885B-41CD-8F38-17CB451AFA92}"/>
              </a:ext>
            </a:extLst>
          </p:cNvPr>
          <p:cNvSpPr/>
          <p:nvPr/>
        </p:nvSpPr>
        <p:spPr>
          <a:xfrm>
            <a:off x="949269" y="2047712"/>
            <a:ext cx="3394131" cy="25055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D53F4CB-7B4B-4BD8-B1B0-48B2FEA4B7AF}"/>
              </a:ext>
            </a:extLst>
          </p:cNvPr>
          <p:cNvSpPr/>
          <p:nvPr/>
        </p:nvSpPr>
        <p:spPr>
          <a:xfrm>
            <a:off x="1082298" y="2256295"/>
            <a:ext cx="1843007" cy="604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Verilog/VHDL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1681BBF2-C55F-4EC9-8BFA-751AADAA40F6}"/>
                  </a:ext>
                </a:extLst>
              </p:cNvPr>
              <p:cNvSpPr/>
              <p:nvPr/>
            </p:nvSpPr>
            <p:spPr>
              <a:xfrm>
                <a:off x="1082298" y="2998275"/>
                <a:ext cx="1843007" cy="6044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rd</m:t>
                        </m:r>
                      </m:sup>
                    </m:sSup>
                  </m:oMath>
                </a14:m>
                <a:r>
                  <a:rPr lang="en-US" altLang="zh-CN" dirty="0"/>
                  <a:t>Party EDIF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1681BBF2-C55F-4EC9-8BFA-751AADAA4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298" y="2998275"/>
                <a:ext cx="1843007" cy="60443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FF0763C-1B9A-408C-84B7-088AB06AA602}"/>
              </a:ext>
            </a:extLst>
          </p:cNvPr>
          <p:cNvSpPr/>
          <p:nvPr/>
        </p:nvSpPr>
        <p:spPr>
          <a:xfrm>
            <a:off x="1082298" y="3740256"/>
            <a:ext cx="1843007" cy="604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XDC Constraints</a:t>
            </a:r>
            <a:endParaRPr lang="zh-CN" altLang="en-US" dirty="0"/>
          </a:p>
        </p:txBody>
      </p:sp>
      <p:sp>
        <p:nvSpPr>
          <p:cNvPr id="13" name="流程图: 文档 12">
            <a:extLst>
              <a:ext uri="{FF2B5EF4-FFF2-40B4-BE49-F238E27FC236}">
                <a16:creationId xmlns:a16="http://schemas.microsoft.com/office/drawing/2014/main" id="{914C0472-67FA-454A-BF08-7BDC9349B602}"/>
              </a:ext>
            </a:extLst>
          </p:cNvPr>
          <p:cNvSpPr/>
          <p:nvPr/>
        </p:nvSpPr>
        <p:spPr>
          <a:xfrm>
            <a:off x="3007963" y="2318934"/>
            <a:ext cx="1181746" cy="479156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.v/.</a:t>
            </a:r>
            <a:r>
              <a:rPr lang="en-US" altLang="zh-CN" dirty="0" err="1"/>
              <a:t>sv</a:t>
            </a:r>
            <a:r>
              <a:rPr lang="en-US" altLang="zh-CN" dirty="0"/>
              <a:t>/.</a:t>
            </a:r>
            <a:r>
              <a:rPr lang="en-US" altLang="zh-CN" dirty="0" err="1"/>
              <a:t>vhd</a:t>
            </a:r>
            <a:endParaRPr lang="zh-CN" altLang="en-US" dirty="0"/>
          </a:p>
        </p:txBody>
      </p:sp>
      <p:sp>
        <p:nvSpPr>
          <p:cNvPr id="15" name="流程图: 文档 14">
            <a:extLst>
              <a:ext uri="{FF2B5EF4-FFF2-40B4-BE49-F238E27FC236}">
                <a16:creationId xmlns:a16="http://schemas.microsoft.com/office/drawing/2014/main" id="{3E822C68-187E-4EFA-BCFB-AD5E4B120A5C}"/>
              </a:ext>
            </a:extLst>
          </p:cNvPr>
          <p:cNvSpPr/>
          <p:nvPr/>
        </p:nvSpPr>
        <p:spPr>
          <a:xfrm>
            <a:off x="3007963" y="3060914"/>
            <a:ext cx="1181746" cy="479156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edn</a:t>
            </a:r>
            <a:endParaRPr lang="zh-CN" altLang="en-US" dirty="0"/>
          </a:p>
        </p:txBody>
      </p:sp>
      <p:sp>
        <p:nvSpPr>
          <p:cNvPr id="17" name="流程图: 文档 16">
            <a:extLst>
              <a:ext uri="{FF2B5EF4-FFF2-40B4-BE49-F238E27FC236}">
                <a16:creationId xmlns:a16="http://schemas.microsoft.com/office/drawing/2014/main" id="{F1097CE7-9BB1-4574-BF3A-B660BCA7AF78}"/>
              </a:ext>
            </a:extLst>
          </p:cNvPr>
          <p:cNvSpPr/>
          <p:nvPr/>
        </p:nvSpPr>
        <p:spPr>
          <a:xfrm>
            <a:off x="3007963" y="3802894"/>
            <a:ext cx="1181746" cy="479156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xdc</a:t>
            </a:r>
            <a:endParaRPr lang="zh-CN" altLang="en-US" dirty="0"/>
          </a:p>
        </p:txBody>
      </p:sp>
      <p:sp>
        <p:nvSpPr>
          <p:cNvPr id="19" name="流程图: 文档 18">
            <a:extLst>
              <a:ext uri="{FF2B5EF4-FFF2-40B4-BE49-F238E27FC236}">
                <a16:creationId xmlns:a16="http://schemas.microsoft.com/office/drawing/2014/main" id="{8F48DA64-7E1D-41F8-B6B8-4C9FECBA5BCC}"/>
              </a:ext>
            </a:extLst>
          </p:cNvPr>
          <p:cNvSpPr/>
          <p:nvPr/>
        </p:nvSpPr>
        <p:spPr>
          <a:xfrm>
            <a:off x="949268" y="5062777"/>
            <a:ext cx="3394129" cy="1357396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Save Design Checkpoint at each stage(.</a:t>
            </a:r>
            <a:r>
              <a:rPr lang="en-US" altLang="zh-CN" dirty="0" err="1"/>
              <a:t>dcp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CF6AB03-D478-4611-9DD6-2C95175B7E74}"/>
              </a:ext>
            </a:extLst>
          </p:cNvPr>
          <p:cNvSpPr/>
          <p:nvPr/>
        </p:nvSpPr>
        <p:spPr>
          <a:xfrm>
            <a:off x="6660222" y="125188"/>
            <a:ext cx="3394130" cy="604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Vivado</a:t>
            </a:r>
            <a:r>
              <a:rPr lang="en-US" altLang="zh-CN" dirty="0"/>
              <a:t> System Builder</a:t>
            </a:r>
          </a:p>
          <a:p>
            <a:pPr algn="ctr"/>
            <a:r>
              <a:rPr lang="en-US" altLang="zh-CN" dirty="0" err="1"/>
              <a:t>IP,DSP,uP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2894201-4291-4F0C-B822-C6A7FFB17C1E}"/>
              </a:ext>
            </a:extLst>
          </p:cNvPr>
          <p:cNvSpPr/>
          <p:nvPr/>
        </p:nvSpPr>
        <p:spPr>
          <a:xfrm>
            <a:off x="7209770" y="1306371"/>
            <a:ext cx="2295041" cy="3138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Elaborate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988F4E4-CB70-41EE-AA90-EE97EBBD6C95}"/>
              </a:ext>
            </a:extLst>
          </p:cNvPr>
          <p:cNvSpPr/>
          <p:nvPr/>
        </p:nvSpPr>
        <p:spPr>
          <a:xfrm>
            <a:off x="6660222" y="1862375"/>
            <a:ext cx="3394130" cy="89373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9A5B957-C16F-40FB-AC30-19EDFE847F20}"/>
              </a:ext>
            </a:extLst>
          </p:cNvPr>
          <p:cNvSpPr/>
          <p:nvPr/>
        </p:nvSpPr>
        <p:spPr>
          <a:xfrm>
            <a:off x="7209765" y="1944387"/>
            <a:ext cx="2295041" cy="313840"/>
          </a:xfrm>
          <a:prstGeom prst="roundRect">
            <a:avLst/>
          </a:prstGeom>
          <a:solidFill>
            <a:srgbClr val="C60A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Synth_design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F01104D-0515-4BE6-9C46-AD3403C83349}"/>
              </a:ext>
            </a:extLst>
          </p:cNvPr>
          <p:cNvSpPr/>
          <p:nvPr/>
        </p:nvSpPr>
        <p:spPr>
          <a:xfrm>
            <a:off x="6975030" y="2334427"/>
            <a:ext cx="2764509" cy="3138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Report_timing_summary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8BA34B7-FB6D-4916-BE38-C67E5BA3293E}"/>
              </a:ext>
            </a:extLst>
          </p:cNvPr>
          <p:cNvSpPr/>
          <p:nvPr/>
        </p:nvSpPr>
        <p:spPr>
          <a:xfrm>
            <a:off x="6660222" y="2998275"/>
            <a:ext cx="3394131" cy="28452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C778C63-966B-4F79-8766-B24167843DF5}"/>
              </a:ext>
            </a:extLst>
          </p:cNvPr>
          <p:cNvSpPr/>
          <p:nvPr/>
        </p:nvSpPr>
        <p:spPr>
          <a:xfrm>
            <a:off x="7209764" y="3094489"/>
            <a:ext cx="2295041" cy="313840"/>
          </a:xfrm>
          <a:prstGeom prst="roundRect">
            <a:avLst/>
          </a:prstGeom>
          <a:solidFill>
            <a:srgbClr val="C60A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Opt_design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F6731E3-11E2-444B-81CE-AC9DF46419B1}"/>
              </a:ext>
            </a:extLst>
          </p:cNvPr>
          <p:cNvSpPr/>
          <p:nvPr/>
        </p:nvSpPr>
        <p:spPr>
          <a:xfrm>
            <a:off x="7209763" y="3487115"/>
            <a:ext cx="2295041" cy="31384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Power_opt_design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6AD417F-112F-4E01-814E-D97489B63DAC}"/>
              </a:ext>
            </a:extLst>
          </p:cNvPr>
          <p:cNvSpPr/>
          <p:nvPr/>
        </p:nvSpPr>
        <p:spPr>
          <a:xfrm>
            <a:off x="7209762" y="3881676"/>
            <a:ext cx="2295041" cy="313840"/>
          </a:xfrm>
          <a:prstGeom prst="roundRect">
            <a:avLst/>
          </a:prstGeom>
          <a:solidFill>
            <a:srgbClr val="C60A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Place_design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D22B6D88-0DE2-4E7A-8B65-2EEC9801FC8C}"/>
              </a:ext>
            </a:extLst>
          </p:cNvPr>
          <p:cNvSpPr/>
          <p:nvPr/>
        </p:nvSpPr>
        <p:spPr>
          <a:xfrm>
            <a:off x="7209761" y="4274302"/>
            <a:ext cx="2295041" cy="31384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Power_opt_design</a:t>
            </a:r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B6D1AE9-88FC-4D2B-936D-288EED8635B7}"/>
              </a:ext>
            </a:extLst>
          </p:cNvPr>
          <p:cNvSpPr/>
          <p:nvPr/>
        </p:nvSpPr>
        <p:spPr>
          <a:xfrm>
            <a:off x="7206208" y="4664340"/>
            <a:ext cx="2295041" cy="31384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Phys_opt_desgin</a:t>
            </a:r>
            <a:endParaRPr lang="zh-CN" altLang="en-US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0ED5410-6192-4B88-BF35-C1806163827A}"/>
              </a:ext>
            </a:extLst>
          </p:cNvPr>
          <p:cNvSpPr/>
          <p:nvPr/>
        </p:nvSpPr>
        <p:spPr>
          <a:xfrm>
            <a:off x="7206208" y="5051149"/>
            <a:ext cx="2295041" cy="313840"/>
          </a:xfrm>
          <a:prstGeom prst="roundRect">
            <a:avLst/>
          </a:prstGeom>
          <a:solidFill>
            <a:srgbClr val="C60A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Route_design</a:t>
            </a:r>
            <a:endParaRPr lang="zh-CN" altLang="en-US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0B47388-E267-44F6-99F5-3044341DFE7F}"/>
              </a:ext>
            </a:extLst>
          </p:cNvPr>
          <p:cNvSpPr/>
          <p:nvPr/>
        </p:nvSpPr>
        <p:spPr>
          <a:xfrm>
            <a:off x="7023180" y="5437958"/>
            <a:ext cx="2661096" cy="3138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Report_timing_summary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4690A3CE-24C6-4286-93DF-338E95F6A45A}"/>
              </a:ext>
            </a:extLst>
          </p:cNvPr>
          <p:cNvSpPr/>
          <p:nvPr/>
        </p:nvSpPr>
        <p:spPr>
          <a:xfrm>
            <a:off x="7206208" y="6373169"/>
            <a:ext cx="2295041" cy="3138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Write_bitstream</a:t>
            </a:r>
            <a:endParaRPr lang="zh-CN" altLang="en-US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E7772E56-26BC-4D0C-A255-DDEB46515BDA}"/>
              </a:ext>
            </a:extLst>
          </p:cNvPr>
          <p:cNvSpPr/>
          <p:nvPr/>
        </p:nvSpPr>
        <p:spPr>
          <a:xfrm>
            <a:off x="8944129" y="859182"/>
            <a:ext cx="2591849" cy="3138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Behavioral Simulation</a:t>
            </a:r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6D49F89-7494-4DE4-9D4C-5FAAD9E6977E}"/>
              </a:ext>
            </a:extLst>
          </p:cNvPr>
          <p:cNvSpPr/>
          <p:nvPr/>
        </p:nvSpPr>
        <p:spPr>
          <a:xfrm>
            <a:off x="8944128" y="5951417"/>
            <a:ext cx="2591849" cy="3138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Timing Simulation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DFEB27F-D300-4E51-B447-4FD87D8D4A26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8357287" y="729622"/>
            <a:ext cx="4" cy="576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0B9E606-9BD4-4CC7-AA13-8CA27D0AD2DD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8357287" y="1620211"/>
            <a:ext cx="4" cy="242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F67BD1A-4AAA-44A8-BA9B-E9CC7110CBB6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>
            <a:off x="8357287" y="2756111"/>
            <a:ext cx="1" cy="242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B64BCEF-BADD-4E6B-BFEF-D379FE8188A5}"/>
              </a:ext>
            </a:extLst>
          </p:cNvPr>
          <p:cNvCxnSpPr>
            <a:cxnSpLocks/>
            <a:stCxn id="31" idx="2"/>
            <a:endCxn id="47" idx="0"/>
          </p:cNvCxnSpPr>
          <p:nvPr/>
        </p:nvCxnSpPr>
        <p:spPr>
          <a:xfrm flipH="1">
            <a:off x="8353729" y="5843505"/>
            <a:ext cx="3559" cy="529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90201AF-7F3B-4EDF-A2BC-BC2B9F7FE930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8353728" y="1006742"/>
            <a:ext cx="590401" cy="9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35E341E-A7D0-4BAD-925D-D3C9E5BE337B}"/>
              </a:ext>
            </a:extLst>
          </p:cNvPr>
          <p:cNvCxnSpPr>
            <a:cxnSpLocks/>
          </p:cNvCxnSpPr>
          <p:nvPr/>
        </p:nvCxnSpPr>
        <p:spPr>
          <a:xfrm>
            <a:off x="8355975" y="6123698"/>
            <a:ext cx="590401" cy="9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185CC15-0379-44C5-903E-EAE5956F028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646335" y="1538207"/>
            <a:ext cx="0" cy="509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DEB49DE-BA45-4B1F-A2E8-EDB4742F6384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 flipV="1">
            <a:off x="4189709" y="1463291"/>
            <a:ext cx="3020061" cy="1095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F69EBC9-1017-4DD6-9036-5F8CA6EDFB71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 flipV="1">
            <a:off x="4189709" y="2101307"/>
            <a:ext cx="3020056" cy="1199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31856A0-6209-4027-879E-EEA50991BF8E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 flipV="1">
            <a:off x="4189709" y="2101307"/>
            <a:ext cx="3020056" cy="1941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EAFD0D7C-1493-4447-AC3B-7B5FF069FFCB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>
            <a:off x="4189709" y="4042472"/>
            <a:ext cx="2470513" cy="378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65F84A0-B27B-4881-A58B-C23F3763791C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 flipV="1">
            <a:off x="4343397" y="3251409"/>
            <a:ext cx="2866367" cy="24900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12DEFA6-2482-456B-9EC5-4CA45836C7CF}"/>
              </a:ext>
            </a:extLst>
          </p:cNvPr>
          <p:cNvCxnSpPr>
            <a:cxnSpLocks/>
            <a:stCxn id="19" idx="3"/>
            <a:endCxn id="35" idx="1"/>
          </p:cNvCxnSpPr>
          <p:nvPr/>
        </p:nvCxnSpPr>
        <p:spPr>
          <a:xfrm flipV="1">
            <a:off x="4343397" y="3644035"/>
            <a:ext cx="2866366" cy="20974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8D4C8BC5-EAD0-48A0-BF2A-02618A686BE7}"/>
              </a:ext>
            </a:extLst>
          </p:cNvPr>
          <p:cNvCxnSpPr>
            <a:cxnSpLocks/>
            <a:stCxn id="19" idx="3"/>
            <a:endCxn id="37" idx="1"/>
          </p:cNvCxnSpPr>
          <p:nvPr/>
        </p:nvCxnSpPr>
        <p:spPr>
          <a:xfrm flipV="1">
            <a:off x="4343397" y="4038596"/>
            <a:ext cx="2866365" cy="17028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72DC877A-B262-4ED8-9247-482D18D8EF7D}"/>
              </a:ext>
            </a:extLst>
          </p:cNvPr>
          <p:cNvCxnSpPr>
            <a:cxnSpLocks/>
            <a:stCxn id="19" idx="3"/>
            <a:endCxn id="39" idx="1"/>
          </p:cNvCxnSpPr>
          <p:nvPr/>
        </p:nvCxnSpPr>
        <p:spPr>
          <a:xfrm flipV="1">
            <a:off x="4343397" y="4431222"/>
            <a:ext cx="2866364" cy="13102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4C1AFD6A-CF82-4680-B4D3-2D7189503A14}"/>
              </a:ext>
            </a:extLst>
          </p:cNvPr>
          <p:cNvCxnSpPr>
            <a:cxnSpLocks/>
            <a:stCxn id="19" idx="3"/>
            <a:endCxn id="41" idx="1"/>
          </p:cNvCxnSpPr>
          <p:nvPr/>
        </p:nvCxnSpPr>
        <p:spPr>
          <a:xfrm flipV="1">
            <a:off x="4343397" y="4821260"/>
            <a:ext cx="2862811" cy="920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E5AFC048-3485-4F3C-9465-05E4E75E3997}"/>
              </a:ext>
            </a:extLst>
          </p:cNvPr>
          <p:cNvCxnSpPr>
            <a:cxnSpLocks/>
            <a:stCxn id="19" idx="3"/>
            <a:endCxn id="43" idx="1"/>
          </p:cNvCxnSpPr>
          <p:nvPr/>
        </p:nvCxnSpPr>
        <p:spPr>
          <a:xfrm flipV="1">
            <a:off x="4343397" y="5208069"/>
            <a:ext cx="2862811" cy="5334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9238D06-BFD4-45E1-B4CB-505C2DCDDB3E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 flipV="1">
            <a:off x="4343397" y="2101307"/>
            <a:ext cx="2866368" cy="36401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2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96001C9-92A7-4717-B556-DAB729170D74}"/>
              </a:ext>
            </a:extLst>
          </p:cNvPr>
          <p:cNvSpPr/>
          <p:nvPr/>
        </p:nvSpPr>
        <p:spPr>
          <a:xfrm>
            <a:off x="2122289" y="2629864"/>
            <a:ext cx="5754724" cy="85338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RTL System-Level Integration</a:t>
            </a:r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20EF864-A664-4C11-AEE7-52CFE3840EEE}"/>
              </a:ext>
            </a:extLst>
          </p:cNvPr>
          <p:cNvSpPr/>
          <p:nvPr/>
        </p:nvSpPr>
        <p:spPr>
          <a:xfrm>
            <a:off x="2122289" y="771359"/>
            <a:ext cx="2643437" cy="8533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DSP Design</a:t>
            </a:r>
          </a:p>
          <a:p>
            <a:pPr algn="ctr"/>
            <a:r>
              <a:rPr lang="en-US" altLang="zh-CN" dirty="0"/>
              <a:t>(System </a:t>
            </a:r>
            <a:r>
              <a:rPr lang="en-US" altLang="zh-CN" dirty="0" err="1"/>
              <a:t>Genetator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E080EAD-0317-4C19-ACB1-5E14E838794A}"/>
              </a:ext>
            </a:extLst>
          </p:cNvPr>
          <p:cNvSpPr/>
          <p:nvPr/>
        </p:nvSpPr>
        <p:spPr>
          <a:xfrm>
            <a:off x="5233575" y="771359"/>
            <a:ext cx="2643438" cy="85338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 Integration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Embedded,Logic,DSP</a:t>
            </a:r>
            <a:r>
              <a:rPr lang="en-US" altLang="zh-CN" dirty="0"/>
              <a:t>…)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DBD1FF9-EF6B-4739-AF42-774E0A2853B8}"/>
              </a:ext>
            </a:extLst>
          </p:cNvPr>
          <p:cNvSpPr/>
          <p:nvPr/>
        </p:nvSpPr>
        <p:spPr>
          <a:xfrm>
            <a:off x="8808518" y="1753234"/>
            <a:ext cx="1896936" cy="7691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 Packaging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C4C82F-2415-496C-A04A-7D6631284A51}"/>
              </a:ext>
            </a:extLst>
          </p:cNvPr>
          <p:cNvSpPr txBox="1"/>
          <p:nvPr/>
        </p:nvSpPr>
        <p:spPr>
          <a:xfrm>
            <a:off x="9060321" y="96477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Customer IP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98C746-CE78-4F88-A660-C98CADE8CF20}"/>
              </a:ext>
            </a:extLst>
          </p:cNvPr>
          <p:cNvSpPr txBox="1"/>
          <p:nvPr/>
        </p:nvSpPr>
        <p:spPr>
          <a:xfrm>
            <a:off x="1201344" y="2594890"/>
            <a:ext cx="627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RTL</a:t>
            </a:r>
          </a:p>
          <a:p>
            <a:r>
              <a:rPr lang="en-US" altLang="zh-CN" dirty="0"/>
              <a:t>EDIF</a:t>
            </a:r>
          </a:p>
          <a:p>
            <a:r>
              <a:rPr lang="en-US" altLang="zh-CN" dirty="0"/>
              <a:t>XDC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EC08D8B-183E-4860-9F0E-615A0AA346B2}"/>
              </a:ext>
            </a:extLst>
          </p:cNvPr>
          <p:cNvCxnSpPr>
            <a:cxnSpLocks/>
          </p:cNvCxnSpPr>
          <p:nvPr/>
        </p:nvCxnSpPr>
        <p:spPr>
          <a:xfrm>
            <a:off x="1858817" y="2784845"/>
            <a:ext cx="263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BFC83DF-1BFD-4A7C-ACAD-DE03EF46A829}"/>
              </a:ext>
            </a:extLst>
          </p:cNvPr>
          <p:cNvCxnSpPr>
            <a:cxnSpLocks/>
          </p:cNvCxnSpPr>
          <p:nvPr/>
        </p:nvCxnSpPr>
        <p:spPr>
          <a:xfrm>
            <a:off x="1858817" y="3056555"/>
            <a:ext cx="263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408462D-864F-46F9-BEDB-518644B26ECF}"/>
              </a:ext>
            </a:extLst>
          </p:cNvPr>
          <p:cNvCxnSpPr>
            <a:cxnSpLocks/>
          </p:cNvCxnSpPr>
          <p:nvPr/>
        </p:nvCxnSpPr>
        <p:spPr>
          <a:xfrm>
            <a:off x="1858817" y="3316953"/>
            <a:ext cx="263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2FDEE3D-2D45-4911-8544-55931AB1D5EA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9756986" y="1334102"/>
            <a:ext cx="0" cy="419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9508F26-A276-4B9D-965E-131FBF032B0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444008" y="1624741"/>
            <a:ext cx="0" cy="100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E9963A41-C20E-46FC-9C8A-F8088EF1E11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555294" y="1624741"/>
            <a:ext cx="0" cy="1005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6BFCECA-C5DB-4544-96B8-664B4C2173F8}"/>
              </a:ext>
            </a:extLst>
          </p:cNvPr>
          <p:cNvSpPr txBox="1"/>
          <p:nvPr/>
        </p:nvSpPr>
        <p:spPr>
          <a:xfrm>
            <a:off x="8808518" y="2831830"/>
            <a:ext cx="1896936" cy="2031325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IP Catalog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E46943B-98DF-4344-8C93-52C702B0D25B}"/>
              </a:ext>
            </a:extLst>
          </p:cNvPr>
          <p:cNvSpPr/>
          <p:nvPr/>
        </p:nvSpPr>
        <p:spPr>
          <a:xfrm>
            <a:off x="9097821" y="3258521"/>
            <a:ext cx="1318333" cy="40651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Xilinx IP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19A5B4E3-B6A8-4450-9538-C132B012BDAE}"/>
                  </a:ext>
                </a:extLst>
              </p:cNvPr>
              <p:cNvSpPr/>
              <p:nvPr/>
            </p:nvSpPr>
            <p:spPr>
              <a:xfrm>
                <a:off x="9097820" y="3778520"/>
                <a:ext cx="1318333" cy="406515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rd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IP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19A5B4E3-B6A8-4450-9538-C132B012B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820" y="3778520"/>
                <a:ext cx="1318333" cy="406515"/>
              </a:xfrm>
              <a:prstGeom prst="roundRect">
                <a:avLst/>
              </a:prstGeom>
              <a:blipFill>
                <a:blip r:embed="rId2"/>
                <a:stretch>
                  <a:fillRect b="-10526"/>
                </a:stretch>
              </a:blipFill>
              <a:ln w="571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3212230-7F11-42B7-B533-D71CB237851D}"/>
              </a:ext>
            </a:extLst>
          </p:cNvPr>
          <p:cNvSpPr/>
          <p:nvPr/>
        </p:nvSpPr>
        <p:spPr>
          <a:xfrm>
            <a:off x="9097819" y="4298519"/>
            <a:ext cx="1318333" cy="40651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IP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E30E8EB-17DC-4B76-A4DC-731E4E79DC7D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7877013" y="3056555"/>
            <a:ext cx="8989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193E0661-07B8-4F4E-B792-2A37A25B43DC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>
            <a:off x="9756986" y="2522349"/>
            <a:ext cx="0" cy="309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1560EFB-6EC4-4AD7-A7CB-9781524A2677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765726" y="1198050"/>
            <a:ext cx="4678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0F70A277-E78F-4C2B-8C2F-BF9E7D9EB9A3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V="1">
            <a:off x="7181685" y="1893378"/>
            <a:ext cx="1858504" cy="4678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D7BA6F5-F3BA-4E94-A1DC-66F614C52F1F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>
            <a:off x="3444008" y="1624741"/>
            <a:ext cx="5364510" cy="5130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71F38081-8178-43B5-AAF9-7A4AC7825E60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6555294" y="1624741"/>
            <a:ext cx="2253224" cy="5130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2EA573B2-C008-4378-9EFE-E94A500809F1}"/>
              </a:ext>
            </a:extLst>
          </p:cNvPr>
          <p:cNvSpPr/>
          <p:nvPr/>
        </p:nvSpPr>
        <p:spPr>
          <a:xfrm>
            <a:off x="2122289" y="4298518"/>
            <a:ext cx="5754724" cy="174969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BD600E7B-9DE6-4489-AE93-EC98138632D2}"/>
              </a:ext>
            </a:extLst>
          </p:cNvPr>
          <p:cNvCxnSpPr>
            <a:cxnSpLocks/>
          </p:cNvCxnSpPr>
          <p:nvPr/>
        </p:nvCxnSpPr>
        <p:spPr>
          <a:xfrm>
            <a:off x="5463152" y="4298518"/>
            <a:ext cx="0" cy="1749695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9FDE2392-E598-401D-973F-39AAE813923D}"/>
              </a:ext>
            </a:extLst>
          </p:cNvPr>
          <p:cNvSpPr/>
          <p:nvPr/>
        </p:nvSpPr>
        <p:spPr>
          <a:xfrm>
            <a:off x="2502984" y="4447246"/>
            <a:ext cx="2574972" cy="40651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Synthesis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D64492B-9623-4168-AC07-299FC118BCC0}"/>
              </a:ext>
            </a:extLst>
          </p:cNvPr>
          <p:cNvSpPr txBox="1"/>
          <p:nvPr/>
        </p:nvSpPr>
        <p:spPr>
          <a:xfrm>
            <a:off x="5764656" y="4434701"/>
            <a:ext cx="17187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Design Analysis</a:t>
            </a:r>
          </a:p>
          <a:p>
            <a:r>
              <a:rPr lang="en-US" altLang="zh-CN" dirty="0"/>
              <a:t>Constraints</a:t>
            </a:r>
          </a:p>
          <a:p>
            <a:r>
              <a:rPr lang="en-US" altLang="zh-CN" dirty="0"/>
              <a:t>Simulation</a:t>
            </a:r>
          </a:p>
          <a:p>
            <a:r>
              <a:rPr lang="en-US" altLang="zh-CN" dirty="0"/>
              <a:t>Debugging</a:t>
            </a:r>
          </a:p>
          <a:p>
            <a:r>
              <a:rPr lang="en-US" altLang="zh-CN" dirty="0"/>
              <a:t>Cross Probing</a:t>
            </a:r>
            <a:endParaRPr lang="zh-CN" altLang="en-US" dirty="0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B16145F6-6E80-44EE-B09F-004E5436B6FF}"/>
              </a:ext>
            </a:extLst>
          </p:cNvPr>
          <p:cNvSpPr/>
          <p:nvPr/>
        </p:nvSpPr>
        <p:spPr>
          <a:xfrm>
            <a:off x="2502984" y="5492968"/>
            <a:ext cx="2574976" cy="40651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Programming &amp; Debug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3AF192BF-5C61-495E-9825-9C09D7C73BCF}"/>
              </a:ext>
            </a:extLst>
          </p:cNvPr>
          <p:cNvSpPr/>
          <p:nvPr/>
        </p:nvSpPr>
        <p:spPr>
          <a:xfrm>
            <a:off x="2502984" y="4970107"/>
            <a:ext cx="2574972" cy="40651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Implementation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412E74D9-46B8-4FB9-86F5-BEE4AB7FBDE1}"/>
              </a:ext>
            </a:extLst>
          </p:cNvPr>
          <p:cNvCxnSpPr>
            <a:cxnSpLocks/>
            <a:stCxn id="2" idx="2"/>
            <a:endCxn id="96" idx="0"/>
          </p:cNvCxnSpPr>
          <p:nvPr/>
        </p:nvCxnSpPr>
        <p:spPr>
          <a:xfrm>
            <a:off x="4999651" y="3483246"/>
            <a:ext cx="0" cy="815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85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7AF72FE2-29BA-4002-B4F5-B13262158009}"/>
              </a:ext>
            </a:extLst>
          </p:cNvPr>
          <p:cNvSpPr/>
          <p:nvPr/>
        </p:nvSpPr>
        <p:spPr>
          <a:xfrm>
            <a:off x="1881752" y="809787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src</a:t>
            </a:r>
            <a:endParaRPr lang="zh-CN" altLang="en-US" dirty="0"/>
          </a:p>
        </p:txBody>
      </p:sp>
      <p:sp>
        <p:nvSpPr>
          <p:cNvPr id="6" name="流程图: 文档 5">
            <a:extLst>
              <a:ext uri="{FF2B5EF4-FFF2-40B4-BE49-F238E27FC236}">
                <a16:creationId xmlns:a16="http://schemas.microsoft.com/office/drawing/2014/main" id="{095792A7-7162-4A43-9799-87BD0E65B38F}"/>
              </a:ext>
            </a:extLst>
          </p:cNvPr>
          <p:cNvSpPr/>
          <p:nvPr/>
        </p:nvSpPr>
        <p:spPr>
          <a:xfrm>
            <a:off x="1881752" y="1646954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edn</a:t>
            </a:r>
            <a:endParaRPr lang="en-US" altLang="zh-CN" dirty="0"/>
          </a:p>
        </p:txBody>
      </p:sp>
      <p:sp>
        <p:nvSpPr>
          <p:cNvPr id="8" name="流程图: 文档 7">
            <a:extLst>
              <a:ext uri="{FF2B5EF4-FFF2-40B4-BE49-F238E27FC236}">
                <a16:creationId xmlns:a16="http://schemas.microsoft.com/office/drawing/2014/main" id="{659BCC8A-8A47-422C-9427-8BD245468296}"/>
              </a:ext>
            </a:extLst>
          </p:cNvPr>
          <p:cNvSpPr/>
          <p:nvPr/>
        </p:nvSpPr>
        <p:spPr>
          <a:xfrm>
            <a:off x="1881752" y="2484121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</a:t>
            </a:r>
            <a:endParaRPr lang="en-US" altLang="zh-CN" dirty="0"/>
          </a:p>
        </p:txBody>
      </p:sp>
      <p:sp>
        <p:nvSpPr>
          <p:cNvPr id="10" name="流程图: 文档 9">
            <a:extLst>
              <a:ext uri="{FF2B5EF4-FFF2-40B4-BE49-F238E27FC236}">
                <a16:creationId xmlns:a16="http://schemas.microsoft.com/office/drawing/2014/main" id="{94B06190-8367-45AA-A137-BF8E799E701E}"/>
              </a:ext>
            </a:extLst>
          </p:cNvPr>
          <p:cNvSpPr/>
          <p:nvPr/>
        </p:nvSpPr>
        <p:spPr>
          <a:xfrm>
            <a:off x="1881752" y="3321288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xdc</a:t>
            </a:r>
            <a:endParaRPr lang="en-US" altLang="zh-CN" dirty="0"/>
          </a:p>
        </p:txBody>
      </p:sp>
      <p:sp>
        <p:nvSpPr>
          <p:cNvPr id="12" name="流程图: 文档 11">
            <a:extLst>
              <a:ext uri="{FF2B5EF4-FFF2-40B4-BE49-F238E27FC236}">
                <a16:creationId xmlns:a16="http://schemas.microsoft.com/office/drawing/2014/main" id="{8B20F96C-0E50-4BE4-A9AF-D402FD2FA75B}"/>
              </a:ext>
            </a:extLst>
          </p:cNvPr>
          <p:cNvSpPr/>
          <p:nvPr/>
        </p:nvSpPr>
        <p:spPr>
          <a:xfrm>
            <a:off x="1881752" y="4158455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sysgen</a:t>
            </a:r>
            <a:endParaRPr lang="en-US" altLang="zh-CN" dirty="0"/>
          </a:p>
        </p:txBody>
      </p:sp>
      <p:sp>
        <p:nvSpPr>
          <p:cNvPr id="13" name="流程图: 文档 12">
            <a:extLst>
              <a:ext uri="{FF2B5EF4-FFF2-40B4-BE49-F238E27FC236}">
                <a16:creationId xmlns:a16="http://schemas.microsoft.com/office/drawing/2014/main" id="{58AFC0F1-7147-4580-9033-6EC8ED4CD116}"/>
              </a:ext>
            </a:extLst>
          </p:cNvPr>
          <p:cNvSpPr/>
          <p:nvPr/>
        </p:nvSpPr>
        <p:spPr>
          <a:xfrm>
            <a:off x="1881752" y="4995620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sim</a:t>
            </a:r>
          </a:p>
        </p:txBody>
      </p:sp>
      <p:sp>
        <p:nvSpPr>
          <p:cNvPr id="14" name="圆柱体 13">
            <a:extLst>
              <a:ext uri="{FF2B5EF4-FFF2-40B4-BE49-F238E27FC236}">
                <a16:creationId xmlns:a16="http://schemas.microsoft.com/office/drawing/2014/main" id="{209831C0-3563-424E-AB5A-30A365C2376B}"/>
              </a:ext>
            </a:extLst>
          </p:cNvPr>
          <p:cNvSpPr/>
          <p:nvPr/>
        </p:nvSpPr>
        <p:spPr>
          <a:xfrm>
            <a:off x="4286058" y="2395858"/>
            <a:ext cx="1099604" cy="1401821"/>
          </a:xfrm>
          <a:prstGeom prst="ca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Vivado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F95E646-1B43-4994-8895-7136B0405303}"/>
              </a:ext>
            </a:extLst>
          </p:cNvPr>
          <p:cNvSpPr/>
          <p:nvPr/>
        </p:nvSpPr>
        <p:spPr>
          <a:xfrm>
            <a:off x="6772760" y="613425"/>
            <a:ext cx="3165528" cy="332051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Project Mode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流程图: 文档 16">
            <a:extLst>
              <a:ext uri="{FF2B5EF4-FFF2-40B4-BE49-F238E27FC236}">
                <a16:creationId xmlns:a16="http://schemas.microsoft.com/office/drawing/2014/main" id="{491FF588-FB8C-4566-A6A9-04DF2CDB0AE1}"/>
              </a:ext>
            </a:extLst>
          </p:cNvPr>
          <p:cNvSpPr/>
          <p:nvPr/>
        </p:nvSpPr>
        <p:spPr>
          <a:xfrm>
            <a:off x="7169258" y="1159973"/>
            <a:ext cx="2372531" cy="61264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Project_name.xpr</a:t>
            </a:r>
            <a:endParaRPr lang="zh-CN" altLang="en-US" dirty="0"/>
          </a:p>
        </p:txBody>
      </p:sp>
      <p:sp>
        <p:nvSpPr>
          <p:cNvPr id="18" name="流程图: 文档 17">
            <a:extLst>
              <a:ext uri="{FF2B5EF4-FFF2-40B4-BE49-F238E27FC236}">
                <a16:creationId xmlns:a16="http://schemas.microsoft.com/office/drawing/2014/main" id="{729208E1-948E-448B-8E05-176FE4DCFB3F}"/>
              </a:ext>
            </a:extLst>
          </p:cNvPr>
          <p:cNvSpPr/>
          <p:nvPr/>
        </p:nvSpPr>
        <p:spPr>
          <a:xfrm>
            <a:off x="7169257" y="1827072"/>
            <a:ext cx="2372531" cy="61264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Project_name.runs</a:t>
            </a:r>
            <a:endParaRPr lang="zh-CN" altLang="en-US" dirty="0"/>
          </a:p>
        </p:txBody>
      </p:sp>
      <p:sp>
        <p:nvSpPr>
          <p:cNvPr id="19" name="流程图: 文档 18">
            <a:extLst>
              <a:ext uri="{FF2B5EF4-FFF2-40B4-BE49-F238E27FC236}">
                <a16:creationId xmlns:a16="http://schemas.microsoft.com/office/drawing/2014/main" id="{1347F021-F9D7-4C58-996B-527716E7E740}"/>
              </a:ext>
            </a:extLst>
          </p:cNvPr>
          <p:cNvSpPr/>
          <p:nvPr/>
        </p:nvSpPr>
        <p:spPr>
          <a:xfrm>
            <a:off x="7169257" y="2494171"/>
            <a:ext cx="2372531" cy="61264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Project_name.srcs</a:t>
            </a:r>
            <a:endParaRPr lang="zh-CN" altLang="en-US" dirty="0"/>
          </a:p>
        </p:txBody>
      </p:sp>
      <p:sp>
        <p:nvSpPr>
          <p:cNvPr id="20" name="流程图: 文档 19">
            <a:extLst>
              <a:ext uri="{FF2B5EF4-FFF2-40B4-BE49-F238E27FC236}">
                <a16:creationId xmlns:a16="http://schemas.microsoft.com/office/drawing/2014/main" id="{AB73653A-D98E-4100-8294-47A02E49AD47}"/>
              </a:ext>
            </a:extLst>
          </p:cNvPr>
          <p:cNvSpPr/>
          <p:nvPr/>
        </p:nvSpPr>
        <p:spPr>
          <a:xfrm>
            <a:off x="7169256" y="3161270"/>
            <a:ext cx="2372531" cy="612648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Project_name.data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6DC1D95-07D4-47D8-A8E8-DD0D71C40F99}"/>
              </a:ext>
            </a:extLst>
          </p:cNvPr>
          <p:cNvSpPr/>
          <p:nvPr/>
        </p:nvSpPr>
        <p:spPr>
          <a:xfrm>
            <a:off x="6772760" y="4294019"/>
            <a:ext cx="3165528" cy="202774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Non-Project Mode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流程图: 文档 21">
            <a:extLst>
              <a:ext uri="{FF2B5EF4-FFF2-40B4-BE49-F238E27FC236}">
                <a16:creationId xmlns:a16="http://schemas.microsoft.com/office/drawing/2014/main" id="{D11245AF-D159-4C91-B43F-86EE607063DE}"/>
              </a:ext>
            </a:extLst>
          </p:cNvPr>
          <p:cNvSpPr/>
          <p:nvPr/>
        </p:nvSpPr>
        <p:spPr>
          <a:xfrm>
            <a:off x="7169258" y="4840566"/>
            <a:ext cx="2372531" cy="612648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dcp</a:t>
            </a:r>
            <a:endParaRPr lang="zh-CN" altLang="en-US" dirty="0"/>
          </a:p>
        </p:txBody>
      </p:sp>
      <p:sp>
        <p:nvSpPr>
          <p:cNvPr id="23" name="流程图: 文档 22">
            <a:extLst>
              <a:ext uri="{FF2B5EF4-FFF2-40B4-BE49-F238E27FC236}">
                <a16:creationId xmlns:a16="http://schemas.microsoft.com/office/drawing/2014/main" id="{1D6D29D6-84CD-44FA-A82C-7A546522E1CF}"/>
              </a:ext>
            </a:extLst>
          </p:cNvPr>
          <p:cNvSpPr/>
          <p:nvPr/>
        </p:nvSpPr>
        <p:spPr>
          <a:xfrm>
            <a:off x="7169257" y="5507665"/>
            <a:ext cx="2372531" cy="612648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rpt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D9A857-8661-4260-B3DA-9A7A32ADA555}"/>
              </a:ext>
            </a:extLst>
          </p:cNvPr>
          <p:cNvSpPr/>
          <p:nvPr/>
        </p:nvSpPr>
        <p:spPr>
          <a:xfrm>
            <a:off x="9938285" y="1904559"/>
            <a:ext cx="909233" cy="71008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GUI </a:t>
            </a:r>
            <a:r>
              <a:rPr lang="en-US" altLang="zh-CN" dirty="0" err="1">
                <a:solidFill>
                  <a:schemeClr val="tx1"/>
                </a:solidFill>
              </a:rPr>
              <a:t>Tcl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360D07-C633-4F81-982C-A8ABD4A5B50A}"/>
              </a:ext>
            </a:extLst>
          </p:cNvPr>
          <p:cNvSpPr/>
          <p:nvPr/>
        </p:nvSpPr>
        <p:spPr>
          <a:xfrm>
            <a:off x="9938285" y="4946901"/>
            <a:ext cx="909233" cy="71008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Tcl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37750A-3514-42A2-A36A-1BDC9F1F749B}"/>
              </a:ext>
            </a:extLst>
          </p:cNvPr>
          <p:cNvCxnSpPr>
            <a:cxnSpLocks/>
            <a:stCxn id="4" idx="3"/>
            <a:endCxn id="14" idx="2"/>
          </p:cNvCxnSpPr>
          <p:nvPr/>
        </p:nvCxnSpPr>
        <p:spPr>
          <a:xfrm>
            <a:off x="2796152" y="1116111"/>
            <a:ext cx="1489906" cy="1980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D8FFDDD-04AC-4CBB-90ED-32FA13B5D62C}"/>
              </a:ext>
            </a:extLst>
          </p:cNvPr>
          <p:cNvCxnSpPr>
            <a:cxnSpLocks/>
            <a:stCxn id="6" idx="3"/>
            <a:endCxn id="14" idx="2"/>
          </p:cNvCxnSpPr>
          <p:nvPr/>
        </p:nvCxnSpPr>
        <p:spPr>
          <a:xfrm>
            <a:off x="2796152" y="1953278"/>
            <a:ext cx="1489906" cy="1143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45D0E64-D551-44D2-BEB9-8E193CA91BB1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>
            <a:off x="2796152" y="2790445"/>
            <a:ext cx="1489906" cy="306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9C57CCB-AF7A-488E-961E-7D24DA6D650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2796152" y="3096769"/>
            <a:ext cx="1489906" cy="530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998093D-BC79-4482-87EC-36C4B3AD6DE9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 flipV="1">
            <a:off x="2796152" y="3096769"/>
            <a:ext cx="1489906" cy="1368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689B0D2-B070-4227-BAC5-D8377D32B456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 flipV="1">
            <a:off x="2796152" y="3096769"/>
            <a:ext cx="1489906" cy="2205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B28E8DC-0021-4E31-A8BB-2AD955C65698}"/>
              </a:ext>
            </a:extLst>
          </p:cNvPr>
          <p:cNvCxnSpPr>
            <a:cxnSpLocks/>
            <a:stCxn id="14" idx="4"/>
            <a:endCxn id="15" idx="1"/>
          </p:cNvCxnSpPr>
          <p:nvPr/>
        </p:nvCxnSpPr>
        <p:spPr>
          <a:xfrm flipV="1">
            <a:off x="5385662" y="2273681"/>
            <a:ext cx="1387098" cy="823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95246C1-AFEF-4EB3-A08E-0BFFAF69D11A}"/>
              </a:ext>
            </a:extLst>
          </p:cNvPr>
          <p:cNvCxnSpPr>
            <a:cxnSpLocks/>
            <a:stCxn id="14" idx="4"/>
            <a:endCxn id="21" idx="1"/>
          </p:cNvCxnSpPr>
          <p:nvPr/>
        </p:nvCxnSpPr>
        <p:spPr>
          <a:xfrm>
            <a:off x="5385662" y="3096769"/>
            <a:ext cx="1387098" cy="2211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50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柱体 13">
            <a:extLst>
              <a:ext uri="{FF2B5EF4-FFF2-40B4-BE49-F238E27FC236}">
                <a16:creationId xmlns:a16="http://schemas.microsoft.com/office/drawing/2014/main" id="{209831C0-3563-424E-AB5A-30A365C2376B}"/>
              </a:ext>
            </a:extLst>
          </p:cNvPr>
          <p:cNvSpPr/>
          <p:nvPr/>
        </p:nvSpPr>
        <p:spPr>
          <a:xfrm>
            <a:off x="1325882" y="2535092"/>
            <a:ext cx="1099604" cy="1401821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37750A-3514-42A2-A36A-1BDC9F1F749B}"/>
              </a:ext>
            </a:extLst>
          </p:cNvPr>
          <p:cNvCxnSpPr>
            <a:cxnSpLocks/>
            <a:stCxn id="14" idx="4"/>
            <a:endCxn id="2" idx="1"/>
          </p:cNvCxnSpPr>
          <p:nvPr/>
        </p:nvCxnSpPr>
        <p:spPr>
          <a:xfrm flipV="1">
            <a:off x="2425486" y="1210159"/>
            <a:ext cx="1677690" cy="2025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730D135-410D-47B3-9657-CAB781103F27}"/>
              </a:ext>
            </a:extLst>
          </p:cNvPr>
          <p:cNvSpPr/>
          <p:nvPr/>
        </p:nvSpPr>
        <p:spPr>
          <a:xfrm>
            <a:off x="4103176" y="914400"/>
            <a:ext cx="3332135" cy="5915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Instantiation Template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C814F1E-4D25-4DCC-A108-B2B2DBEA4770}"/>
              </a:ext>
            </a:extLst>
          </p:cNvPr>
          <p:cNvSpPr/>
          <p:nvPr/>
        </p:nvSpPr>
        <p:spPr>
          <a:xfrm>
            <a:off x="4103176" y="1589867"/>
            <a:ext cx="3332135" cy="5904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Synthesized Checkpoint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80788E7-52E5-4444-B9DE-058F44A50B71}"/>
              </a:ext>
            </a:extLst>
          </p:cNvPr>
          <p:cNvSpPr/>
          <p:nvPr/>
        </p:nvSpPr>
        <p:spPr>
          <a:xfrm>
            <a:off x="4103176" y="2265335"/>
            <a:ext cx="3332135" cy="5904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Behavioral Simulation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8E5465-E457-483C-A87B-E9AE0E78F3E4}"/>
              </a:ext>
            </a:extLst>
          </p:cNvPr>
          <p:cNvSpPr/>
          <p:nvPr/>
        </p:nvSpPr>
        <p:spPr>
          <a:xfrm>
            <a:off x="4103175" y="2940803"/>
            <a:ext cx="3332135" cy="5904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en-US" altLang="zh-CN" dirty="0" err="1">
                <a:solidFill>
                  <a:schemeClr val="tx1"/>
                </a:solidFill>
              </a:rPr>
              <a:t>ip_name</a:t>
            </a:r>
            <a:r>
              <a:rPr lang="en-US" altLang="zh-CN" dirty="0">
                <a:solidFill>
                  <a:schemeClr val="tx1"/>
                </a:solidFill>
              </a:rPr>
              <a:t>&gt;_</a:t>
            </a:r>
            <a:r>
              <a:rPr lang="en-US" altLang="zh-CN" dirty="0" err="1">
                <a:solidFill>
                  <a:schemeClr val="tx1"/>
                </a:solidFill>
              </a:rPr>
              <a:t>funcsim.v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en-US" altLang="zh-CN" dirty="0" err="1">
                <a:solidFill>
                  <a:schemeClr val="tx1"/>
                </a:solidFill>
              </a:rPr>
              <a:t>vhdl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364FC6C-21BB-4053-8310-2195D5E6F18F}"/>
              </a:ext>
            </a:extLst>
          </p:cNvPr>
          <p:cNvSpPr/>
          <p:nvPr/>
        </p:nvSpPr>
        <p:spPr>
          <a:xfrm>
            <a:off x="4103175" y="3615153"/>
            <a:ext cx="3332135" cy="5915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&lt;</a:t>
            </a:r>
            <a:r>
              <a:rPr lang="en-US" altLang="zh-CN" sz="1600" dirty="0" err="1">
                <a:solidFill>
                  <a:schemeClr val="tx1"/>
                </a:solidFill>
              </a:rPr>
              <a:t>ip_name</a:t>
            </a:r>
            <a:r>
              <a:rPr lang="en-US" altLang="zh-CN" sz="1600" dirty="0">
                <a:solidFill>
                  <a:schemeClr val="tx1"/>
                </a:solidFill>
              </a:rPr>
              <a:t>&gt;_</a:t>
            </a:r>
            <a:r>
              <a:rPr lang="en-US" altLang="zh-CN" sz="1600" dirty="0" err="1">
                <a:solidFill>
                  <a:schemeClr val="tx1"/>
                </a:solidFill>
              </a:rPr>
              <a:t>stub.v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&lt;</a:t>
            </a:r>
            <a:r>
              <a:rPr lang="en-US" altLang="zh-CN" sz="1600" dirty="0" err="1">
                <a:solidFill>
                  <a:schemeClr val="tx1"/>
                </a:solidFill>
              </a:rPr>
              <a:t>ip_name</a:t>
            </a:r>
            <a:r>
              <a:rPr lang="en-US" altLang="zh-CN" sz="1600" dirty="0">
                <a:solidFill>
                  <a:schemeClr val="tx1"/>
                </a:solidFill>
              </a:rPr>
              <a:t>&gt;.</a:t>
            </a:r>
            <a:r>
              <a:rPr lang="en-US" altLang="zh-CN" sz="1600" dirty="0" err="1">
                <a:solidFill>
                  <a:schemeClr val="tx1"/>
                </a:solidFill>
              </a:rPr>
              <a:t>vho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6E3B322-E278-47EF-A06C-8C6EEF6D761E}"/>
              </a:ext>
            </a:extLst>
          </p:cNvPr>
          <p:cNvSpPr/>
          <p:nvPr/>
        </p:nvSpPr>
        <p:spPr>
          <a:xfrm>
            <a:off x="4103175" y="4290620"/>
            <a:ext cx="3332135" cy="5915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Example Design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85E7B9F-CCE4-4C98-B5A1-22FD05E839EB}"/>
              </a:ext>
            </a:extLst>
          </p:cNvPr>
          <p:cNvSpPr/>
          <p:nvPr/>
        </p:nvSpPr>
        <p:spPr>
          <a:xfrm>
            <a:off x="4103174" y="4966087"/>
            <a:ext cx="3332135" cy="5915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Testbench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207E202-64A5-4F2C-B074-C8F9BEC8C4A3}"/>
              </a:ext>
            </a:extLst>
          </p:cNvPr>
          <p:cNvCxnSpPr>
            <a:cxnSpLocks/>
            <a:stCxn id="14" idx="4"/>
            <a:endCxn id="3" idx="1"/>
          </p:cNvCxnSpPr>
          <p:nvPr/>
        </p:nvCxnSpPr>
        <p:spPr>
          <a:xfrm flipV="1">
            <a:off x="2425486" y="1885067"/>
            <a:ext cx="1677690" cy="1350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98FF5D3-B3ED-495F-AA74-1F0B9793052F}"/>
              </a:ext>
            </a:extLst>
          </p:cNvPr>
          <p:cNvCxnSpPr>
            <a:cxnSpLocks/>
            <a:stCxn id="14" idx="4"/>
            <a:endCxn id="5" idx="1"/>
          </p:cNvCxnSpPr>
          <p:nvPr/>
        </p:nvCxnSpPr>
        <p:spPr>
          <a:xfrm flipV="1">
            <a:off x="2425486" y="2560535"/>
            <a:ext cx="1677690" cy="675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8D57894-780D-4D49-8C78-118E84022368}"/>
              </a:ext>
            </a:extLst>
          </p:cNvPr>
          <p:cNvCxnSpPr>
            <a:cxnSpLocks/>
            <a:stCxn id="14" idx="4"/>
            <a:endCxn id="7" idx="1"/>
          </p:cNvCxnSpPr>
          <p:nvPr/>
        </p:nvCxnSpPr>
        <p:spPr>
          <a:xfrm>
            <a:off x="2425486" y="3236003"/>
            <a:ext cx="16776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F1F613F-3E89-4DB9-92B7-3AD4CD976D96}"/>
              </a:ext>
            </a:extLst>
          </p:cNvPr>
          <p:cNvCxnSpPr>
            <a:cxnSpLocks/>
            <a:stCxn id="14" idx="4"/>
            <a:endCxn id="9" idx="1"/>
          </p:cNvCxnSpPr>
          <p:nvPr/>
        </p:nvCxnSpPr>
        <p:spPr>
          <a:xfrm>
            <a:off x="2425486" y="3236003"/>
            <a:ext cx="1677689" cy="674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65349B1-CC7B-46A8-8399-12099E917F4E}"/>
              </a:ext>
            </a:extLst>
          </p:cNvPr>
          <p:cNvCxnSpPr>
            <a:cxnSpLocks/>
            <a:stCxn id="14" idx="4"/>
            <a:endCxn id="11" idx="1"/>
          </p:cNvCxnSpPr>
          <p:nvPr/>
        </p:nvCxnSpPr>
        <p:spPr>
          <a:xfrm>
            <a:off x="2425486" y="3236003"/>
            <a:ext cx="1677689" cy="1350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0A9602F-6476-4AD7-8719-5115BEE572EC}"/>
              </a:ext>
            </a:extLst>
          </p:cNvPr>
          <p:cNvCxnSpPr>
            <a:cxnSpLocks/>
            <a:stCxn id="14" idx="4"/>
            <a:endCxn id="16" idx="1"/>
          </p:cNvCxnSpPr>
          <p:nvPr/>
        </p:nvCxnSpPr>
        <p:spPr>
          <a:xfrm>
            <a:off x="2425486" y="3236003"/>
            <a:ext cx="1677688" cy="2025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流程图: 文档 49">
            <a:extLst>
              <a:ext uri="{FF2B5EF4-FFF2-40B4-BE49-F238E27FC236}">
                <a16:creationId xmlns:a16="http://schemas.microsoft.com/office/drawing/2014/main" id="{F4A8E9D0-EA02-4A01-A5E9-924EB83383CE}"/>
              </a:ext>
            </a:extLst>
          </p:cNvPr>
          <p:cNvSpPr/>
          <p:nvPr/>
        </p:nvSpPr>
        <p:spPr>
          <a:xfrm>
            <a:off x="7807269" y="967997"/>
            <a:ext cx="1162375" cy="484323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veo</a:t>
            </a:r>
            <a:endParaRPr lang="zh-CN" altLang="en-US" dirty="0"/>
          </a:p>
        </p:txBody>
      </p:sp>
      <p:sp>
        <p:nvSpPr>
          <p:cNvPr id="52" name="流程图: 文档 51">
            <a:extLst>
              <a:ext uri="{FF2B5EF4-FFF2-40B4-BE49-F238E27FC236}">
                <a16:creationId xmlns:a16="http://schemas.microsoft.com/office/drawing/2014/main" id="{CFA4BED0-9550-4F26-82B1-9056CAFFC0AC}"/>
              </a:ext>
            </a:extLst>
          </p:cNvPr>
          <p:cNvSpPr/>
          <p:nvPr/>
        </p:nvSpPr>
        <p:spPr>
          <a:xfrm>
            <a:off x="9257652" y="967996"/>
            <a:ext cx="1162375" cy="484323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vho</a:t>
            </a:r>
            <a:endParaRPr lang="zh-CN" altLang="en-US" dirty="0"/>
          </a:p>
        </p:txBody>
      </p:sp>
      <p:sp>
        <p:nvSpPr>
          <p:cNvPr id="53" name="流程图: 文档 52">
            <a:extLst>
              <a:ext uri="{FF2B5EF4-FFF2-40B4-BE49-F238E27FC236}">
                <a16:creationId xmlns:a16="http://schemas.microsoft.com/office/drawing/2014/main" id="{08FA7C2B-C7E8-4597-9915-09486C968A70}"/>
              </a:ext>
            </a:extLst>
          </p:cNvPr>
          <p:cNvSpPr/>
          <p:nvPr/>
        </p:nvSpPr>
        <p:spPr>
          <a:xfrm>
            <a:off x="7807268" y="1642905"/>
            <a:ext cx="1162375" cy="484323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dcp</a:t>
            </a:r>
            <a:endParaRPr lang="zh-CN" altLang="en-US" dirty="0"/>
          </a:p>
        </p:txBody>
      </p:sp>
      <p:sp>
        <p:nvSpPr>
          <p:cNvPr id="55" name="流程图: 文档 54">
            <a:extLst>
              <a:ext uri="{FF2B5EF4-FFF2-40B4-BE49-F238E27FC236}">
                <a16:creationId xmlns:a16="http://schemas.microsoft.com/office/drawing/2014/main" id="{3F13FE4A-EEDE-4F8D-9FE7-AA90A710D395}"/>
              </a:ext>
            </a:extLst>
          </p:cNvPr>
          <p:cNvSpPr/>
          <p:nvPr/>
        </p:nvSpPr>
        <p:spPr>
          <a:xfrm>
            <a:off x="7807267" y="2321407"/>
            <a:ext cx="1162375" cy="484323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.v</a:t>
            </a:r>
            <a:endParaRPr lang="zh-CN" altLang="en-US" dirty="0"/>
          </a:p>
        </p:txBody>
      </p:sp>
      <p:sp>
        <p:nvSpPr>
          <p:cNvPr id="56" name="流程图: 文档 55">
            <a:extLst>
              <a:ext uri="{FF2B5EF4-FFF2-40B4-BE49-F238E27FC236}">
                <a16:creationId xmlns:a16="http://schemas.microsoft.com/office/drawing/2014/main" id="{8D696EDC-6152-461B-8595-E219BD71236B}"/>
              </a:ext>
            </a:extLst>
          </p:cNvPr>
          <p:cNvSpPr/>
          <p:nvPr/>
        </p:nvSpPr>
        <p:spPr>
          <a:xfrm>
            <a:off x="9257651" y="2321407"/>
            <a:ext cx="1162375" cy="484323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vhdl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20F6369C-E937-4667-B1DA-D131CD53EE5A}"/>
                  </a:ext>
                </a:extLst>
              </p:cNvPr>
              <p:cNvSpPr/>
              <p:nvPr/>
            </p:nvSpPr>
            <p:spPr>
              <a:xfrm>
                <a:off x="7805974" y="3032744"/>
                <a:ext cx="2614052" cy="406515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For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rd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Simulation Tool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20F6369C-E937-4667-B1DA-D131CD53E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974" y="3032744"/>
                <a:ext cx="2614052" cy="406515"/>
              </a:xfrm>
              <a:prstGeom prst="roundRect">
                <a:avLst/>
              </a:prstGeom>
              <a:blipFill>
                <a:blip r:embed="rId2"/>
                <a:stretch>
                  <a:fillRect b="-11842"/>
                </a:stretch>
              </a:blipFill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0748D85-C20E-4B14-BE3A-7968ED866D9A}"/>
                  </a:ext>
                </a:extLst>
              </p:cNvPr>
              <p:cNvSpPr/>
              <p:nvPr/>
            </p:nvSpPr>
            <p:spPr>
              <a:xfrm>
                <a:off x="7805974" y="3733655"/>
                <a:ext cx="2614052" cy="406515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For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rd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Synthesis Tool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E0748D85-C20E-4B14-BE3A-7968ED866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974" y="3733655"/>
                <a:ext cx="2614052" cy="406515"/>
              </a:xfrm>
              <a:prstGeom prst="roundRect">
                <a:avLst/>
              </a:prstGeom>
              <a:blipFill>
                <a:blip r:embed="rId3"/>
                <a:stretch>
                  <a:fillRect b="-11842"/>
                </a:stretch>
              </a:blipFill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37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3496D7B-5402-4CE2-897A-9A1904088A11}"/>
              </a:ext>
            </a:extLst>
          </p:cNvPr>
          <p:cNvSpPr/>
          <p:nvPr/>
        </p:nvSpPr>
        <p:spPr>
          <a:xfrm>
            <a:off x="3370882" y="1287325"/>
            <a:ext cx="1747261" cy="3495515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 Packager</a:t>
            </a:r>
            <a:endParaRPr lang="zh-CN" altLang="en-US" dirty="0"/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5D4FD5BD-DDCF-4C03-8893-6BECB2AC9D12}"/>
              </a:ext>
            </a:extLst>
          </p:cNvPr>
          <p:cNvSpPr/>
          <p:nvPr/>
        </p:nvSpPr>
        <p:spPr>
          <a:xfrm>
            <a:off x="6556902" y="3351508"/>
            <a:ext cx="1655910" cy="515913"/>
          </a:xfrm>
          <a:prstGeom prst="ca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 IP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圆柱体 7">
                <a:extLst>
                  <a:ext uri="{FF2B5EF4-FFF2-40B4-BE49-F238E27FC236}">
                    <a16:creationId xmlns:a16="http://schemas.microsoft.com/office/drawing/2014/main" id="{79EA92E3-48BA-4B35-859A-33F52D5093DC}"/>
                  </a:ext>
                </a:extLst>
              </p:cNvPr>
              <p:cNvSpPr/>
              <p:nvPr/>
            </p:nvSpPr>
            <p:spPr>
              <a:xfrm>
                <a:off x="6556902" y="2965341"/>
                <a:ext cx="1655910" cy="515913"/>
              </a:xfrm>
              <a:prstGeom prst="can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rd</m:t>
                        </m:r>
                      </m:sup>
                    </m:sSup>
                  </m:oMath>
                </a14:m>
                <a:r>
                  <a:rPr lang="en-US" altLang="zh-CN" dirty="0"/>
                  <a:t> Party IP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圆柱体 7">
                <a:extLst>
                  <a:ext uri="{FF2B5EF4-FFF2-40B4-BE49-F238E27FC236}">
                    <a16:creationId xmlns:a16="http://schemas.microsoft.com/office/drawing/2014/main" id="{79EA92E3-48BA-4B35-859A-33F52D509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902" y="2965341"/>
                <a:ext cx="1655910" cy="515913"/>
              </a:xfrm>
              <a:prstGeom prst="can">
                <a:avLst/>
              </a:prstGeom>
              <a:blipFill>
                <a:blip r:embed="rId2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柱体 9">
            <a:extLst>
              <a:ext uri="{FF2B5EF4-FFF2-40B4-BE49-F238E27FC236}">
                <a16:creationId xmlns:a16="http://schemas.microsoft.com/office/drawing/2014/main" id="{86020008-259B-4B65-A182-2A240C9FF365}"/>
              </a:ext>
            </a:extLst>
          </p:cNvPr>
          <p:cNvSpPr/>
          <p:nvPr/>
        </p:nvSpPr>
        <p:spPr>
          <a:xfrm>
            <a:off x="6556902" y="2579174"/>
            <a:ext cx="1655910" cy="515913"/>
          </a:xfrm>
          <a:prstGeom prst="ca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Xilinx IP</a:t>
            </a:r>
            <a:endParaRPr lang="zh-CN" altLang="en-US" dirty="0"/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8CD8BB9B-A3A9-425E-A97E-4DB19ECC45AF}"/>
              </a:ext>
            </a:extLst>
          </p:cNvPr>
          <p:cNvSpPr/>
          <p:nvPr/>
        </p:nvSpPr>
        <p:spPr>
          <a:xfrm>
            <a:off x="6556902" y="2193007"/>
            <a:ext cx="1655910" cy="515913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 Catalog</a:t>
            </a:r>
            <a:endParaRPr lang="zh-CN" altLang="en-US" dirty="0"/>
          </a:p>
        </p:txBody>
      </p:sp>
      <p:sp>
        <p:nvSpPr>
          <p:cNvPr id="13" name="矩形: 棱台 12">
            <a:extLst>
              <a:ext uri="{FF2B5EF4-FFF2-40B4-BE49-F238E27FC236}">
                <a16:creationId xmlns:a16="http://schemas.microsoft.com/office/drawing/2014/main" id="{2E93DBAC-64DB-45C3-A31D-1366923B1848}"/>
              </a:ext>
            </a:extLst>
          </p:cNvPr>
          <p:cNvSpPr/>
          <p:nvPr/>
        </p:nvSpPr>
        <p:spPr>
          <a:xfrm>
            <a:off x="9651571" y="2400268"/>
            <a:ext cx="1260000" cy="12600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</a:p>
          <a:p>
            <a:pPr algn="ctr"/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525AFD-595E-42B4-94F9-08F14A01573F}"/>
              </a:ext>
            </a:extLst>
          </p:cNvPr>
          <p:cNvSpPr txBox="1"/>
          <p:nvPr/>
        </p:nvSpPr>
        <p:spPr>
          <a:xfrm>
            <a:off x="155312" y="1699801"/>
            <a:ext cx="227017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Source</a:t>
            </a:r>
            <a:r>
              <a:rPr lang="zh-CN" altLang="en-US" dirty="0"/>
              <a:t>（</a:t>
            </a:r>
            <a:r>
              <a:rPr lang="en-US" altLang="zh-CN" dirty="0" err="1"/>
              <a:t>RTL,IP,etc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Simulation Module</a:t>
            </a:r>
          </a:p>
          <a:p>
            <a:endParaRPr lang="en-US" altLang="zh-CN" dirty="0"/>
          </a:p>
          <a:p>
            <a:r>
              <a:rPr lang="en-US" altLang="zh-CN" dirty="0"/>
              <a:t>Doc</a:t>
            </a:r>
          </a:p>
          <a:p>
            <a:endParaRPr lang="en-US" altLang="zh-CN" dirty="0"/>
          </a:p>
          <a:p>
            <a:r>
              <a:rPr lang="en-US" altLang="zh-CN" dirty="0"/>
              <a:t>Example Design</a:t>
            </a:r>
          </a:p>
          <a:p>
            <a:endParaRPr lang="en-US" altLang="zh-CN" dirty="0"/>
          </a:p>
          <a:p>
            <a:r>
              <a:rPr lang="en-US" altLang="zh-CN" dirty="0"/>
              <a:t>Testbench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BE1C125-AAE3-4CBF-A47A-436D506765E8}"/>
              </a:ext>
            </a:extLst>
          </p:cNvPr>
          <p:cNvCxnSpPr>
            <a:cxnSpLocks/>
          </p:cNvCxnSpPr>
          <p:nvPr/>
        </p:nvCxnSpPr>
        <p:spPr>
          <a:xfrm>
            <a:off x="2406113" y="1894667"/>
            <a:ext cx="9647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3E4BF61-B3D3-43F7-9208-672DF3BDD924}"/>
              </a:ext>
            </a:extLst>
          </p:cNvPr>
          <p:cNvCxnSpPr>
            <a:cxnSpLocks/>
          </p:cNvCxnSpPr>
          <p:nvPr/>
        </p:nvCxnSpPr>
        <p:spPr>
          <a:xfrm>
            <a:off x="2406113" y="2442274"/>
            <a:ext cx="9647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B105DD8-23E0-48BB-B7D2-7DB21767385E}"/>
              </a:ext>
            </a:extLst>
          </p:cNvPr>
          <p:cNvCxnSpPr>
            <a:cxnSpLocks/>
          </p:cNvCxnSpPr>
          <p:nvPr/>
        </p:nvCxnSpPr>
        <p:spPr>
          <a:xfrm>
            <a:off x="2406113" y="2989881"/>
            <a:ext cx="9647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00C91A1-DA82-4F0A-9750-C1415CD372B5}"/>
              </a:ext>
            </a:extLst>
          </p:cNvPr>
          <p:cNvCxnSpPr>
            <a:cxnSpLocks/>
          </p:cNvCxnSpPr>
          <p:nvPr/>
        </p:nvCxnSpPr>
        <p:spPr>
          <a:xfrm>
            <a:off x="2406113" y="3537488"/>
            <a:ext cx="9647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2081ADC-0FA8-4A06-97FF-C8FE1EB785C9}"/>
              </a:ext>
            </a:extLst>
          </p:cNvPr>
          <p:cNvCxnSpPr>
            <a:cxnSpLocks/>
          </p:cNvCxnSpPr>
          <p:nvPr/>
        </p:nvCxnSpPr>
        <p:spPr>
          <a:xfrm>
            <a:off x="2406113" y="4085095"/>
            <a:ext cx="9647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箭头: 右 19">
            <a:extLst>
              <a:ext uri="{FF2B5EF4-FFF2-40B4-BE49-F238E27FC236}">
                <a16:creationId xmlns:a16="http://schemas.microsoft.com/office/drawing/2014/main" id="{F045EA71-840C-4509-B0ED-4C84CE9135ED}"/>
              </a:ext>
            </a:extLst>
          </p:cNvPr>
          <p:cNvSpPr/>
          <p:nvPr/>
        </p:nvSpPr>
        <p:spPr>
          <a:xfrm>
            <a:off x="5118142" y="2787952"/>
            <a:ext cx="143875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CD4CBFB4-3987-4E7F-84D6-ACD34A423F1F}"/>
              </a:ext>
            </a:extLst>
          </p:cNvPr>
          <p:cNvSpPr/>
          <p:nvPr/>
        </p:nvSpPr>
        <p:spPr>
          <a:xfrm>
            <a:off x="8212812" y="2778182"/>
            <a:ext cx="143875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08EE3338-14D3-47C8-A2FF-94B60B3D0A22}"/>
              </a:ext>
            </a:extLst>
          </p:cNvPr>
          <p:cNvCxnSpPr>
            <a:cxnSpLocks/>
            <a:stCxn id="13" idx="2"/>
            <a:endCxn id="4" idx="2"/>
          </p:cNvCxnSpPr>
          <p:nvPr/>
        </p:nvCxnSpPr>
        <p:spPr>
          <a:xfrm rot="5400000">
            <a:off x="6701756" y="1203025"/>
            <a:ext cx="1122572" cy="6037058"/>
          </a:xfrm>
          <a:prstGeom prst="bentConnector3">
            <a:avLst>
              <a:gd name="adj1" fmla="val 1203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箭头: 右 26">
            <a:extLst>
              <a:ext uri="{FF2B5EF4-FFF2-40B4-BE49-F238E27FC236}">
                <a16:creationId xmlns:a16="http://schemas.microsoft.com/office/drawing/2014/main" id="{4D6115C9-3AF5-4EBF-BD81-F2C09DF741BD}"/>
              </a:ext>
            </a:extLst>
          </p:cNvPr>
          <p:cNvSpPr/>
          <p:nvPr/>
        </p:nvSpPr>
        <p:spPr>
          <a:xfrm rot="5400000">
            <a:off x="9931338" y="1807720"/>
            <a:ext cx="70046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3EED9F4-E1BE-4377-86E1-CAA79ED48355}"/>
              </a:ext>
            </a:extLst>
          </p:cNvPr>
          <p:cNvSpPr/>
          <p:nvPr/>
        </p:nvSpPr>
        <p:spPr>
          <a:xfrm>
            <a:off x="9540882" y="938710"/>
            <a:ext cx="1481378" cy="72646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Customer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RTL Code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7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4B7F70A-A339-4D7D-9B47-469C6B3F4F69}"/>
              </a:ext>
            </a:extLst>
          </p:cNvPr>
          <p:cNvSpPr/>
          <p:nvPr/>
        </p:nvSpPr>
        <p:spPr>
          <a:xfrm>
            <a:off x="2218512" y="1252221"/>
            <a:ext cx="3394130" cy="6044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RTL Design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C82006A-CA10-43E9-B479-30A7D46B2F6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915577" y="1856655"/>
            <a:ext cx="0" cy="509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19DA71A-5AFB-44A2-B6F4-3469E25DA099}"/>
              </a:ext>
            </a:extLst>
          </p:cNvPr>
          <p:cNvSpPr/>
          <p:nvPr/>
        </p:nvSpPr>
        <p:spPr>
          <a:xfrm>
            <a:off x="2218512" y="2366160"/>
            <a:ext cx="3394130" cy="60443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Synthesize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2704D02-9682-4956-B3F8-F8D9CCF2ABD6}"/>
              </a:ext>
            </a:extLst>
          </p:cNvPr>
          <p:cNvSpPr/>
          <p:nvPr/>
        </p:nvSpPr>
        <p:spPr>
          <a:xfrm>
            <a:off x="2218512" y="3480099"/>
            <a:ext cx="3394130" cy="60443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Implement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214B4A7-5D11-478B-A853-89F6A1E4BAAC}"/>
              </a:ext>
            </a:extLst>
          </p:cNvPr>
          <p:cNvSpPr/>
          <p:nvPr/>
        </p:nvSpPr>
        <p:spPr>
          <a:xfrm>
            <a:off x="2218512" y="4594038"/>
            <a:ext cx="3394130" cy="60443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Debug the Design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B52FEE0-7F1E-4F15-9D2B-BCDFCE7F97E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915577" y="2970594"/>
            <a:ext cx="0" cy="509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DD0CD8C-651D-4D3E-BAC9-1381EE882FC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3915577" y="4084533"/>
            <a:ext cx="0" cy="509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11B0EEB-082B-4495-A77C-FAA06BA25BC8}"/>
              </a:ext>
            </a:extLst>
          </p:cNvPr>
          <p:cNvSpPr/>
          <p:nvPr/>
        </p:nvSpPr>
        <p:spPr>
          <a:xfrm>
            <a:off x="6247251" y="1954487"/>
            <a:ext cx="3980009" cy="31384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Behavioral Simulation</a:t>
            </a:r>
            <a:endParaRPr lang="zh-CN" altLang="en-US" b="1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18B154B-2289-4117-B292-E7D09E553446}"/>
              </a:ext>
            </a:extLst>
          </p:cNvPr>
          <p:cNvSpPr/>
          <p:nvPr/>
        </p:nvSpPr>
        <p:spPr>
          <a:xfrm>
            <a:off x="6247250" y="2268327"/>
            <a:ext cx="3980009" cy="31384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/>
              <a:t>Verify Design Behaves as Intended</a:t>
            </a:r>
            <a:endParaRPr lang="zh-CN" altLang="en-US" i="1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B686141-1E39-41B5-9CA9-BB4716F47AA3}"/>
              </a:ext>
            </a:extLst>
          </p:cNvPr>
          <p:cNvSpPr/>
          <p:nvPr/>
        </p:nvSpPr>
        <p:spPr>
          <a:xfrm>
            <a:off x="6247250" y="3068426"/>
            <a:ext cx="3980009" cy="31384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Post Synthesis Simulation</a:t>
            </a:r>
            <a:endParaRPr lang="zh-CN" altLang="en-US" b="1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3F95753-6B2F-4B93-9050-D83453DD4086}"/>
              </a:ext>
            </a:extLst>
          </p:cNvPr>
          <p:cNvSpPr/>
          <p:nvPr/>
        </p:nvSpPr>
        <p:spPr>
          <a:xfrm>
            <a:off x="6247250" y="3382265"/>
            <a:ext cx="3980009" cy="73036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/>
              <a:t>Verify the synthesized design meets the functional requirements and behaves as expected</a:t>
            </a:r>
            <a:endParaRPr lang="zh-CN" altLang="en-US" i="1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6C731F7-DC62-4F21-B903-51B2E0ED4F8D}"/>
              </a:ext>
            </a:extLst>
          </p:cNvPr>
          <p:cNvSpPr/>
          <p:nvPr/>
        </p:nvSpPr>
        <p:spPr>
          <a:xfrm>
            <a:off x="6247249" y="4182365"/>
            <a:ext cx="3980009" cy="31384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Post Implementation Simulation</a:t>
            </a:r>
            <a:endParaRPr lang="zh-CN" altLang="en-US" b="1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6CFB12A-C973-447D-BC69-D57FA5D42B5B}"/>
              </a:ext>
            </a:extLst>
          </p:cNvPr>
          <p:cNvSpPr/>
          <p:nvPr/>
        </p:nvSpPr>
        <p:spPr>
          <a:xfrm>
            <a:off x="6247249" y="4496205"/>
            <a:ext cx="3980009" cy="31384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i="1" dirty="0"/>
              <a:t>Closest emulation to HW</a:t>
            </a:r>
            <a:endParaRPr lang="zh-CN" altLang="en-US" i="1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01AADB7-F234-43AA-A1B0-63DF63486E65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915577" y="2111407"/>
            <a:ext cx="2331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7D790F6-6D5B-4603-8D5B-A60C7415E7E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915577" y="3223893"/>
            <a:ext cx="2331673" cy="1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2FE285E-7531-492F-AFFF-3A4AF03F5CC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915576" y="4339285"/>
            <a:ext cx="23316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2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282</Words>
  <Application>Microsoft Office PowerPoint</Application>
  <PresentationFormat>宽屏</PresentationFormat>
  <Paragraphs>121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 金崟</dc:creator>
  <cp:lastModifiedBy>闫 金崟</cp:lastModifiedBy>
  <cp:revision>32</cp:revision>
  <dcterms:created xsi:type="dcterms:W3CDTF">2020-10-12T11:58:43Z</dcterms:created>
  <dcterms:modified xsi:type="dcterms:W3CDTF">2020-10-13T08:30:17Z</dcterms:modified>
</cp:coreProperties>
</file>