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56" r:id="rId2"/>
    <p:sldId id="305" r:id="rId3"/>
    <p:sldId id="274" r:id="rId4"/>
    <p:sldId id="275"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Lst>
  <p:sldSz cx="9144000" cy="6858000" type="screen4x3"/>
  <p:notesSz cx="7010400" cy="9236075"/>
  <p:defaultText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96" userDrawn="1">
          <p15:clr>
            <a:srgbClr val="A4A3A4"/>
          </p15:clr>
        </p15:guide>
        <p15:guide id="2" orient="horz" pos="2465" userDrawn="1">
          <p15:clr>
            <a:srgbClr val="A4A3A4"/>
          </p15:clr>
        </p15:guide>
        <p15:guide id="3" orient="horz" pos="648" userDrawn="1">
          <p15:clr>
            <a:srgbClr val="A4A3A4"/>
          </p15:clr>
        </p15:guide>
        <p15:guide id="4" pos="195" userDrawn="1">
          <p15:clr>
            <a:srgbClr val="A4A3A4"/>
          </p15:clr>
        </p15:guide>
        <p15:guide id="5" pos="4955" userDrawn="1">
          <p15:clr>
            <a:srgbClr val="A4A3A4"/>
          </p15:clr>
        </p15:guide>
        <p15:guide id="6" pos="2898" userDrawn="1">
          <p15:clr>
            <a:srgbClr val="A4A3A4"/>
          </p15:clr>
        </p15:guide>
        <p15:guide id="7" pos="5406" userDrawn="1">
          <p15:clr>
            <a:srgbClr val="A4A3A4"/>
          </p15:clr>
        </p15:guide>
        <p15:guide id="8" pos="5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FF"/>
    <a:srgbClr val="0038A8"/>
    <a:srgbClr val="4B4B4B"/>
    <a:srgbClr val="F3F3F3"/>
    <a:srgbClr val="F0F0F0"/>
    <a:srgbClr val="FAFAFA"/>
    <a:srgbClr val="D9D9D9"/>
    <a:srgbClr val="008ED6"/>
    <a:srgbClr val="8C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494" y="90"/>
      </p:cViewPr>
      <p:guideLst>
        <p:guide orient="horz" pos="4196"/>
        <p:guide orient="horz" pos="2465"/>
        <p:guide orient="horz" pos="648"/>
        <p:guide pos="195"/>
        <p:guide pos="4955"/>
        <p:guide pos="2898"/>
        <p:guide pos="5406"/>
        <p:guide pos="50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1804"/>
          </a:xfrm>
          <a:prstGeom prst="rect">
            <a:avLst/>
          </a:prstGeom>
        </p:spPr>
        <p:txBody>
          <a:bodyPr vert="horz" lIns="92830" tIns="46415" rIns="92830" bIns="46415" rtlCol="0"/>
          <a:lstStyle>
            <a:lvl1pPr algn="r">
              <a:defRPr sz="1200"/>
            </a:lvl1pPr>
          </a:lstStyle>
          <a:p>
            <a:fld id="{56454A87-91BA-C44B-9E01-6F35ACFA846D}" type="datetime1">
              <a:rPr lang="en-US" smtClean="0"/>
              <a:t>1/27/2015</a:t>
            </a:fld>
            <a:endParaRPr lang="en-US"/>
          </a:p>
        </p:txBody>
      </p:sp>
      <p:sp>
        <p:nvSpPr>
          <p:cNvPr id="4" name="Footer Placeholder 3"/>
          <p:cNvSpPr>
            <a:spLocks noGrp="1"/>
          </p:cNvSpPr>
          <p:nvPr>
            <p:ph type="ftr" sz="quarter" idx="2"/>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2668"/>
            <a:ext cx="3037840" cy="461804"/>
          </a:xfrm>
          <a:prstGeom prst="rect">
            <a:avLst/>
          </a:prstGeom>
        </p:spPr>
        <p:txBody>
          <a:bodyPr vert="horz" lIns="92830" tIns="46415" rIns="92830" bIns="46415" rtlCol="0" anchor="b"/>
          <a:lstStyle>
            <a:lvl1pPr algn="r">
              <a:defRPr sz="1200"/>
            </a:lvl1pPr>
          </a:lstStyle>
          <a:p>
            <a:fld id="{6C3FE92E-AC9A-FE42-8F35-7F9F73D0373B}" type="slidenum">
              <a:rPr lang="en-US" smtClean="0"/>
              <a:t>‹#›</a:t>
            </a:fld>
            <a:endParaRPr lang="en-US"/>
          </a:p>
        </p:txBody>
      </p:sp>
    </p:spTree>
    <p:extLst>
      <p:ext uri="{BB962C8B-B14F-4D97-AF65-F5344CB8AC3E}">
        <p14:creationId xmlns:p14="http://schemas.microsoft.com/office/powerpoint/2010/main" val="34312440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6985E509-C707-4F4B-9415-DE5D805DC94D}" type="datetime1">
              <a:rPr lang="en-US" smtClean="0"/>
              <a:t>1/27/2015</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5CF0BFE9-6B6D-6848-9957-3FD6E5C2E36E}" type="slidenum">
              <a:rPr lang="en-US" smtClean="0"/>
              <a:t>‹#›</a:t>
            </a:fld>
            <a:endParaRPr lang="en-US"/>
          </a:p>
        </p:txBody>
      </p:sp>
    </p:spTree>
    <p:extLst>
      <p:ext uri="{BB962C8B-B14F-4D97-AF65-F5344CB8AC3E}">
        <p14:creationId xmlns:p14="http://schemas.microsoft.com/office/powerpoint/2010/main" val="3000765677"/>
      </p:ext>
    </p:extLst>
  </p:cSld>
  <p:clrMap bg1="lt1" tx1="dk1" bg2="lt2" tx2="dk2" accent1="accent1" accent2="accent2" accent3="accent3" accent4="accent4" accent5="accent5" accent6="accent6" hlink="hlink" folHlink="folHlink"/>
  <p:hf hdr="0" ftr="0"/>
  <p:notesStyle>
    <a:lvl1pPr marL="0" algn="l" defTabSz="609493" rtl="0" eaLnBrk="1" latinLnBrk="0" hangingPunct="1">
      <a:defRPr sz="1600" kern="1200">
        <a:solidFill>
          <a:schemeClr val="tx1"/>
        </a:solidFill>
        <a:latin typeface="+mn-lt"/>
        <a:ea typeface="+mn-ea"/>
        <a:cs typeface="+mn-cs"/>
      </a:defRPr>
    </a:lvl1pPr>
    <a:lvl2pPr marL="609493" algn="l" defTabSz="609493" rtl="0" eaLnBrk="1" latinLnBrk="0" hangingPunct="1">
      <a:defRPr sz="1600" kern="1200">
        <a:solidFill>
          <a:schemeClr val="tx1"/>
        </a:solidFill>
        <a:latin typeface="+mn-lt"/>
        <a:ea typeface="+mn-ea"/>
        <a:cs typeface="+mn-cs"/>
      </a:defRPr>
    </a:lvl2pPr>
    <a:lvl3pPr marL="1218987" algn="l" defTabSz="609493" rtl="0" eaLnBrk="1" latinLnBrk="0" hangingPunct="1">
      <a:defRPr sz="1600" kern="1200">
        <a:solidFill>
          <a:schemeClr val="tx1"/>
        </a:solidFill>
        <a:latin typeface="+mn-lt"/>
        <a:ea typeface="+mn-ea"/>
        <a:cs typeface="+mn-cs"/>
      </a:defRPr>
    </a:lvl3pPr>
    <a:lvl4pPr marL="1828480" algn="l" defTabSz="609493" rtl="0" eaLnBrk="1" latinLnBrk="0" hangingPunct="1">
      <a:defRPr sz="1600" kern="1200">
        <a:solidFill>
          <a:schemeClr val="tx1"/>
        </a:solidFill>
        <a:latin typeface="+mn-lt"/>
        <a:ea typeface="+mn-ea"/>
        <a:cs typeface="+mn-cs"/>
      </a:defRPr>
    </a:lvl4pPr>
    <a:lvl5pPr marL="2437973" algn="l" defTabSz="609493" rtl="0" eaLnBrk="1" latinLnBrk="0" hangingPunct="1">
      <a:defRPr sz="1600" kern="1200">
        <a:solidFill>
          <a:schemeClr val="tx1"/>
        </a:solidFill>
        <a:latin typeface="+mn-lt"/>
        <a:ea typeface="+mn-ea"/>
        <a:cs typeface="+mn-cs"/>
      </a:defRPr>
    </a:lvl5pPr>
    <a:lvl6pPr marL="3047467" algn="l" defTabSz="609493" rtl="0" eaLnBrk="1" latinLnBrk="0" hangingPunct="1">
      <a:defRPr sz="1600" kern="1200">
        <a:solidFill>
          <a:schemeClr val="tx1"/>
        </a:solidFill>
        <a:latin typeface="+mn-lt"/>
        <a:ea typeface="+mn-ea"/>
        <a:cs typeface="+mn-cs"/>
      </a:defRPr>
    </a:lvl6pPr>
    <a:lvl7pPr marL="3656960" algn="l" defTabSz="609493" rtl="0" eaLnBrk="1" latinLnBrk="0" hangingPunct="1">
      <a:defRPr sz="1600" kern="1200">
        <a:solidFill>
          <a:schemeClr val="tx1"/>
        </a:solidFill>
        <a:latin typeface="+mn-lt"/>
        <a:ea typeface="+mn-ea"/>
        <a:cs typeface="+mn-cs"/>
      </a:defRPr>
    </a:lvl7pPr>
    <a:lvl8pPr marL="4266453" algn="l" defTabSz="609493" rtl="0" eaLnBrk="1" latinLnBrk="0" hangingPunct="1">
      <a:defRPr sz="1600" kern="1200">
        <a:solidFill>
          <a:schemeClr val="tx1"/>
        </a:solidFill>
        <a:latin typeface="+mn-lt"/>
        <a:ea typeface="+mn-ea"/>
        <a:cs typeface="+mn-cs"/>
      </a:defRPr>
    </a:lvl8pPr>
    <a:lvl9pPr marL="4875947" algn="l" defTabSz="60949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3</a:t>
            </a:fld>
            <a:endParaRPr lang="en-US"/>
          </a:p>
        </p:txBody>
      </p:sp>
    </p:spTree>
    <p:extLst>
      <p:ext uri="{BB962C8B-B14F-4D97-AF65-F5344CB8AC3E}">
        <p14:creationId xmlns:p14="http://schemas.microsoft.com/office/powerpoint/2010/main" val="3873886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12</a:t>
            </a:fld>
            <a:endParaRPr lang="en-US"/>
          </a:p>
        </p:txBody>
      </p:sp>
    </p:spTree>
    <p:extLst>
      <p:ext uri="{BB962C8B-B14F-4D97-AF65-F5344CB8AC3E}">
        <p14:creationId xmlns:p14="http://schemas.microsoft.com/office/powerpoint/2010/main" val="1748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13</a:t>
            </a:fld>
            <a:endParaRPr lang="en-US"/>
          </a:p>
        </p:txBody>
      </p:sp>
    </p:spTree>
    <p:extLst>
      <p:ext uri="{BB962C8B-B14F-4D97-AF65-F5344CB8AC3E}">
        <p14:creationId xmlns:p14="http://schemas.microsoft.com/office/powerpoint/2010/main" val="430040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14</a:t>
            </a:fld>
            <a:endParaRPr lang="en-US"/>
          </a:p>
        </p:txBody>
      </p:sp>
    </p:spTree>
    <p:extLst>
      <p:ext uri="{BB962C8B-B14F-4D97-AF65-F5344CB8AC3E}">
        <p14:creationId xmlns:p14="http://schemas.microsoft.com/office/powerpoint/2010/main" val="1684418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15</a:t>
            </a:fld>
            <a:endParaRPr lang="en-US"/>
          </a:p>
        </p:txBody>
      </p:sp>
    </p:spTree>
    <p:extLst>
      <p:ext uri="{BB962C8B-B14F-4D97-AF65-F5344CB8AC3E}">
        <p14:creationId xmlns:p14="http://schemas.microsoft.com/office/powerpoint/2010/main" val="2653867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16</a:t>
            </a:fld>
            <a:endParaRPr lang="en-US"/>
          </a:p>
        </p:txBody>
      </p:sp>
    </p:spTree>
    <p:extLst>
      <p:ext uri="{BB962C8B-B14F-4D97-AF65-F5344CB8AC3E}">
        <p14:creationId xmlns:p14="http://schemas.microsoft.com/office/powerpoint/2010/main" val="189587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17</a:t>
            </a:fld>
            <a:endParaRPr lang="en-US"/>
          </a:p>
        </p:txBody>
      </p:sp>
    </p:spTree>
    <p:extLst>
      <p:ext uri="{BB962C8B-B14F-4D97-AF65-F5344CB8AC3E}">
        <p14:creationId xmlns:p14="http://schemas.microsoft.com/office/powerpoint/2010/main" val="3039075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18</a:t>
            </a:fld>
            <a:endParaRPr lang="en-US"/>
          </a:p>
        </p:txBody>
      </p:sp>
    </p:spTree>
    <p:extLst>
      <p:ext uri="{BB962C8B-B14F-4D97-AF65-F5344CB8AC3E}">
        <p14:creationId xmlns:p14="http://schemas.microsoft.com/office/powerpoint/2010/main" val="2611658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19</a:t>
            </a:fld>
            <a:endParaRPr lang="en-US"/>
          </a:p>
        </p:txBody>
      </p:sp>
    </p:spTree>
    <p:extLst>
      <p:ext uri="{BB962C8B-B14F-4D97-AF65-F5344CB8AC3E}">
        <p14:creationId xmlns:p14="http://schemas.microsoft.com/office/powerpoint/2010/main" val="2895148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20</a:t>
            </a:fld>
            <a:endParaRPr lang="en-US"/>
          </a:p>
        </p:txBody>
      </p:sp>
    </p:spTree>
    <p:extLst>
      <p:ext uri="{BB962C8B-B14F-4D97-AF65-F5344CB8AC3E}">
        <p14:creationId xmlns:p14="http://schemas.microsoft.com/office/powerpoint/2010/main" val="1330078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21</a:t>
            </a:fld>
            <a:endParaRPr lang="en-US"/>
          </a:p>
        </p:txBody>
      </p:sp>
    </p:spTree>
    <p:extLst>
      <p:ext uri="{BB962C8B-B14F-4D97-AF65-F5344CB8AC3E}">
        <p14:creationId xmlns:p14="http://schemas.microsoft.com/office/powerpoint/2010/main" val="2280237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4</a:t>
            </a:fld>
            <a:endParaRPr lang="en-US"/>
          </a:p>
        </p:txBody>
      </p:sp>
    </p:spTree>
    <p:extLst>
      <p:ext uri="{BB962C8B-B14F-4D97-AF65-F5344CB8AC3E}">
        <p14:creationId xmlns:p14="http://schemas.microsoft.com/office/powerpoint/2010/main" val="3360132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22</a:t>
            </a:fld>
            <a:endParaRPr lang="en-US"/>
          </a:p>
        </p:txBody>
      </p:sp>
    </p:spTree>
    <p:extLst>
      <p:ext uri="{BB962C8B-B14F-4D97-AF65-F5344CB8AC3E}">
        <p14:creationId xmlns:p14="http://schemas.microsoft.com/office/powerpoint/2010/main" val="239988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23</a:t>
            </a:fld>
            <a:endParaRPr lang="en-US"/>
          </a:p>
        </p:txBody>
      </p:sp>
    </p:spTree>
    <p:extLst>
      <p:ext uri="{BB962C8B-B14F-4D97-AF65-F5344CB8AC3E}">
        <p14:creationId xmlns:p14="http://schemas.microsoft.com/office/powerpoint/2010/main" val="1080567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24</a:t>
            </a:fld>
            <a:endParaRPr lang="en-US"/>
          </a:p>
        </p:txBody>
      </p:sp>
    </p:spTree>
    <p:extLst>
      <p:ext uri="{BB962C8B-B14F-4D97-AF65-F5344CB8AC3E}">
        <p14:creationId xmlns:p14="http://schemas.microsoft.com/office/powerpoint/2010/main" val="4017728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25</a:t>
            </a:fld>
            <a:endParaRPr lang="en-US"/>
          </a:p>
        </p:txBody>
      </p:sp>
    </p:spTree>
    <p:extLst>
      <p:ext uri="{BB962C8B-B14F-4D97-AF65-F5344CB8AC3E}">
        <p14:creationId xmlns:p14="http://schemas.microsoft.com/office/powerpoint/2010/main" val="4278920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26</a:t>
            </a:fld>
            <a:endParaRPr lang="en-US"/>
          </a:p>
        </p:txBody>
      </p:sp>
    </p:spTree>
    <p:extLst>
      <p:ext uri="{BB962C8B-B14F-4D97-AF65-F5344CB8AC3E}">
        <p14:creationId xmlns:p14="http://schemas.microsoft.com/office/powerpoint/2010/main" val="1656800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27</a:t>
            </a:fld>
            <a:endParaRPr lang="en-US"/>
          </a:p>
        </p:txBody>
      </p:sp>
    </p:spTree>
    <p:extLst>
      <p:ext uri="{BB962C8B-B14F-4D97-AF65-F5344CB8AC3E}">
        <p14:creationId xmlns:p14="http://schemas.microsoft.com/office/powerpoint/2010/main" val="3698768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28</a:t>
            </a:fld>
            <a:endParaRPr lang="en-US"/>
          </a:p>
        </p:txBody>
      </p:sp>
    </p:spTree>
    <p:extLst>
      <p:ext uri="{BB962C8B-B14F-4D97-AF65-F5344CB8AC3E}">
        <p14:creationId xmlns:p14="http://schemas.microsoft.com/office/powerpoint/2010/main" val="3232570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29</a:t>
            </a:fld>
            <a:endParaRPr lang="en-US"/>
          </a:p>
        </p:txBody>
      </p:sp>
    </p:spTree>
    <p:extLst>
      <p:ext uri="{BB962C8B-B14F-4D97-AF65-F5344CB8AC3E}">
        <p14:creationId xmlns:p14="http://schemas.microsoft.com/office/powerpoint/2010/main" val="3109260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30</a:t>
            </a:fld>
            <a:endParaRPr lang="en-US"/>
          </a:p>
        </p:txBody>
      </p:sp>
    </p:spTree>
    <p:extLst>
      <p:ext uri="{BB962C8B-B14F-4D97-AF65-F5344CB8AC3E}">
        <p14:creationId xmlns:p14="http://schemas.microsoft.com/office/powerpoint/2010/main" val="226654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5</a:t>
            </a:fld>
            <a:endParaRPr lang="en-US"/>
          </a:p>
        </p:txBody>
      </p:sp>
    </p:spTree>
    <p:extLst>
      <p:ext uri="{BB962C8B-B14F-4D97-AF65-F5344CB8AC3E}">
        <p14:creationId xmlns:p14="http://schemas.microsoft.com/office/powerpoint/2010/main" val="474914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6</a:t>
            </a:fld>
            <a:endParaRPr lang="en-US"/>
          </a:p>
        </p:txBody>
      </p:sp>
    </p:spTree>
    <p:extLst>
      <p:ext uri="{BB962C8B-B14F-4D97-AF65-F5344CB8AC3E}">
        <p14:creationId xmlns:p14="http://schemas.microsoft.com/office/powerpoint/2010/main" val="40014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7</a:t>
            </a:fld>
            <a:endParaRPr lang="en-US"/>
          </a:p>
        </p:txBody>
      </p:sp>
    </p:spTree>
    <p:extLst>
      <p:ext uri="{BB962C8B-B14F-4D97-AF65-F5344CB8AC3E}">
        <p14:creationId xmlns:p14="http://schemas.microsoft.com/office/powerpoint/2010/main" val="357511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8</a:t>
            </a:fld>
            <a:endParaRPr lang="en-US"/>
          </a:p>
        </p:txBody>
      </p:sp>
    </p:spTree>
    <p:extLst>
      <p:ext uri="{BB962C8B-B14F-4D97-AF65-F5344CB8AC3E}">
        <p14:creationId xmlns:p14="http://schemas.microsoft.com/office/powerpoint/2010/main" val="395439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9</a:t>
            </a:fld>
            <a:endParaRPr lang="en-US"/>
          </a:p>
        </p:txBody>
      </p:sp>
    </p:spTree>
    <p:extLst>
      <p:ext uri="{BB962C8B-B14F-4D97-AF65-F5344CB8AC3E}">
        <p14:creationId xmlns:p14="http://schemas.microsoft.com/office/powerpoint/2010/main" val="56137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10</a:t>
            </a:fld>
            <a:endParaRPr lang="en-US"/>
          </a:p>
        </p:txBody>
      </p:sp>
    </p:spTree>
    <p:extLst>
      <p:ext uri="{BB962C8B-B14F-4D97-AF65-F5344CB8AC3E}">
        <p14:creationId xmlns:p14="http://schemas.microsoft.com/office/powerpoint/2010/main" val="518785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985E509-C707-4F4B-9415-DE5D805DC94D}" type="datetime1">
              <a:rPr lang="en-US" smtClean="0"/>
              <a:t>1/27/2015</a:t>
            </a:fld>
            <a:endParaRPr lang="en-US"/>
          </a:p>
        </p:txBody>
      </p:sp>
      <p:sp>
        <p:nvSpPr>
          <p:cNvPr id="5" name="Slide Number Placeholder 4"/>
          <p:cNvSpPr>
            <a:spLocks noGrp="1"/>
          </p:cNvSpPr>
          <p:nvPr>
            <p:ph type="sldNum" sz="quarter" idx="11"/>
          </p:nvPr>
        </p:nvSpPr>
        <p:spPr/>
        <p:txBody>
          <a:bodyPr/>
          <a:lstStyle/>
          <a:p>
            <a:fld id="{5CF0BFE9-6B6D-6848-9957-3FD6E5C2E36E}" type="slidenum">
              <a:rPr lang="en-US" smtClean="0"/>
              <a:t>11</a:t>
            </a:fld>
            <a:endParaRPr lang="en-US"/>
          </a:p>
        </p:txBody>
      </p:sp>
    </p:spTree>
    <p:extLst>
      <p:ext uri="{BB962C8B-B14F-4D97-AF65-F5344CB8AC3E}">
        <p14:creationId xmlns:p14="http://schemas.microsoft.com/office/powerpoint/2010/main" val="2491157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7927" y="1036821"/>
            <a:ext cx="6815137" cy="1271601"/>
          </a:xfrm>
          <a:prstGeom prst="rect">
            <a:avLst/>
          </a:prstGeom>
        </p:spPr>
        <p:txBody>
          <a:bodyPr lIns="0" tIns="60949" rIns="121899" bIns="60949"/>
          <a:lstStyle>
            <a:lvl1pPr marL="0" indent="0" algn="l">
              <a:buNone/>
              <a:defRPr sz="3376" b="0" i="0">
                <a:solidFill>
                  <a:srgbClr val="008ED6"/>
                </a:solidFill>
                <a:latin typeface="Calibri"/>
                <a:cs typeface="Calibri"/>
              </a:defRPr>
            </a:lvl1pPr>
            <a:lvl2pPr marL="457242" indent="0" algn="ctr">
              <a:buNone/>
              <a:defRPr>
                <a:solidFill>
                  <a:schemeClr val="tx1">
                    <a:tint val="75000"/>
                  </a:schemeClr>
                </a:solidFill>
              </a:defRPr>
            </a:lvl2pPr>
            <a:lvl3pPr marL="914484" indent="0" algn="ctr">
              <a:buNone/>
              <a:defRPr>
                <a:solidFill>
                  <a:schemeClr val="tx1">
                    <a:tint val="75000"/>
                  </a:schemeClr>
                </a:solidFill>
              </a:defRPr>
            </a:lvl3pPr>
            <a:lvl4pPr marL="1371726" indent="0" algn="ctr">
              <a:buNone/>
              <a:defRPr>
                <a:solidFill>
                  <a:schemeClr val="tx1">
                    <a:tint val="75000"/>
                  </a:schemeClr>
                </a:solidFill>
              </a:defRPr>
            </a:lvl4pPr>
            <a:lvl5pPr marL="1828967" indent="0" algn="ctr">
              <a:buNone/>
              <a:defRPr>
                <a:solidFill>
                  <a:schemeClr val="tx1">
                    <a:tint val="75000"/>
                  </a:schemeClr>
                </a:solidFill>
              </a:defRPr>
            </a:lvl5pPr>
            <a:lvl6pPr marL="2286210" indent="0" algn="ctr">
              <a:buNone/>
              <a:defRPr>
                <a:solidFill>
                  <a:schemeClr val="tx1">
                    <a:tint val="75000"/>
                  </a:schemeClr>
                </a:solidFill>
              </a:defRPr>
            </a:lvl6pPr>
            <a:lvl7pPr marL="2743451" indent="0" algn="ctr">
              <a:buNone/>
              <a:defRPr>
                <a:solidFill>
                  <a:schemeClr val="tx1">
                    <a:tint val="75000"/>
                  </a:schemeClr>
                </a:solidFill>
              </a:defRPr>
            </a:lvl7pPr>
            <a:lvl8pPr marL="3200693" indent="0" algn="ctr">
              <a:buNone/>
              <a:defRPr>
                <a:solidFill>
                  <a:schemeClr val="tx1">
                    <a:tint val="75000"/>
                  </a:schemeClr>
                </a:solidFill>
              </a:defRPr>
            </a:lvl8pPr>
            <a:lvl9pPr marL="3657935"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309563" y="6433477"/>
            <a:ext cx="460674" cy="365125"/>
          </a:xfrm>
        </p:spPr>
        <p:txBody>
          <a:bodyPr/>
          <a:lstStyle>
            <a:lvl1pPr>
              <a:defRPr sz="675"/>
            </a:lvl1pPr>
          </a:lstStyle>
          <a:p>
            <a:fld id="{623B538C-B6FC-B949-A3E0-FB621BBD3EA7}" type="slidenum">
              <a:rPr lang="en-US" smtClean="0"/>
              <a:pPr/>
              <a:t>‹#›</a:t>
            </a:fld>
            <a:endParaRPr lang="en-US" dirty="0"/>
          </a:p>
        </p:txBody>
      </p:sp>
      <p:sp>
        <p:nvSpPr>
          <p:cNvPr id="10" name="Date Placeholder 3"/>
          <p:cNvSpPr txBox="1">
            <a:spLocks/>
          </p:cNvSpPr>
          <p:nvPr userDrawn="1"/>
        </p:nvSpPr>
        <p:spPr>
          <a:xfrm>
            <a:off x="761449" y="7363831"/>
            <a:ext cx="2133600" cy="486833"/>
          </a:xfrm>
          <a:prstGeom prst="rect">
            <a:avLst/>
          </a:prstGeom>
        </p:spPr>
        <p:txBody>
          <a:bodyPr vert="horz" lIns="91448" tIns="45724" rIns="91448" bIns="45724"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
        <p:nvSpPr>
          <p:cNvPr id="11" name="Date Placeholder 3"/>
          <p:cNvSpPr txBox="1">
            <a:spLocks/>
          </p:cNvSpPr>
          <p:nvPr userDrawn="1"/>
        </p:nvSpPr>
        <p:spPr>
          <a:xfrm>
            <a:off x="913849" y="7567031"/>
            <a:ext cx="2133600" cy="486833"/>
          </a:xfrm>
          <a:prstGeom prst="rect">
            <a:avLst/>
          </a:prstGeom>
        </p:spPr>
        <p:txBody>
          <a:bodyPr vert="horz" lIns="91448" tIns="45724" rIns="91448" bIns="45724"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
        <p:nvSpPr>
          <p:cNvPr id="13" name="Slide Number Placeholder 5"/>
          <p:cNvSpPr txBox="1">
            <a:spLocks/>
          </p:cNvSpPr>
          <p:nvPr userDrawn="1"/>
        </p:nvSpPr>
        <p:spPr>
          <a:xfrm>
            <a:off x="797927" y="3576139"/>
            <a:ext cx="3037894" cy="459625"/>
          </a:xfrm>
          <a:prstGeom prst="rect">
            <a:avLst/>
          </a:prstGeom>
        </p:spPr>
        <p:txBody>
          <a:bodyPr vert="horz" lIns="0" tIns="45724" rIns="0" bIns="45724"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575" b="0" i="0" dirty="0">
              <a:latin typeface="Calibri Light"/>
              <a:cs typeface="Calibri Light"/>
            </a:endParaRPr>
          </a:p>
        </p:txBody>
      </p:sp>
    </p:spTree>
    <p:extLst>
      <p:ext uri="{BB962C8B-B14F-4D97-AF65-F5344CB8AC3E}">
        <p14:creationId xmlns:p14="http://schemas.microsoft.com/office/powerpoint/2010/main" val="875346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09563" y="6433477"/>
            <a:ext cx="460674" cy="365125"/>
          </a:xfrm>
        </p:spPr>
        <p:txBody>
          <a:bodyPr/>
          <a:lstStyle>
            <a:lvl1pPr>
              <a:defRPr sz="675"/>
            </a:lvl1pPr>
          </a:lstStyle>
          <a:p>
            <a:fld id="{623B538C-B6FC-B949-A3E0-FB621BBD3EA7}" type="slidenum">
              <a:rPr lang="en-US" smtClean="0"/>
              <a:pPr/>
              <a:t>‹#›</a:t>
            </a:fld>
            <a:endParaRPr lang="en-US" dirty="0"/>
          </a:p>
        </p:txBody>
      </p:sp>
      <p:sp>
        <p:nvSpPr>
          <p:cNvPr id="4" name="Subtitle 2"/>
          <p:cNvSpPr>
            <a:spLocks noGrp="1"/>
          </p:cNvSpPr>
          <p:nvPr>
            <p:ph type="subTitle" idx="1" hasCustomPrompt="1"/>
          </p:nvPr>
        </p:nvSpPr>
        <p:spPr>
          <a:xfrm>
            <a:off x="797926" y="1028700"/>
            <a:ext cx="7068200" cy="4280124"/>
          </a:xfrm>
          <a:prstGeom prst="rect">
            <a:avLst/>
          </a:prstGeom>
        </p:spPr>
        <p:txBody>
          <a:bodyPr lIns="0" tIns="60949" rIns="121899" bIns="60949"/>
          <a:lstStyle>
            <a:lvl1pPr marL="0" indent="0" algn="l">
              <a:buNone/>
              <a:defRPr sz="2776" b="0" i="0" baseline="0">
                <a:solidFill>
                  <a:srgbClr val="4B4B4B"/>
                </a:solidFill>
                <a:latin typeface="Calibri"/>
                <a:cs typeface="Calibri"/>
              </a:defRPr>
            </a:lvl1pPr>
            <a:lvl2pPr marL="457242" indent="0" algn="ctr">
              <a:buNone/>
              <a:defRPr>
                <a:solidFill>
                  <a:schemeClr val="tx1">
                    <a:tint val="75000"/>
                  </a:schemeClr>
                </a:solidFill>
              </a:defRPr>
            </a:lvl2pPr>
            <a:lvl3pPr marL="914484" indent="0" algn="ctr">
              <a:buNone/>
              <a:defRPr>
                <a:solidFill>
                  <a:schemeClr val="tx1">
                    <a:tint val="75000"/>
                  </a:schemeClr>
                </a:solidFill>
              </a:defRPr>
            </a:lvl3pPr>
            <a:lvl4pPr marL="1371726" indent="0" algn="ctr">
              <a:buNone/>
              <a:defRPr>
                <a:solidFill>
                  <a:schemeClr val="tx1">
                    <a:tint val="75000"/>
                  </a:schemeClr>
                </a:solidFill>
              </a:defRPr>
            </a:lvl4pPr>
            <a:lvl5pPr marL="1828967" indent="0" algn="ctr">
              <a:buNone/>
              <a:defRPr>
                <a:solidFill>
                  <a:schemeClr val="tx1">
                    <a:tint val="75000"/>
                  </a:schemeClr>
                </a:solidFill>
              </a:defRPr>
            </a:lvl5pPr>
            <a:lvl6pPr marL="2286210" indent="0" algn="ctr">
              <a:buNone/>
              <a:defRPr>
                <a:solidFill>
                  <a:schemeClr val="tx1">
                    <a:tint val="75000"/>
                  </a:schemeClr>
                </a:solidFill>
              </a:defRPr>
            </a:lvl6pPr>
            <a:lvl7pPr marL="2743451" indent="0" algn="ctr">
              <a:buNone/>
              <a:defRPr>
                <a:solidFill>
                  <a:schemeClr val="tx1">
                    <a:tint val="75000"/>
                  </a:schemeClr>
                </a:solidFill>
              </a:defRPr>
            </a:lvl7pPr>
            <a:lvl8pPr marL="3200693" indent="0" algn="ctr">
              <a:buNone/>
              <a:defRPr>
                <a:solidFill>
                  <a:schemeClr val="tx1">
                    <a:tint val="75000"/>
                  </a:schemeClr>
                </a:solidFill>
              </a:defRPr>
            </a:lvl8pPr>
            <a:lvl9pPr marL="3657935" indent="0" algn="ctr">
              <a:buNone/>
              <a:defRPr>
                <a:solidFill>
                  <a:schemeClr val="tx1">
                    <a:tint val="75000"/>
                  </a:schemeClr>
                </a:solidFill>
              </a:defRPr>
            </a:lvl9pPr>
          </a:lstStyle>
          <a:p>
            <a:r>
              <a:rPr lang="en-US" dirty="0" smtClean="0"/>
              <a:t>Click to edit Introduction text</a:t>
            </a:r>
            <a:endParaRPr lang="en-US" dirty="0"/>
          </a:p>
        </p:txBody>
      </p:sp>
    </p:spTree>
    <p:extLst>
      <p:ext uri="{BB962C8B-B14F-4D97-AF65-F5344CB8AC3E}">
        <p14:creationId xmlns:p14="http://schemas.microsoft.com/office/powerpoint/2010/main" val="475474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926" y="1825310"/>
            <a:ext cx="6171465" cy="3722456"/>
          </a:xfrm>
          <a:prstGeom prst="rect">
            <a:avLst/>
          </a:prstGeom>
        </p:spPr>
        <p:txBody>
          <a:bodyPr lIns="0" tIns="60949" rIns="121899" bIns="60949"/>
          <a:lstStyle>
            <a:lvl1pPr marL="182580" indent="-182580">
              <a:defRPr sz="1800" b="0" i="0">
                <a:latin typeface="Calibri Light"/>
                <a:cs typeface="Calibri Light"/>
              </a:defRPr>
            </a:lvl1pPr>
            <a:lvl2pPr marL="365794" indent="-182897">
              <a:buFont typeface="Lucida Grande"/>
              <a:buChar char="-"/>
              <a:defRPr sz="1800" b="0" i="0">
                <a:latin typeface="Calibri Light"/>
                <a:cs typeface="Calibri Light"/>
              </a:defRPr>
            </a:lvl2pPr>
            <a:lvl3pPr marL="548690" indent="-182897">
              <a:buFont typeface="Lucida Grande"/>
              <a:buChar char="-"/>
              <a:defRPr sz="1800" b="0" i="0">
                <a:latin typeface="Calibri Light"/>
                <a:cs typeface="Calibri Light"/>
              </a:defRPr>
            </a:lvl3pPr>
            <a:lvl4pPr marL="731587" indent="-182897">
              <a:buFont typeface="Lucida Grande"/>
              <a:buChar char="-"/>
              <a:defRPr sz="1800" b="0" i="0">
                <a:latin typeface="Calibri Light"/>
                <a:cs typeface="Calibri Light"/>
              </a:defRPr>
            </a:lvl4pPr>
            <a:lvl5pPr marL="914484" indent="-182897">
              <a:buFont typeface="Lucida Grande"/>
              <a:buChar char="-"/>
              <a:defRPr sz="1800" b="0" i="0">
                <a:latin typeface="Calibri Light"/>
                <a:cs typeface="Calibri Ligh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title"/>
          </p:nvPr>
        </p:nvSpPr>
        <p:spPr>
          <a:xfrm>
            <a:off x="797927" y="539070"/>
            <a:ext cx="6430961" cy="1143000"/>
          </a:xfrm>
          <a:prstGeom prst="rect">
            <a:avLst/>
          </a:prstGeom>
        </p:spPr>
        <p:txBody>
          <a:bodyPr lIns="0" tIns="60949" rIns="121899" bIns="60949"/>
          <a:lstStyle>
            <a:lvl1pPr marL="0" indent="0">
              <a:defRPr sz="2551">
                <a:solidFill>
                  <a:srgbClr val="0038A8"/>
                </a:solidFill>
              </a:defRPr>
            </a:lvl1pPr>
          </a:lstStyle>
          <a:p>
            <a:r>
              <a:rPr lang="en-US" dirty="0" smtClean="0"/>
              <a:t>Click to edit Master title style</a:t>
            </a:r>
            <a:endParaRPr lang="en-US" dirty="0"/>
          </a:p>
        </p:txBody>
      </p:sp>
      <p:sp>
        <p:nvSpPr>
          <p:cNvPr id="9" name="Text Placeholder 8"/>
          <p:cNvSpPr>
            <a:spLocks noGrp="1"/>
          </p:cNvSpPr>
          <p:nvPr>
            <p:ph type="body" sz="quarter" idx="10" hasCustomPrompt="1"/>
          </p:nvPr>
        </p:nvSpPr>
        <p:spPr>
          <a:xfrm>
            <a:off x="797926" y="1172088"/>
            <a:ext cx="6901792" cy="546100"/>
          </a:xfrm>
          <a:prstGeom prst="rect">
            <a:avLst/>
          </a:prstGeom>
        </p:spPr>
        <p:txBody>
          <a:bodyPr vert="horz" lIns="0" tIns="60949" rIns="121899" bIns="60949"/>
          <a:lstStyle>
            <a:lvl1pPr marL="0" indent="0">
              <a:buFontTx/>
              <a:buNone/>
              <a:defRPr sz="2026" b="0" i="0">
                <a:solidFill>
                  <a:srgbClr val="008ED6"/>
                </a:solidFill>
              </a:defRPr>
            </a:lvl1pPr>
            <a:lvl2pPr marL="457242" indent="0">
              <a:buNone/>
              <a:defRPr/>
            </a:lvl2pPr>
          </a:lstStyle>
          <a:p>
            <a:pPr lvl="0"/>
            <a:r>
              <a:rPr lang="en-US" dirty="0" smtClean="0"/>
              <a:t>Click to edit Subheading/Intro text</a:t>
            </a:r>
            <a:endParaRPr lang="en-US" dirty="0"/>
          </a:p>
        </p:txBody>
      </p:sp>
      <p:sp>
        <p:nvSpPr>
          <p:cNvPr id="6" name="Slide Number Placeholder 5"/>
          <p:cNvSpPr txBox="1">
            <a:spLocks/>
          </p:cNvSpPr>
          <p:nvPr userDrawn="1"/>
        </p:nvSpPr>
        <p:spPr>
          <a:xfrm>
            <a:off x="330142" y="6432169"/>
            <a:ext cx="460674" cy="365125"/>
          </a:xfrm>
          <a:prstGeom prst="rect">
            <a:avLst/>
          </a:prstGeom>
        </p:spPr>
        <p:txBody>
          <a:bodyPr vert="horz" lIns="0" tIns="45724" rIns="0" bIns="45724"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3B538C-B6FC-B949-A3E0-FB621BBD3EA7}" type="slidenum">
              <a:rPr lang="en-US" sz="675" smtClean="0"/>
              <a:pPr/>
              <a:t>‹#›</a:t>
            </a:fld>
            <a:endParaRPr lang="en-US" sz="675" dirty="0"/>
          </a:p>
        </p:txBody>
      </p:sp>
    </p:spTree>
    <p:extLst>
      <p:ext uri="{BB962C8B-B14F-4D97-AF65-F5344CB8AC3E}">
        <p14:creationId xmlns:p14="http://schemas.microsoft.com/office/powerpoint/2010/main" val="29881780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7927" y="4497394"/>
            <a:ext cx="5486400" cy="566739"/>
          </a:xfrm>
          <a:prstGeom prst="rect">
            <a:avLst/>
          </a:prstGeom>
        </p:spPr>
        <p:txBody>
          <a:bodyPr lIns="0" tIns="60949" rIns="121899" bIns="60949" anchor="b"/>
          <a:lstStyle>
            <a:lvl1pPr algn="l">
              <a:defRPr sz="1650" b="0" i="0"/>
            </a:lvl1pPr>
          </a:lstStyle>
          <a:p>
            <a:r>
              <a:rPr lang="en-US" dirty="0" smtClean="0"/>
              <a:t>Click to edit Master sub-title style</a:t>
            </a:r>
            <a:endParaRPr lang="en-US" dirty="0"/>
          </a:p>
        </p:txBody>
      </p:sp>
      <p:sp>
        <p:nvSpPr>
          <p:cNvPr id="3" name="Picture Placeholder 2"/>
          <p:cNvSpPr>
            <a:spLocks noGrp="1"/>
          </p:cNvSpPr>
          <p:nvPr>
            <p:ph type="pic" idx="1"/>
          </p:nvPr>
        </p:nvSpPr>
        <p:spPr>
          <a:xfrm>
            <a:off x="797927" y="1256567"/>
            <a:ext cx="4300609" cy="3085154"/>
          </a:xfrm>
          <a:prstGeom prst="rect">
            <a:avLst/>
          </a:prstGeom>
        </p:spPr>
        <p:txBody>
          <a:bodyPr lIns="121899" tIns="60949" rIns="121899" bIns="60949"/>
          <a:lstStyle>
            <a:lvl1pPr marL="0" indent="0">
              <a:buNone/>
              <a:defRPr sz="3226"/>
            </a:lvl1pPr>
            <a:lvl2pPr marL="457242" indent="0">
              <a:buNone/>
              <a:defRPr sz="2776"/>
            </a:lvl2pPr>
            <a:lvl3pPr marL="914484" indent="0">
              <a:buNone/>
              <a:defRPr sz="2401"/>
            </a:lvl3pPr>
            <a:lvl4pPr marL="1371726" indent="0">
              <a:buNone/>
              <a:defRPr sz="2026"/>
            </a:lvl4pPr>
            <a:lvl5pPr marL="1828967" indent="0">
              <a:buNone/>
              <a:defRPr sz="2026"/>
            </a:lvl5pPr>
            <a:lvl6pPr marL="2286210" indent="0">
              <a:buNone/>
              <a:defRPr sz="2026"/>
            </a:lvl6pPr>
            <a:lvl7pPr marL="2743451" indent="0">
              <a:buNone/>
              <a:defRPr sz="2026"/>
            </a:lvl7pPr>
            <a:lvl8pPr marL="3200693" indent="0">
              <a:buNone/>
              <a:defRPr sz="2026"/>
            </a:lvl8pPr>
            <a:lvl9pPr marL="3657935" indent="0">
              <a:buNone/>
              <a:defRPr sz="2026"/>
            </a:lvl9pPr>
          </a:lstStyle>
          <a:p>
            <a:endParaRPr lang="en-US" dirty="0"/>
          </a:p>
        </p:txBody>
      </p:sp>
      <p:sp>
        <p:nvSpPr>
          <p:cNvPr id="4" name="Text Placeholder 3"/>
          <p:cNvSpPr>
            <a:spLocks noGrp="1"/>
          </p:cNvSpPr>
          <p:nvPr>
            <p:ph type="body" sz="half" idx="2"/>
          </p:nvPr>
        </p:nvSpPr>
        <p:spPr>
          <a:xfrm>
            <a:off x="797927" y="5064133"/>
            <a:ext cx="5486400" cy="804863"/>
          </a:xfrm>
          <a:prstGeom prst="rect">
            <a:avLst/>
          </a:prstGeom>
        </p:spPr>
        <p:txBody>
          <a:bodyPr lIns="0" tIns="60949" rIns="121899" bIns="60949"/>
          <a:lstStyle>
            <a:lvl1pPr marL="0" indent="0">
              <a:buNone/>
              <a:defRPr sz="1425" b="0" i="0">
                <a:latin typeface="Calibri Light"/>
                <a:cs typeface="Calibri Light"/>
              </a:defRPr>
            </a:lvl1pPr>
            <a:lvl2pPr marL="457242" indent="0">
              <a:buNone/>
              <a:defRPr sz="1200"/>
            </a:lvl2pPr>
            <a:lvl3pPr marL="914484" indent="0">
              <a:buNone/>
              <a:defRPr sz="975"/>
            </a:lvl3pPr>
            <a:lvl4pPr marL="1371726" indent="0">
              <a:buNone/>
              <a:defRPr sz="900"/>
            </a:lvl4pPr>
            <a:lvl5pPr marL="1828967" indent="0">
              <a:buNone/>
              <a:defRPr sz="900"/>
            </a:lvl5pPr>
            <a:lvl6pPr marL="2286210" indent="0">
              <a:buNone/>
              <a:defRPr sz="900"/>
            </a:lvl6pPr>
            <a:lvl7pPr marL="2743451" indent="0">
              <a:buNone/>
              <a:defRPr sz="900"/>
            </a:lvl7pPr>
            <a:lvl8pPr marL="3200693" indent="0">
              <a:buNone/>
              <a:defRPr sz="900"/>
            </a:lvl8pPr>
            <a:lvl9pPr marL="3657935"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309563" y="6433477"/>
            <a:ext cx="460674" cy="365125"/>
          </a:xfrm>
        </p:spPr>
        <p:txBody>
          <a:bodyPr/>
          <a:lstStyle/>
          <a:p>
            <a:fld id="{623B538C-B6FC-B949-A3E0-FB621BBD3EA7}" type="slidenum">
              <a:rPr lang="en-US" smtClean="0"/>
              <a:t>‹#›</a:t>
            </a:fld>
            <a:endParaRPr lang="en-US"/>
          </a:p>
        </p:txBody>
      </p:sp>
      <p:sp>
        <p:nvSpPr>
          <p:cNvPr id="12" name="Title 1"/>
          <p:cNvSpPr txBox="1">
            <a:spLocks/>
          </p:cNvSpPr>
          <p:nvPr userDrawn="1"/>
        </p:nvSpPr>
        <p:spPr>
          <a:xfrm>
            <a:off x="797927" y="611194"/>
            <a:ext cx="6524702" cy="1143000"/>
          </a:xfrm>
          <a:prstGeom prst="rect">
            <a:avLst/>
          </a:prstGeom>
        </p:spPr>
        <p:txBody>
          <a:bodyPr lIns="0" tIns="45724" rIns="91448" bIns="45724"/>
          <a:lstStyle>
            <a:lvl1pPr algn="l" defTabSz="457200" rtl="0" eaLnBrk="1" latinLnBrk="0" hangingPunct="1">
              <a:spcBef>
                <a:spcPct val="0"/>
              </a:spcBef>
              <a:buNone/>
              <a:defRPr sz="2800" kern="1200">
                <a:solidFill>
                  <a:srgbClr val="008ED6"/>
                </a:solidFill>
                <a:latin typeface="+mj-lt"/>
                <a:ea typeface="+mj-ea"/>
                <a:cs typeface="+mj-cs"/>
              </a:defRPr>
            </a:lvl1pPr>
          </a:lstStyle>
          <a:p>
            <a:r>
              <a:rPr lang="en-US" sz="2101" dirty="0" smtClean="0"/>
              <a:t>Click to edit Master title style</a:t>
            </a:r>
            <a:endParaRPr lang="en-US" sz="2101" dirty="0"/>
          </a:p>
        </p:txBody>
      </p:sp>
    </p:spTree>
    <p:extLst>
      <p:ext uri="{BB962C8B-B14F-4D97-AF65-F5344CB8AC3E}">
        <p14:creationId xmlns:p14="http://schemas.microsoft.com/office/powerpoint/2010/main" val="10350565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09563" y="6433477"/>
            <a:ext cx="460674" cy="365125"/>
          </a:xfrm>
        </p:spPr>
        <p:txBody>
          <a:bodyPr/>
          <a:lstStyle/>
          <a:p>
            <a:fld id="{623B538C-B6FC-B949-A3E0-FB621BBD3EA7}" type="slidenum">
              <a:rPr lang="en-US" smtClean="0"/>
              <a:pPr/>
              <a:t>‹#›</a:t>
            </a:fld>
            <a:endParaRPr lang="en-US" dirty="0"/>
          </a:p>
        </p:txBody>
      </p:sp>
    </p:spTree>
    <p:extLst>
      <p:ext uri="{BB962C8B-B14F-4D97-AF65-F5344CB8AC3E}">
        <p14:creationId xmlns:p14="http://schemas.microsoft.com/office/powerpoint/2010/main" val="24615274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09563" y="6433477"/>
            <a:ext cx="460674" cy="365125"/>
          </a:xfrm>
          <a:prstGeom prst="rect">
            <a:avLst/>
          </a:prstGeom>
        </p:spPr>
        <p:txBody>
          <a:bodyPr vert="horz" lIns="0" tIns="60949" rIns="0" bIns="60949" rtlCol="0" anchor="ctr"/>
          <a:lstStyle>
            <a:lvl1pPr algn="l">
              <a:defRPr sz="675">
                <a:solidFill>
                  <a:schemeClr val="tx1">
                    <a:tint val="75000"/>
                  </a:schemeClr>
                </a:solidFill>
              </a:defRPr>
            </a:lvl1pPr>
          </a:lstStyle>
          <a:p>
            <a:fld id="{623B538C-B6FC-B949-A3E0-FB621BBD3EA7}" type="slidenum">
              <a:rPr lang="en-US" smtClean="0"/>
              <a:pPr/>
              <a:t>‹#›</a:t>
            </a:fld>
            <a:endParaRPr lang="en-US" dirty="0"/>
          </a:p>
        </p:txBody>
      </p:sp>
      <p:pic>
        <p:nvPicPr>
          <p:cNvPr id="8" name="Picture 7" descr="IDOC gradient bar-rgb.jpg"/>
          <p:cNvPicPr>
            <a:picLocks/>
          </p:cNvPicPr>
          <p:nvPr userDrawn="1"/>
        </p:nvPicPr>
        <p:blipFill rotWithShape="1">
          <a:blip r:embed="rId7" cstate="email">
            <a:extLst>
              <a:ext uri="{28A0092B-C50C-407E-A947-70E740481C1C}">
                <a14:useLocalDpi xmlns:a14="http://schemas.microsoft.com/office/drawing/2010/main" val="0"/>
              </a:ext>
            </a:extLst>
          </a:blip>
          <a:srcRect t="1" b="-3"/>
          <a:stretch/>
        </p:blipFill>
        <p:spPr>
          <a:xfrm flipH="1">
            <a:off x="0" y="314979"/>
            <a:ext cx="9144000" cy="33527"/>
          </a:xfrm>
          <a:prstGeom prst="rect">
            <a:avLst/>
          </a:prstGeom>
        </p:spPr>
      </p:pic>
      <p:pic>
        <p:nvPicPr>
          <p:cNvPr id="12" name="Picture 11" descr="IDOC gradient bar-rgb.jpg"/>
          <p:cNvPicPr>
            <a:picLocks/>
          </p:cNvPicPr>
          <p:nvPr userDrawn="1"/>
        </p:nvPicPr>
        <p:blipFill rotWithShape="1">
          <a:blip r:embed="rId7" cstate="email">
            <a:extLst>
              <a:ext uri="{28A0092B-C50C-407E-A947-70E740481C1C}">
                <a14:useLocalDpi xmlns:a14="http://schemas.microsoft.com/office/drawing/2010/main" val="0"/>
              </a:ext>
            </a:extLst>
          </a:blip>
          <a:srcRect t="1" b="-3"/>
          <a:stretch/>
        </p:blipFill>
        <p:spPr>
          <a:xfrm>
            <a:off x="0" y="5812053"/>
            <a:ext cx="9144000" cy="33527"/>
          </a:xfrm>
          <a:prstGeom prst="rect">
            <a:avLst/>
          </a:prstGeom>
        </p:spPr>
      </p:pic>
      <p:pic>
        <p:nvPicPr>
          <p:cNvPr id="2" name="Picture 1"/>
          <p:cNvPicPr>
            <a:picLocks noChangeAspect="1"/>
          </p:cNvPicPr>
          <p:nvPr userDrawn="1"/>
        </p:nvPicPr>
        <p:blipFill>
          <a:blip r:embed="rId8" cstate="email">
            <a:extLst>
              <a:ext uri="{28A0092B-C50C-407E-A947-70E740481C1C}">
                <a14:useLocalDpi xmlns:a14="http://schemas.microsoft.com/office/drawing/2010/main" val="0"/>
              </a:ext>
            </a:extLst>
          </a:blip>
          <a:stretch>
            <a:fillRect/>
          </a:stretch>
        </p:blipFill>
        <p:spPr>
          <a:xfrm>
            <a:off x="7245924" y="5904014"/>
            <a:ext cx="1644583" cy="894588"/>
          </a:xfrm>
          <a:prstGeom prst="rect">
            <a:avLst/>
          </a:prstGeom>
        </p:spPr>
      </p:pic>
    </p:spTree>
    <p:extLst>
      <p:ext uri="{BB962C8B-B14F-4D97-AF65-F5344CB8AC3E}">
        <p14:creationId xmlns:p14="http://schemas.microsoft.com/office/powerpoint/2010/main" val="270958796"/>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7" r:id="rId4"/>
    <p:sldLayoutId id="2147483659" r:id="rId5"/>
  </p:sldLayoutIdLst>
  <p:timing>
    <p:tnLst>
      <p:par>
        <p:cTn id="1" dur="indefinite" restart="never" nodeType="tmRoot"/>
      </p:par>
    </p:tnLst>
  </p:timing>
  <p:hf sldNum="0" hdr="0" ftr="0"/>
  <p:txStyles>
    <p:titleStyle>
      <a:lvl1pPr algn="l" defTabSz="457242" rtl="0" eaLnBrk="1" latinLnBrk="0" hangingPunct="1">
        <a:spcBef>
          <a:spcPct val="0"/>
        </a:spcBef>
        <a:buNone/>
        <a:defRPr sz="2776" kern="1200">
          <a:solidFill>
            <a:srgbClr val="008ED6"/>
          </a:solidFill>
          <a:latin typeface="+mj-lt"/>
          <a:ea typeface="+mj-ea"/>
          <a:cs typeface="+mj-cs"/>
        </a:defRPr>
      </a:lvl1pPr>
    </p:titleStyle>
    <p:bodyStyle>
      <a:lvl1pPr marL="342931" indent="-342931" algn="l" defTabSz="457242" rtl="0" eaLnBrk="1" latinLnBrk="0" hangingPunct="1">
        <a:spcBef>
          <a:spcPct val="20000"/>
        </a:spcBef>
        <a:buSzPct val="75000"/>
        <a:buFont typeface="Wingdings" charset="2"/>
        <a:buChar char="§"/>
        <a:defRPr sz="2401" kern="1200" spc="0">
          <a:solidFill>
            <a:schemeClr val="tx1"/>
          </a:solidFill>
          <a:latin typeface="+mn-lt"/>
          <a:ea typeface="+mn-ea"/>
          <a:cs typeface="+mn-cs"/>
        </a:defRPr>
      </a:lvl1pPr>
      <a:lvl2pPr marL="743018" indent="-285776" algn="l" defTabSz="457242" rtl="0" eaLnBrk="1" latinLnBrk="0" hangingPunct="1">
        <a:spcBef>
          <a:spcPct val="20000"/>
        </a:spcBef>
        <a:buSzPct val="75000"/>
        <a:buFont typeface="Wingdings" charset="2"/>
        <a:buChar char="§"/>
        <a:defRPr sz="2401" kern="1200" spc="0">
          <a:solidFill>
            <a:schemeClr val="tx1"/>
          </a:solidFill>
          <a:latin typeface="+mn-lt"/>
          <a:ea typeface="+mn-ea"/>
          <a:cs typeface="+mn-cs"/>
        </a:defRPr>
      </a:lvl2pPr>
      <a:lvl3pPr marL="1143104" indent="-228621" algn="l" defTabSz="457242" rtl="0" eaLnBrk="1" latinLnBrk="0" hangingPunct="1">
        <a:spcBef>
          <a:spcPct val="20000"/>
        </a:spcBef>
        <a:buSzPct val="75000"/>
        <a:buFont typeface="Wingdings" charset="2"/>
        <a:buChar char="§"/>
        <a:defRPr sz="2401" kern="1200" spc="0">
          <a:solidFill>
            <a:schemeClr val="tx1"/>
          </a:solidFill>
          <a:latin typeface="+mn-lt"/>
          <a:ea typeface="+mn-ea"/>
          <a:cs typeface="+mn-cs"/>
        </a:defRPr>
      </a:lvl3pPr>
      <a:lvl4pPr marL="1600347" indent="-228621" algn="l" defTabSz="457242" rtl="0" eaLnBrk="1" latinLnBrk="0" hangingPunct="1">
        <a:spcBef>
          <a:spcPct val="20000"/>
        </a:spcBef>
        <a:buSzPct val="75000"/>
        <a:buFont typeface="Wingdings" charset="2"/>
        <a:buChar char="§"/>
        <a:defRPr sz="2401" kern="1200" spc="0">
          <a:solidFill>
            <a:schemeClr val="tx1"/>
          </a:solidFill>
          <a:latin typeface="+mn-lt"/>
          <a:ea typeface="+mn-ea"/>
          <a:cs typeface="+mn-cs"/>
        </a:defRPr>
      </a:lvl4pPr>
      <a:lvl5pPr marL="2057589" indent="-228621" algn="l" defTabSz="457242" rtl="0" eaLnBrk="1" latinLnBrk="0" hangingPunct="1">
        <a:spcBef>
          <a:spcPct val="20000"/>
        </a:spcBef>
        <a:buSzPct val="75000"/>
        <a:buFont typeface="Wingdings" charset="2"/>
        <a:buChar char="§"/>
        <a:defRPr sz="2401" kern="1200" spc="0">
          <a:solidFill>
            <a:schemeClr val="tx1"/>
          </a:solidFill>
          <a:latin typeface="+mn-lt"/>
          <a:ea typeface="+mn-ea"/>
          <a:cs typeface="+mn-cs"/>
        </a:defRPr>
      </a:lvl5pPr>
      <a:lvl6pPr marL="2514830" indent="-228621" algn="l" defTabSz="457242" rtl="0" eaLnBrk="1" latinLnBrk="0" hangingPunct="1">
        <a:spcBef>
          <a:spcPct val="20000"/>
        </a:spcBef>
        <a:buFont typeface="Arial"/>
        <a:buChar char="•"/>
        <a:defRPr sz="2026" kern="1200">
          <a:solidFill>
            <a:schemeClr val="tx1"/>
          </a:solidFill>
          <a:latin typeface="+mn-lt"/>
          <a:ea typeface="+mn-ea"/>
          <a:cs typeface="+mn-cs"/>
        </a:defRPr>
      </a:lvl6pPr>
      <a:lvl7pPr marL="2972073" indent="-228621" algn="l" defTabSz="457242" rtl="0" eaLnBrk="1" latinLnBrk="0" hangingPunct="1">
        <a:spcBef>
          <a:spcPct val="20000"/>
        </a:spcBef>
        <a:buFont typeface="Arial"/>
        <a:buChar char="•"/>
        <a:defRPr sz="2026" kern="1200">
          <a:solidFill>
            <a:schemeClr val="tx1"/>
          </a:solidFill>
          <a:latin typeface="+mn-lt"/>
          <a:ea typeface="+mn-ea"/>
          <a:cs typeface="+mn-cs"/>
        </a:defRPr>
      </a:lvl7pPr>
      <a:lvl8pPr marL="3429314" indent="-228621" algn="l" defTabSz="457242" rtl="0" eaLnBrk="1" latinLnBrk="0" hangingPunct="1">
        <a:spcBef>
          <a:spcPct val="20000"/>
        </a:spcBef>
        <a:buFont typeface="Arial"/>
        <a:buChar char="•"/>
        <a:defRPr sz="2026" kern="1200">
          <a:solidFill>
            <a:schemeClr val="tx1"/>
          </a:solidFill>
          <a:latin typeface="+mn-lt"/>
          <a:ea typeface="+mn-ea"/>
          <a:cs typeface="+mn-cs"/>
        </a:defRPr>
      </a:lvl8pPr>
      <a:lvl9pPr marL="3886556" indent="-228621" algn="l" defTabSz="457242" rtl="0" eaLnBrk="1" latinLnBrk="0" hangingPunct="1">
        <a:spcBef>
          <a:spcPct val="20000"/>
        </a:spcBef>
        <a:buFont typeface="Arial"/>
        <a:buChar char="•"/>
        <a:defRPr sz="2026" kern="1200">
          <a:solidFill>
            <a:schemeClr val="tx1"/>
          </a:solidFill>
          <a:latin typeface="+mn-lt"/>
          <a:ea typeface="+mn-ea"/>
          <a:cs typeface="+mn-cs"/>
        </a:defRPr>
      </a:lvl9pPr>
    </p:bodyStyle>
    <p:otherStyle>
      <a:defPPr>
        <a:defRPr lang="en-US"/>
      </a:defPPr>
      <a:lvl1pPr marL="0" algn="l" defTabSz="457242" rtl="0" eaLnBrk="1" latinLnBrk="0" hangingPunct="1">
        <a:defRPr sz="1800" kern="1200">
          <a:solidFill>
            <a:schemeClr val="tx1"/>
          </a:solidFill>
          <a:latin typeface="+mn-lt"/>
          <a:ea typeface="+mn-ea"/>
          <a:cs typeface="+mn-cs"/>
        </a:defRPr>
      </a:lvl1pPr>
      <a:lvl2pPr marL="457242" algn="l" defTabSz="457242" rtl="0" eaLnBrk="1" latinLnBrk="0" hangingPunct="1">
        <a:defRPr sz="1800" kern="1200">
          <a:solidFill>
            <a:schemeClr val="tx1"/>
          </a:solidFill>
          <a:latin typeface="+mn-lt"/>
          <a:ea typeface="+mn-ea"/>
          <a:cs typeface="+mn-cs"/>
        </a:defRPr>
      </a:lvl2pPr>
      <a:lvl3pPr marL="914484" algn="l" defTabSz="457242" rtl="0" eaLnBrk="1" latinLnBrk="0" hangingPunct="1">
        <a:defRPr sz="1800" kern="1200">
          <a:solidFill>
            <a:schemeClr val="tx1"/>
          </a:solidFill>
          <a:latin typeface="+mn-lt"/>
          <a:ea typeface="+mn-ea"/>
          <a:cs typeface="+mn-cs"/>
        </a:defRPr>
      </a:lvl3pPr>
      <a:lvl4pPr marL="1371726" algn="l" defTabSz="457242" rtl="0" eaLnBrk="1" latinLnBrk="0" hangingPunct="1">
        <a:defRPr sz="1800" kern="1200">
          <a:solidFill>
            <a:schemeClr val="tx1"/>
          </a:solidFill>
          <a:latin typeface="+mn-lt"/>
          <a:ea typeface="+mn-ea"/>
          <a:cs typeface="+mn-cs"/>
        </a:defRPr>
      </a:lvl4pPr>
      <a:lvl5pPr marL="1828967" algn="l" defTabSz="457242" rtl="0" eaLnBrk="1" latinLnBrk="0" hangingPunct="1">
        <a:defRPr sz="1800" kern="1200">
          <a:solidFill>
            <a:schemeClr val="tx1"/>
          </a:solidFill>
          <a:latin typeface="+mn-lt"/>
          <a:ea typeface="+mn-ea"/>
          <a:cs typeface="+mn-cs"/>
        </a:defRPr>
      </a:lvl5pPr>
      <a:lvl6pPr marL="2286210" algn="l" defTabSz="457242" rtl="0" eaLnBrk="1" latinLnBrk="0" hangingPunct="1">
        <a:defRPr sz="1800" kern="1200">
          <a:solidFill>
            <a:schemeClr val="tx1"/>
          </a:solidFill>
          <a:latin typeface="+mn-lt"/>
          <a:ea typeface="+mn-ea"/>
          <a:cs typeface="+mn-cs"/>
        </a:defRPr>
      </a:lvl6pPr>
      <a:lvl7pPr marL="2743451" algn="l" defTabSz="457242" rtl="0" eaLnBrk="1" latinLnBrk="0" hangingPunct="1">
        <a:defRPr sz="1800" kern="1200">
          <a:solidFill>
            <a:schemeClr val="tx1"/>
          </a:solidFill>
          <a:latin typeface="+mn-lt"/>
          <a:ea typeface="+mn-ea"/>
          <a:cs typeface="+mn-cs"/>
        </a:defRPr>
      </a:lvl7pPr>
      <a:lvl8pPr marL="3200693" algn="l" defTabSz="457242" rtl="0" eaLnBrk="1" latinLnBrk="0" hangingPunct="1">
        <a:defRPr sz="1800" kern="1200">
          <a:solidFill>
            <a:schemeClr val="tx1"/>
          </a:solidFill>
          <a:latin typeface="+mn-lt"/>
          <a:ea typeface="+mn-ea"/>
          <a:cs typeface="+mn-cs"/>
        </a:defRPr>
      </a:lvl8pPr>
      <a:lvl9pPr marL="3657935" algn="l" defTabSz="4572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 y="2393312"/>
            <a:ext cx="9144000" cy="953949"/>
          </a:xfrm>
        </p:spPr>
        <p:txBody>
          <a:bodyPr/>
          <a:lstStyle/>
          <a:p>
            <a:pPr algn="ctr"/>
            <a:r>
              <a:rPr lang="en-US" sz="5400" dirty="0" smtClean="0"/>
              <a:t>IDOC Select Overview</a:t>
            </a:r>
            <a:endParaRPr lang="en-US" sz="5400" dirty="0"/>
          </a:p>
        </p:txBody>
      </p:sp>
      <p:sp>
        <p:nvSpPr>
          <p:cNvPr id="2" name="Date Placeholder 1"/>
          <p:cNvSpPr>
            <a:spLocks noGrp="1"/>
          </p:cNvSpPr>
          <p:nvPr>
            <p:ph type="dt" sz="half" idx="4294967295"/>
          </p:nvPr>
        </p:nvSpPr>
        <p:spPr>
          <a:xfrm>
            <a:off x="457201" y="8071166"/>
            <a:ext cx="2133600" cy="365220"/>
          </a:xfrm>
          <a:prstGeom prst="rect">
            <a:avLst/>
          </a:prstGeom>
        </p:spPr>
        <p:txBody>
          <a:bodyPr/>
          <a:lstStyle/>
          <a:p>
            <a:fld id="{4A4234D1-76B0-D24C-BD82-AEB54B97E229}" type="datetime1">
              <a:rPr lang="en-US" smtClean="0"/>
              <a:t>1/27/2015</a:t>
            </a:fld>
            <a:endParaRPr lang="en-US"/>
          </a:p>
        </p:txBody>
      </p:sp>
    </p:spTree>
    <p:extLst>
      <p:ext uri="{BB962C8B-B14F-4D97-AF65-F5344CB8AC3E}">
        <p14:creationId xmlns:p14="http://schemas.microsoft.com/office/powerpoint/2010/main" val="4266952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038783"/>
          </a:xfrm>
        </p:spPr>
        <p:txBody>
          <a:bodyPr/>
          <a:lstStyle/>
          <a:p>
            <a:pPr lvl="0"/>
            <a:r>
              <a:rPr lang="en-US" sz="2000" dirty="0"/>
              <a:t>Is there an agreement to sign</a:t>
            </a:r>
            <a:r>
              <a:rPr lang="en-US" sz="2000" dirty="0" smtClean="0"/>
              <a:t>? </a:t>
            </a:r>
          </a:p>
          <a:p>
            <a:pPr marL="342900" lvl="0" indent="-342900">
              <a:buFont typeface="Arial" panose="020B0604020202020204" pitchFamily="34" charset="0"/>
              <a:buChar char="•"/>
            </a:pPr>
            <a:r>
              <a:rPr lang="en-US" sz="1800" dirty="0"/>
              <a:t>Yes there is.  Once we make sure you are appropriate for the program, our IDOC Select Department will contact you with the required documents</a:t>
            </a:r>
            <a:r>
              <a:rPr lang="en-US" sz="1800" dirty="0" smtClean="0"/>
              <a:t>.</a:t>
            </a:r>
          </a:p>
          <a:p>
            <a:pPr lvl="0"/>
            <a:r>
              <a:rPr lang="en-US" sz="2000" dirty="0" smtClean="0"/>
              <a:t>Can I be part of another alliance? </a:t>
            </a:r>
            <a:endParaRPr lang="en-US" sz="2000" dirty="0"/>
          </a:p>
          <a:p>
            <a:pPr marL="342900" lvl="0" indent="-342900">
              <a:buFont typeface="Arial" panose="020B0604020202020204" pitchFamily="34" charset="0"/>
              <a:buChar char="•"/>
            </a:pPr>
            <a:r>
              <a:rPr lang="en-US" sz="1800" dirty="0"/>
              <a:t>Yes.  However, the enhanced rebates are unsurpassed and the commitments necessary for IDOC Select make it unlikely you will need to do so.</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10</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Contract</a:t>
            </a:r>
            <a:endParaRPr lang="en-US" sz="2400" dirty="0">
              <a:solidFill>
                <a:srgbClr val="0038A8"/>
              </a:solidFill>
            </a:endParaRPr>
          </a:p>
        </p:txBody>
      </p:sp>
    </p:spTree>
    <p:extLst>
      <p:ext uri="{BB962C8B-B14F-4D97-AF65-F5344CB8AC3E}">
        <p14:creationId xmlns:p14="http://schemas.microsoft.com/office/powerpoint/2010/main" val="89195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038783"/>
          </a:xfrm>
        </p:spPr>
        <p:txBody>
          <a:bodyPr/>
          <a:lstStyle/>
          <a:p>
            <a:pPr lvl="0"/>
            <a:r>
              <a:rPr lang="en-US" sz="2000" dirty="0"/>
              <a:t>What does Introductory Price mean?  When will it go up</a:t>
            </a:r>
            <a:r>
              <a:rPr lang="en-US" sz="2000" dirty="0" smtClean="0"/>
              <a:t>?</a:t>
            </a:r>
          </a:p>
          <a:p>
            <a:pPr marL="341313" lvl="0" indent="-341313">
              <a:buFont typeface="Arial" panose="020B0604020202020204" pitchFamily="34" charset="0"/>
              <a:buChar char="•"/>
            </a:pPr>
            <a:r>
              <a:rPr lang="en-US" sz="1800" dirty="0"/>
              <a:t>The price for IDOC Select will change at the end of the introductory period which is not yet set.  If you sign up now, the new IDOC Select price will never be applied to your membership, and you will always benefit from the lower monthly </a:t>
            </a:r>
            <a:r>
              <a:rPr lang="en-US" sz="1800" dirty="0" smtClean="0"/>
              <a:t>rate.</a:t>
            </a:r>
            <a:endParaRPr lang="en-US" sz="1800" dirty="0"/>
          </a:p>
          <a:p>
            <a:pPr marL="342900" indent="-342900">
              <a:buFont typeface="Arial" panose="020B0604020202020204" pitchFamily="34" charset="0"/>
              <a:buChar char="•"/>
            </a:pPr>
            <a:r>
              <a:rPr lang="en-US" sz="1800" dirty="0"/>
              <a:t>When you sign up for the introductory price of $99 per month, your dues will increase if IDOC takes a monthly dues price increase.  For example, a $1 monthly increase would mean that IDOC is $130 per month and IDOC Select is $100 per month.</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11</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Pricing</a:t>
            </a:r>
            <a:endParaRPr lang="en-US" sz="2400" dirty="0">
              <a:solidFill>
                <a:srgbClr val="0038A8"/>
              </a:solidFill>
            </a:endParaRPr>
          </a:p>
        </p:txBody>
      </p:sp>
    </p:spTree>
    <p:extLst>
      <p:ext uri="{BB962C8B-B14F-4D97-AF65-F5344CB8AC3E}">
        <p14:creationId xmlns:p14="http://schemas.microsoft.com/office/powerpoint/2010/main" val="18934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038783"/>
          </a:xfrm>
        </p:spPr>
        <p:txBody>
          <a:bodyPr/>
          <a:lstStyle/>
          <a:p>
            <a:pPr lvl="0"/>
            <a:r>
              <a:rPr lang="en-US" sz="2000" dirty="0"/>
              <a:t>How/why is IDOC Select LESS than IDOC</a:t>
            </a:r>
            <a:r>
              <a:rPr lang="en-US" sz="2000" dirty="0" smtClean="0"/>
              <a:t>?</a:t>
            </a:r>
          </a:p>
          <a:p>
            <a:pPr marL="339725" lvl="0" indent="-339725">
              <a:buFont typeface="Arial" panose="020B0604020202020204" pitchFamily="34" charset="0"/>
              <a:buChar char="•"/>
            </a:pPr>
            <a:r>
              <a:rPr lang="en-US" sz="1800" dirty="0"/>
              <a:t>We are able to offer this introductory pricing due to the strong support from the IDOC Select vendor partners</a:t>
            </a:r>
            <a:r>
              <a:rPr lang="en-US" sz="1800" dirty="0" smtClean="0"/>
              <a:t>.</a:t>
            </a:r>
          </a:p>
          <a:p>
            <a:pPr lvl="0"/>
            <a:r>
              <a:rPr lang="en-US" sz="2000" dirty="0"/>
              <a:t>Is the $99 an additional amount to my current $129 fees?</a:t>
            </a:r>
            <a:r>
              <a:rPr lang="en-US" sz="2000" dirty="0" smtClean="0"/>
              <a:t> </a:t>
            </a:r>
            <a:endParaRPr lang="en-US" sz="2000" dirty="0"/>
          </a:p>
          <a:p>
            <a:pPr marL="342900" indent="-342900">
              <a:buFont typeface="Arial" panose="020B0604020202020204" pitchFamily="34" charset="0"/>
              <a:buChar char="•"/>
            </a:pPr>
            <a:r>
              <a:rPr lang="en-US" sz="1800" dirty="0"/>
              <a:t>No.  If you join IDOC Select your dues is $99 per month and you continue to receive all the benefits of IDOC too!</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12</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Pricing</a:t>
            </a:r>
            <a:endParaRPr lang="en-US" sz="2400" dirty="0">
              <a:solidFill>
                <a:srgbClr val="0038A8"/>
              </a:solidFill>
            </a:endParaRPr>
          </a:p>
        </p:txBody>
      </p:sp>
    </p:spTree>
    <p:extLst>
      <p:ext uri="{BB962C8B-B14F-4D97-AF65-F5344CB8AC3E}">
        <p14:creationId xmlns:p14="http://schemas.microsoft.com/office/powerpoint/2010/main" val="369612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579642"/>
          </a:xfrm>
        </p:spPr>
        <p:txBody>
          <a:bodyPr/>
          <a:lstStyle/>
          <a:p>
            <a:pPr lvl="0"/>
            <a:r>
              <a:rPr lang="en-US" sz="2000" dirty="0"/>
              <a:t>How does billing work for a NEW MEMBER</a:t>
            </a:r>
            <a:r>
              <a:rPr lang="en-US" sz="2000" dirty="0" smtClean="0"/>
              <a:t>?</a:t>
            </a:r>
          </a:p>
          <a:p>
            <a:pPr marL="285750" lvl="0" indent="-285750">
              <a:buFont typeface="Arial" panose="020B0604020202020204" pitchFamily="34" charset="0"/>
              <a:buChar char="•"/>
            </a:pPr>
            <a:r>
              <a:rPr lang="en-US" sz="1800" dirty="0"/>
              <a:t>We bill you $99 on the day you join</a:t>
            </a:r>
            <a:r>
              <a:rPr lang="en-US" sz="1800" dirty="0" smtClean="0"/>
              <a:t>. </a:t>
            </a:r>
          </a:p>
          <a:p>
            <a:pPr marL="285750" lvl="0" indent="-285750">
              <a:buFont typeface="Arial" panose="020B0604020202020204" pitchFamily="34" charset="0"/>
              <a:buChar char="•"/>
            </a:pPr>
            <a:r>
              <a:rPr lang="en-US" sz="1800" dirty="0" smtClean="0">
                <a:solidFill>
                  <a:schemeClr val="tx2"/>
                </a:solidFill>
              </a:rPr>
              <a:t>That </a:t>
            </a:r>
            <a:r>
              <a:rPr lang="en-US" sz="1800" dirty="0">
                <a:solidFill>
                  <a:schemeClr val="tx2"/>
                </a:solidFill>
              </a:rPr>
              <a:t>counts toward the next full month </a:t>
            </a:r>
            <a:r>
              <a:rPr lang="en-US" sz="1800" dirty="0" smtClean="0">
                <a:solidFill>
                  <a:schemeClr val="tx2"/>
                </a:solidFill>
              </a:rPr>
              <a:t>dues.</a:t>
            </a:r>
          </a:p>
          <a:p>
            <a:pPr marL="285750" lvl="0" indent="-285750">
              <a:buFont typeface="Arial" panose="020B0604020202020204" pitchFamily="34" charset="0"/>
              <a:buChar char="•"/>
            </a:pPr>
            <a:r>
              <a:rPr lang="en-US" sz="1800" dirty="0" smtClean="0">
                <a:solidFill>
                  <a:schemeClr val="tx2"/>
                </a:solidFill>
              </a:rPr>
              <a:t>The </a:t>
            </a:r>
            <a:r>
              <a:rPr lang="en-US" sz="1800" dirty="0">
                <a:solidFill>
                  <a:schemeClr val="tx2"/>
                </a:solidFill>
              </a:rPr>
              <a:t>following next full month you will be billed $99 on the first day of the month and each subsequent </a:t>
            </a:r>
            <a:r>
              <a:rPr lang="en-US" sz="1800" dirty="0" smtClean="0">
                <a:solidFill>
                  <a:schemeClr val="tx2"/>
                </a:solidFill>
              </a:rPr>
              <a:t>month.</a:t>
            </a:r>
          </a:p>
          <a:p>
            <a:pPr marL="285750" lvl="0" indent="-285750">
              <a:buFont typeface="Arial" panose="020B0604020202020204" pitchFamily="34" charset="0"/>
              <a:buChar char="•"/>
            </a:pPr>
            <a:r>
              <a:rPr lang="en-US" sz="1800" dirty="0" smtClean="0">
                <a:solidFill>
                  <a:schemeClr val="tx2"/>
                </a:solidFill>
              </a:rPr>
              <a:t>If </a:t>
            </a:r>
            <a:r>
              <a:rPr lang="en-US" sz="1800" dirty="0">
                <a:solidFill>
                  <a:schemeClr val="tx2"/>
                </a:solidFill>
              </a:rPr>
              <a:t>you join on the 1</a:t>
            </a:r>
            <a:r>
              <a:rPr lang="en-US" sz="1800" baseline="30000" dirty="0">
                <a:solidFill>
                  <a:schemeClr val="tx2"/>
                </a:solidFill>
              </a:rPr>
              <a:t>st</a:t>
            </a:r>
            <a:r>
              <a:rPr lang="en-US" sz="1800" dirty="0">
                <a:solidFill>
                  <a:schemeClr val="tx2"/>
                </a:solidFill>
              </a:rPr>
              <a:t> or 2</a:t>
            </a:r>
            <a:r>
              <a:rPr lang="en-US" sz="1800" baseline="30000" dirty="0">
                <a:solidFill>
                  <a:schemeClr val="tx2"/>
                </a:solidFill>
              </a:rPr>
              <a:t>nd</a:t>
            </a:r>
            <a:r>
              <a:rPr lang="en-US" sz="1800" dirty="0">
                <a:solidFill>
                  <a:schemeClr val="tx2"/>
                </a:solidFill>
              </a:rPr>
              <a:t> you will be charged for that full month and the next month as well.  This is because you will earn full benefits for being a member for the full first month</a:t>
            </a:r>
            <a:r>
              <a:rPr lang="en-US" sz="1800" dirty="0" smtClean="0">
                <a:solidFill>
                  <a:schemeClr val="tx2"/>
                </a:solidFill>
              </a:rPr>
              <a:t>.</a:t>
            </a:r>
          </a:p>
          <a:p>
            <a:r>
              <a:rPr lang="en-US" sz="2000" dirty="0"/>
              <a:t>How does billing work for CURRENT MEMBER</a:t>
            </a:r>
            <a:r>
              <a:rPr lang="en-US" sz="2000" dirty="0" smtClean="0"/>
              <a:t>?</a:t>
            </a:r>
          </a:p>
          <a:p>
            <a:pPr marL="285750" indent="-285750">
              <a:buFont typeface="Arial" panose="020B0604020202020204" pitchFamily="34" charset="0"/>
              <a:buChar char="•"/>
            </a:pPr>
            <a:r>
              <a:rPr lang="en-US" sz="1800" dirty="0"/>
              <a:t>We will change your billing to $99 on the first day of the NEXT month.</a:t>
            </a:r>
          </a:p>
          <a:p>
            <a:pPr marL="285750" lvl="0" indent="-285750">
              <a:buFont typeface="Arial" panose="020B0604020202020204" pitchFamily="34" charset="0"/>
              <a:buChar char="•"/>
            </a:pPr>
            <a:endParaRPr lang="en-US" sz="1800" dirty="0">
              <a:solidFill>
                <a:schemeClr val="tx2"/>
              </a:solidFill>
            </a:endParaRP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13</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Pricing</a:t>
            </a:r>
            <a:endParaRPr lang="en-US" sz="2400" dirty="0">
              <a:solidFill>
                <a:srgbClr val="0038A8"/>
              </a:solidFill>
            </a:endParaRPr>
          </a:p>
        </p:txBody>
      </p:sp>
    </p:spTree>
    <p:extLst>
      <p:ext uri="{BB962C8B-B14F-4D97-AF65-F5344CB8AC3E}">
        <p14:creationId xmlns:p14="http://schemas.microsoft.com/office/powerpoint/2010/main" val="268800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500"/>
                                        <p:tgtEl>
                                          <p:spTgt spid="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fade">
                                      <p:cBhvr>
                                        <p:cTn id="45" dur="1000"/>
                                        <p:tgtEl>
                                          <p:spTgt spid="5">
                                            <p:txEl>
                                              <p:pRg st="6" end="6"/>
                                            </p:txEl>
                                          </p:spTgt>
                                        </p:tgtEl>
                                      </p:cBhvr>
                                    </p:animEffect>
                                    <p:anim calcmode="lin" valueType="num">
                                      <p:cBhvr>
                                        <p:cTn id="4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038783"/>
          </a:xfrm>
        </p:spPr>
        <p:txBody>
          <a:bodyPr/>
          <a:lstStyle/>
          <a:p>
            <a:r>
              <a:rPr lang="en-US" sz="2000" dirty="0">
                <a:latin typeface="+mn-lt"/>
              </a:rPr>
              <a:t>I am currently not paying monthly dues due to the introductory offer which expires on ________, and then I begin paying.  Would that be extended or would I now be billed for IDOC Select</a:t>
            </a:r>
            <a:r>
              <a:rPr lang="en-US" sz="2000" dirty="0" smtClean="0">
                <a:latin typeface="+mn-lt"/>
              </a:rPr>
              <a:t>?</a:t>
            </a:r>
          </a:p>
          <a:p>
            <a:pPr marL="285750" indent="-285750">
              <a:buFont typeface="Arial" panose="020B0604020202020204" pitchFamily="34" charset="0"/>
              <a:buChar char="•"/>
            </a:pPr>
            <a:r>
              <a:rPr lang="en-US" sz="1800" dirty="0"/>
              <a:t>When you choose to join IDOC Select, the billing for IDOC Select begins on the first day of your first full month in the program. </a:t>
            </a:r>
            <a:endParaRPr lang="en-US" sz="1800" dirty="0">
              <a:solidFill>
                <a:schemeClr val="tx2"/>
              </a:solidFill>
            </a:endParaRPr>
          </a:p>
          <a:p>
            <a:pPr marL="285750" indent="-285750">
              <a:buFont typeface="Arial" panose="020B0604020202020204" pitchFamily="34" charset="0"/>
              <a:buChar char="•"/>
            </a:pPr>
            <a:r>
              <a:rPr lang="en-US" sz="1800" dirty="0" smtClean="0"/>
              <a:t>If </a:t>
            </a:r>
            <a:r>
              <a:rPr lang="en-US" sz="1800" dirty="0"/>
              <a:t>you want to wait to join IDOC Select until your free period is over that is acceptable too</a:t>
            </a:r>
            <a:r>
              <a:rPr lang="en-US" sz="1800" dirty="0" smtClean="0"/>
              <a:t>.</a:t>
            </a:r>
            <a:endParaRPr lang="en-US" sz="1800" dirty="0"/>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14</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Pricing</a:t>
            </a:r>
            <a:endParaRPr lang="en-US" sz="2400" dirty="0">
              <a:solidFill>
                <a:srgbClr val="0038A8"/>
              </a:solidFill>
            </a:endParaRPr>
          </a:p>
        </p:txBody>
      </p:sp>
    </p:spTree>
    <p:extLst>
      <p:ext uri="{BB962C8B-B14F-4D97-AF65-F5344CB8AC3E}">
        <p14:creationId xmlns:p14="http://schemas.microsoft.com/office/powerpoint/2010/main" val="414337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281931"/>
          </a:xfrm>
        </p:spPr>
        <p:txBody>
          <a:bodyPr/>
          <a:lstStyle/>
          <a:p>
            <a:r>
              <a:rPr lang="en-US" sz="2000" dirty="0"/>
              <a:t>What if I have already paid for a year or two or three</a:t>
            </a:r>
            <a:r>
              <a:rPr lang="en-US" sz="2000" dirty="0" smtClean="0"/>
              <a:t>?</a:t>
            </a:r>
          </a:p>
          <a:p>
            <a:pPr marL="285750" indent="-285750">
              <a:buFont typeface="Arial" panose="020B0604020202020204" pitchFamily="34" charset="0"/>
              <a:buChar char="•"/>
            </a:pPr>
            <a:r>
              <a:rPr lang="en-US" sz="1800" dirty="0"/>
              <a:t>You can join IDOC Select and continue with no monthly dues.</a:t>
            </a:r>
            <a:r>
              <a:rPr lang="en-US" sz="1800" dirty="0" smtClean="0"/>
              <a:t> </a:t>
            </a:r>
            <a:endParaRPr lang="en-US" sz="1800" dirty="0">
              <a:solidFill>
                <a:schemeClr val="tx2"/>
              </a:solidFill>
            </a:endParaRPr>
          </a:p>
          <a:p>
            <a:pPr marL="285750" indent="-285750">
              <a:buFont typeface="Arial" panose="020B0604020202020204" pitchFamily="34" charset="0"/>
              <a:buChar char="•"/>
            </a:pPr>
            <a:r>
              <a:rPr lang="en-US" sz="1800" dirty="0"/>
              <a:t>What if I drop out of IDOC Select but still stay as </a:t>
            </a:r>
            <a:r>
              <a:rPr lang="en-US" sz="1800" dirty="0" smtClean="0"/>
              <a:t>IDOC?</a:t>
            </a:r>
          </a:p>
          <a:p>
            <a:pPr marL="742992" lvl="1" indent="-285750" algn="l">
              <a:buFont typeface="Arial" panose="020B0604020202020204" pitchFamily="34" charset="0"/>
              <a:buChar char="•"/>
            </a:pPr>
            <a:r>
              <a:rPr lang="en-US" sz="1600" dirty="0" smtClean="0">
                <a:solidFill>
                  <a:schemeClr val="tx2"/>
                </a:solidFill>
              </a:rPr>
              <a:t>You </a:t>
            </a:r>
            <a:r>
              <a:rPr lang="en-US" sz="1600" dirty="0">
                <a:solidFill>
                  <a:schemeClr val="tx2"/>
                </a:solidFill>
              </a:rPr>
              <a:t>will incur the cancellation </a:t>
            </a:r>
            <a:r>
              <a:rPr lang="en-US" sz="1600" dirty="0" smtClean="0">
                <a:solidFill>
                  <a:schemeClr val="tx2"/>
                </a:solidFill>
              </a:rPr>
              <a:t>fee.</a:t>
            </a:r>
            <a:endParaRPr lang="en-US" sz="1600" dirty="0">
              <a:solidFill>
                <a:schemeClr val="tx2"/>
              </a:solidFill>
            </a:endParaRPr>
          </a:p>
          <a:p>
            <a:pPr marL="742992" lvl="1" indent="-285750" algn="l">
              <a:buFont typeface="Arial" panose="020B0604020202020204" pitchFamily="34" charset="0"/>
              <a:buChar char="•"/>
            </a:pPr>
            <a:r>
              <a:rPr lang="en-US" sz="1600" dirty="0" smtClean="0">
                <a:solidFill>
                  <a:schemeClr val="tx2"/>
                </a:solidFill>
              </a:rPr>
              <a:t>You </a:t>
            </a:r>
            <a:r>
              <a:rPr lang="en-US" sz="1600" dirty="0">
                <a:solidFill>
                  <a:schemeClr val="tx2"/>
                </a:solidFill>
              </a:rPr>
              <a:t>will not be charged for monthly fees for traditional IDOC until the amount of time you paid for in advance expires</a:t>
            </a:r>
            <a:r>
              <a:rPr lang="en-US" sz="1600" dirty="0" smtClean="0">
                <a:solidFill>
                  <a:schemeClr val="tx2"/>
                </a:solidFill>
              </a:rPr>
              <a:t>.</a:t>
            </a:r>
          </a:p>
          <a:p>
            <a:r>
              <a:rPr lang="en-US" sz="2000" dirty="0"/>
              <a:t>How does a second location work for IDOC Select and </a:t>
            </a:r>
            <a:r>
              <a:rPr lang="en-US" sz="2000" dirty="0" smtClean="0"/>
              <a:t>GPN?</a:t>
            </a:r>
          </a:p>
          <a:p>
            <a:pPr marL="285750" indent="-285750">
              <a:buFont typeface="Arial" panose="020B0604020202020204" pitchFamily="34" charset="0"/>
              <a:buChar char="•"/>
            </a:pPr>
            <a:r>
              <a:rPr lang="en-US" sz="1800" dirty="0" smtClean="0">
                <a:solidFill>
                  <a:schemeClr val="tx2"/>
                </a:solidFill>
              </a:rPr>
              <a:t>A </a:t>
            </a:r>
            <a:r>
              <a:rPr lang="en-US" sz="1800" dirty="0">
                <a:solidFill>
                  <a:schemeClr val="tx2"/>
                </a:solidFill>
              </a:rPr>
              <a:t>second location is also at the </a:t>
            </a:r>
            <a:r>
              <a:rPr lang="en-US" sz="1800" i="1" dirty="0">
                <a:solidFill>
                  <a:schemeClr val="tx2"/>
                </a:solidFill>
              </a:rPr>
              <a:t>introductory price</a:t>
            </a:r>
            <a:r>
              <a:rPr lang="en-US" sz="1800" dirty="0">
                <a:solidFill>
                  <a:schemeClr val="tx2"/>
                </a:solidFill>
              </a:rPr>
              <a:t> of $10 for each additional location.</a:t>
            </a:r>
          </a:p>
          <a:p>
            <a:pPr marL="285750" indent="-285750">
              <a:buFont typeface="Arial" panose="020B0604020202020204" pitchFamily="34" charset="0"/>
              <a:buChar char="•"/>
            </a:pPr>
            <a:r>
              <a:rPr lang="en-US" sz="1800" dirty="0">
                <a:solidFill>
                  <a:schemeClr val="tx2"/>
                </a:solidFill>
              </a:rPr>
              <a:t>GPN is required to be utilized in each location.</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15</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Pricing</a:t>
            </a:r>
            <a:endParaRPr lang="en-US" sz="2400" dirty="0">
              <a:solidFill>
                <a:srgbClr val="0038A8"/>
              </a:solidFill>
            </a:endParaRPr>
          </a:p>
        </p:txBody>
      </p:sp>
    </p:spTree>
    <p:extLst>
      <p:ext uri="{BB962C8B-B14F-4D97-AF65-F5344CB8AC3E}">
        <p14:creationId xmlns:p14="http://schemas.microsoft.com/office/powerpoint/2010/main" val="162104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1000"/>
                                        <p:tgtEl>
                                          <p:spTgt spid="5">
                                            <p:txEl>
                                              <p:pRg st="4" end="4"/>
                                            </p:txEl>
                                          </p:spTgt>
                                        </p:tgtEl>
                                      </p:cBhvr>
                                    </p:animEffect>
                                    <p:anim calcmode="lin" valueType="num">
                                      <p:cBhvr>
                                        <p:cTn id="3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500"/>
                                        <p:tgtEl>
                                          <p:spTgt spid="5">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1000"/>
                                        <p:tgtEl>
                                          <p:spTgt spid="5">
                                            <p:txEl>
                                              <p:pRg st="6" end="6"/>
                                            </p:txEl>
                                          </p:spTgt>
                                        </p:tgtEl>
                                      </p:cBhvr>
                                    </p:animEffect>
                                    <p:anim calcmode="lin" valueType="num">
                                      <p:cBhvr>
                                        <p:cTn id="4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fade">
                                      <p:cBhvr>
                                        <p:cTn id="48" dur="1000"/>
                                        <p:tgtEl>
                                          <p:spTgt spid="5">
                                            <p:txEl>
                                              <p:pRg st="7" end="7"/>
                                            </p:txEl>
                                          </p:spTgt>
                                        </p:tgtEl>
                                      </p:cBhvr>
                                    </p:animEffect>
                                    <p:anim calcmode="lin" valueType="num">
                                      <p:cBhvr>
                                        <p:cTn id="4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281931"/>
          </a:xfrm>
        </p:spPr>
        <p:txBody>
          <a:bodyPr/>
          <a:lstStyle/>
          <a:p>
            <a:r>
              <a:rPr lang="en-US" sz="2000" dirty="0"/>
              <a:t>I have _________ as my Practice Management System.  Can I use The Edge software</a:t>
            </a:r>
            <a:r>
              <a:rPr lang="en-US" sz="2000" dirty="0" smtClean="0"/>
              <a:t>?</a:t>
            </a:r>
          </a:p>
          <a:p>
            <a:pPr marL="285750" indent="-285750">
              <a:buFont typeface="Arial" panose="020B0604020202020204" pitchFamily="34" charset="0"/>
              <a:buChar char="•"/>
            </a:pPr>
            <a:r>
              <a:rPr lang="en-US" sz="1800" dirty="0"/>
              <a:t>The Edge currently works seamlessly with </a:t>
            </a:r>
            <a:r>
              <a:rPr lang="en-US" sz="1800" dirty="0" err="1"/>
              <a:t>Eyefinity’s</a:t>
            </a:r>
            <a:r>
              <a:rPr lang="en-US" sz="1800" dirty="0"/>
              <a:t> Officemate 10.0, Revolution EHR, </a:t>
            </a:r>
            <a:r>
              <a:rPr lang="en-US" sz="1800" dirty="0" err="1"/>
              <a:t>Compulink</a:t>
            </a:r>
            <a:r>
              <a:rPr lang="en-US" sz="1800" dirty="0"/>
              <a:t>, My Vision Express and Crystal PM.</a:t>
            </a:r>
          </a:p>
          <a:p>
            <a:pPr marL="285750" indent="-285750">
              <a:buFont typeface="Arial" panose="020B0604020202020204" pitchFamily="34" charset="0"/>
              <a:buChar char="•"/>
            </a:pPr>
            <a:r>
              <a:rPr lang="en-US" sz="1800" dirty="0"/>
              <a:t>The Edge is currently developing a seamless relationship with </a:t>
            </a:r>
            <a:r>
              <a:rPr lang="en-US" sz="1800" dirty="0" err="1"/>
              <a:t>Maximeyes</a:t>
            </a:r>
            <a:r>
              <a:rPr lang="en-US" sz="1800" dirty="0"/>
              <a:t> and UPRISE and expect this to be completed in 2015.</a:t>
            </a:r>
          </a:p>
          <a:p>
            <a:pPr marL="285750" indent="-285750">
              <a:buFont typeface="Arial" panose="020B0604020202020204" pitchFamily="34" charset="0"/>
              <a:buChar char="•"/>
            </a:pPr>
            <a:r>
              <a:rPr lang="en-US" sz="1800" dirty="0"/>
              <a:t>If you have a “homemade” system, you will be not able to use The EDGE.</a:t>
            </a:r>
            <a:endParaRPr lang="en-US" sz="1800" dirty="0">
              <a:solidFill>
                <a:schemeClr val="tx2"/>
              </a:solidFill>
            </a:endParaRP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16</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GPN</a:t>
            </a:r>
            <a:endParaRPr lang="en-US" sz="2400" dirty="0">
              <a:solidFill>
                <a:srgbClr val="0038A8"/>
              </a:solidFill>
            </a:endParaRPr>
          </a:p>
        </p:txBody>
      </p:sp>
    </p:spTree>
    <p:extLst>
      <p:ext uri="{BB962C8B-B14F-4D97-AF65-F5344CB8AC3E}">
        <p14:creationId xmlns:p14="http://schemas.microsoft.com/office/powerpoint/2010/main" val="135495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281931"/>
          </a:xfrm>
        </p:spPr>
        <p:txBody>
          <a:bodyPr/>
          <a:lstStyle/>
          <a:p>
            <a:pPr lvl="0"/>
            <a:r>
              <a:rPr lang="en-US" sz="2000" dirty="0"/>
              <a:t>Will IDOC see my data?</a:t>
            </a:r>
          </a:p>
          <a:p>
            <a:pPr marL="342900" indent="-342900">
              <a:buFont typeface="Arial" panose="020B0604020202020204" pitchFamily="34" charset="0"/>
              <a:buChar char="•"/>
            </a:pPr>
            <a:r>
              <a:rPr lang="en-US" sz="1800" dirty="0"/>
              <a:t>Yes we will.   IDOC will be reviewing your data with you in order to provide you with the business support services for IDOC Select.  We will treat it confidentially and only your IDOC consultant will have access to the data.</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17</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GPN</a:t>
            </a:r>
            <a:endParaRPr lang="en-US" sz="2400" dirty="0">
              <a:solidFill>
                <a:srgbClr val="0038A8"/>
              </a:solidFill>
            </a:endParaRPr>
          </a:p>
        </p:txBody>
      </p:sp>
    </p:spTree>
    <p:extLst>
      <p:ext uri="{BB962C8B-B14F-4D97-AF65-F5344CB8AC3E}">
        <p14:creationId xmlns:p14="http://schemas.microsoft.com/office/powerpoint/2010/main" val="286754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281931"/>
          </a:xfrm>
        </p:spPr>
        <p:txBody>
          <a:bodyPr/>
          <a:lstStyle/>
          <a:p>
            <a:pPr lvl="0"/>
            <a:r>
              <a:rPr lang="en-US" sz="2000" dirty="0"/>
              <a:t>Will Manufacturers see my data</a:t>
            </a:r>
            <a:r>
              <a:rPr lang="en-US" sz="2000" dirty="0" smtClean="0"/>
              <a:t>?</a:t>
            </a:r>
          </a:p>
          <a:p>
            <a:pPr marL="342900" indent="-342900">
              <a:buFont typeface="Arial" panose="020B0604020202020204" pitchFamily="34" charset="0"/>
              <a:buChar char="•"/>
            </a:pPr>
            <a:r>
              <a:rPr lang="en-US" sz="1800" dirty="0"/>
              <a:t>As you know the companies you purchase products from already track all of their customer purchases and as such will know and work closely with the requirements for IDOC Select.</a:t>
            </a:r>
          </a:p>
          <a:p>
            <a:pPr marL="342900" indent="-342900">
              <a:buFont typeface="Arial" panose="020B0604020202020204" pitchFamily="34" charset="0"/>
              <a:buChar char="•"/>
            </a:pPr>
            <a:r>
              <a:rPr lang="en-US" sz="1800" dirty="0"/>
              <a:t>IDOC Select partners will see their specific share in your practice only – and it will be aggregated for the quarter - so that they can pay the appropriate rebate to you. </a:t>
            </a:r>
            <a:endParaRPr lang="en-US" sz="1800" dirty="0" smtClean="0"/>
          </a:p>
          <a:p>
            <a:pPr marL="342900" indent="-342900">
              <a:buFont typeface="Arial" panose="020B0604020202020204" pitchFamily="34" charset="0"/>
              <a:buChar char="•"/>
            </a:pPr>
            <a:r>
              <a:rPr lang="en-US" sz="1800" dirty="0" smtClean="0"/>
              <a:t>IDOC </a:t>
            </a:r>
            <a:r>
              <a:rPr lang="en-US" sz="1800" dirty="0"/>
              <a:t>Select partners will not share the information about your individual practice with their sales personnel. </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18</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GPN</a:t>
            </a:r>
            <a:endParaRPr lang="en-US" sz="2400" dirty="0">
              <a:solidFill>
                <a:srgbClr val="0038A8"/>
              </a:solidFill>
            </a:endParaRPr>
          </a:p>
        </p:txBody>
      </p:sp>
    </p:spTree>
    <p:extLst>
      <p:ext uri="{BB962C8B-B14F-4D97-AF65-F5344CB8AC3E}">
        <p14:creationId xmlns:p14="http://schemas.microsoft.com/office/powerpoint/2010/main" val="131491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281931"/>
          </a:xfrm>
        </p:spPr>
        <p:txBody>
          <a:bodyPr/>
          <a:lstStyle/>
          <a:p>
            <a:pPr lvl="0"/>
            <a:r>
              <a:rPr lang="en-US" sz="2000" dirty="0"/>
              <a:t>Will the IDOC Select partners know I am part of the program</a:t>
            </a:r>
            <a:r>
              <a:rPr lang="en-US" sz="2000" dirty="0" smtClean="0"/>
              <a:t>?</a:t>
            </a:r>
          </a:p>
          <a:p>
            <a:pPr marL="339725" lvl="0" indent="-339725">
              <a:buFont typeface="Arial" panose="020B0604020202020204" pitchFamily="34" charset="0"/>
              <a:buChar char="•"/>
            </a:pPr>
            <a:r>
              <a:rPr lang="en-US" sz="1800" dirty="0" smtClean="0"/>
              <a:t>Yes.</a:t>
            </a:r>
            <a:endParaRPr lang="en-US" sz="1800" dirty="0"/>
          </a:p>
          <a:p>
            <a:r>
              <a:rPr lang="en-US" sz="2000" dirty="0"/>
              <a:t>Is the EDGE HIPAA compliant?</a:t>
            </a:r>
            <a:r>
              <a:rPr lang="en-US" sz="2000" dirty="0" smtClean="0"/>
              <a:t> </a:t>
            </a:r>
          </a:p>
          <a:p>
            <a:pPr marL="285750" indent="-285750">
              <a:buFont typeface="Arial" panose="020B0604020202020204" pitchFamily="34" charset="0"/>
              <a:buChar char="•"/>
            </a:pPr>
            <a:r>
              <a:rPr lang="en-US" sz="1800" dirty="0"/>
              <a:t>Yes it is.  No specific patient information will be shared</a:t>
            </a:r>
            <a:r>
              <a:rPr lang="en-US" sz="1800" dirty="0" smtClean="0"/>
              <a:t>.</a:t>
            </a:r>
          </a:p>
          <a:p>
            <a:pPr lvl="0"/>
            <a:r>
              <a:rPr lang="en-US" sz="1800" dirty="0"/>
              <a:t>What if I am already on GPN?</a:t>
            </a:r>
          </a:p>
          <a:p>
            <a:pPr marL="285750" lvl="1" indent="-285750" algn="l">
              <a:buFont typeface="Arial" panose="020B0604020202020204" pitchFamily="34" charset="0"/>
              <a:buChar char="•"/>
            </a:pPr>
            <a:r>
              <a:rPr lang="en-US" sz="1800" dirty="0">
                <a:solidFill>
                  <a:schemeClr val="tx2"/>
                </a:solidFill>
              </a:rPr>
              <a:t>Once we register you for IDOC Select we will notify GPN and the next month’s payment due will be taken care of by IDOC.</a:t>
            </a:r>
          </a:p>
          <a:p>
            <a:endParaRPr lang="en-US" sz="1800" dirty="0"/>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19</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GPN</a:t>
            </a:r>
            <a:endParaRPr lang="en-US" sz="2400" dirty="0">
              <a:solidFill>
                <a:srgbClr val="0038A8"/>
              </a:solidFill>
            </a:endParaRPr>
          </a:p>
        </p:txBody>
      </p:sp>
    </p:spTree>
    <p:extLst>
      <p:ext uri="{BB962C8B-B14F-4D97-AF65-F5344CB8AC3E}">
        <p14:creationId xmlns:p14="http://schemas.microsoft.com/office/powerpoint/2010/main" val="379653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500"/>
                                        <p:tgtEl>
                                          <p:spTgt spid="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97927" y="2111372"/>
            <a:ext cx="6815137" cy="953949"/>
          </a:xfrm>
        </p:spPr>
        <p:txBody>
          <a:bodyPr/>
          <a:lstStyle/>
          <a:p>
            <a:r>
              <a:rPr lang="en-US" dirty="0" smtClean="0">
                <a:solidFill>
                  <a:schemeClr val="tx2"/>
                </a:solidFill>
              </a:rPr>
              <a:t>FAQs</a:t>
            </a:r>
            <a:endParaRPr lang="en-US" dirty="0">
              <a:solidFill>
                <a:schemeClr val="tx2"/>
              </a:solidFill>
            </a:endParaRPr>
          </a:p>
        </p:txBody>
      </p:sp>
      <p:sp>
        <p:nvSpPr>
          <p:cNvPr id="2" name="Date Placeholder 1"/>
          <p:cNvSpPr>
            <a:spLocks noGrp="1"/>
          </p:cNvSpPr>
          <p:nvPr>
            <p:ph type="dt" sz="half" idx="4294967295"/>
          </p:nvPr>
        </p:nvSpPr>
        <p:spPr>
          <a:xfrm>
            <a:off x="457201" y="8071166"/>
            <a:ext cx="2133600" cy="365220"/>
          </a:xfrm>
          <a:prstGeom prst="rect">
            <a:avLst/>
          </a:prstGeom>
        </p:spPr>
        <p:txBody>
          <a:bodyPr/>
          <a:lstStyle/>
          <a:p>
            <a:fld id="{4A4234D1-76B0-D24C-BD82-AEB54B97E229}" type="datetime1">
              <a:rPr lang="en-US" smtClean="0"/>
              <a:t>1/27/2015</a:t>
            </a:fld>
            <a:endParaRPr lang="en-US"/>
          </a:p>
        </p:txBody>
      </p:sp>
    </p:spTree>
    <p:extLst>
      <p:ext uri="{BB962C8B-B14F-4D97-AF65-F5344CB8AC3E}">
        <p14:creationId xmlns:p14="http://schemas.microsoft.com/office/powerpoint/2010/main" val="3339599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281931"/>
          </a:xfrm>
        </p:spPr>
        <p:txBody>
          <a:bodyPr/>
          <a:lstStyle/>
          <a:p>
            <a:pPr lvl="0"/>
            <a:r>
              <a:rPr lang="en-US" sz="2000" dirty="0"/>
              <a:t>If I already am on GPN can I get reimbursed for the prior installation when I join IDOC Select</a:t>
            </a:r>
            <a:r>
              <a:rPr lang="en-US" sz="2000" dirty="0" smtClean="0"/>
              <a:t>?</a:t>
            </a:r>
          </a:p>
          <a:p>
            <a:pPr marL="285750" lvl="0" indent="-285750">
              <a:buFont typeface="Arial" panose="020B0604020202020204" pitchFamily="34" charset="0"/>
              <a:buChar char="•"/>
            </a:pPr>
            <a:r>
              <a:rPr lang="en-US" sz="1800" dirty="0"/>
              <a:t>IDOC takes care of all future monthly fees due to GPN but it is not retroactive to previous payments and fees</a:t>
            </a:r>
            <a:r>
              <a:rPr lang="en-US" sz="1800" dirty="0" smtClean="0"/>
              <a:t>.</a:t>
            </a:r>
            <a:r>
              <a:rPr lang="en-US" sz="2000" dirty="0" smtClean="0"/>
              <a:t> </a:t>
            </a:r>
          </a:p>
          <a:p>
            <a:pPr lvl="0"/>
            <a:r>
              <a:rPr lang="en-US" sz="2000" dirty="0"/>
              <a:t>I am on GPN and am paying for additional consulting services.  Does this replace that</a:t>
            </a:r>
            <a:r>
              <a:rPr lang="en-US" sz="2000" dirty="0" smtClean="0"/>
              <a:t>?</a:t>
            </a:r>
          </a:p>
          <a:p>
            <a:pPr marL="285750" lvl="0" indent="-285750">
              <a:buFont typeface="Arial" panose="020B0604020202020204" pitchFamily="34" charset="0"/>
              <a:buChar char="•"/>
            </a:pPr>
            <a:r>
              <a:rPr lang="en-US" sz="1800" dirty="0"/>
              <a:t>Can you tell me more about the consulting you are referencing? I can tell you what IDOC Select does.</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20</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GPN</a:t>
            </a:r>
            <a:endParaRPr lang="en-US" sz="2400" dirty="0">
              <a:solidFill>
                <a:srgbClr val="0038A8"/>
              </a:solidFill>
            </a:endParaRPr>
          </a:p>
        </p:txBody>
      </p:sp>
    </p:spTree>
    <p:extLst>
      <p:ext uri="{BB962C8B-B14F-4D97-AF65-F5344CB8AC3E}">
        <p14:creationId xmlns:p14="http://schemas.microsoft.com/office/powerpoint/2010/main" val="186972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281931"/>
          </a:xfrm>
        </p:spPr>
        <p:txBody>
          <a:bodyPr/>
          <a:lstStyle/>
          <a:p>
            <a:pPr lvl="0"/>
            <a:r>
              <a:rPr lang="en-US" sz="2000" dirty="0"/>
              <a:t>How is the share calculated for contacts</a:t>
            </a:r>
            <a:r>
              <a:rPr lang="en-US" sz="2000" dirty="0" smtClean="0"/>
              <a:t>?</a:t>
            </a:r>
          </a:p>
          <a:p>
            <a:pPr marL="285750" lvl="0" indent="-285750">
              <a:buFont typeface="Arial" panose="020B0604020202020204" pitchFamily="34" charset="0"/>
              <a:buChar char="•"/>
            </a:pPr>
            <a:r>
              <a:rPr lang="en-US" sz="1800" dirty="0"/>
              <a:t>It is based on </a:t>
            </a:r>
            <a:r>
              <a:rPr lang="en-US" sz="1800" dirty="0" err="1"/>
              <a:t>equivalized</a:t>
            </a:r>
            <a:r>
              <a:rPr lang="en-US" sz="1800" dirty="0"/>
              <a:t> units of sale for the major contact lens </a:t>
            </a:r>
            <a:r>
              <a:rPr lang="en-US" sz="1800" dirty="0" smtClean="0"/>
              <a:t>companies:</a:t>
            </a:r>
          </a:p>
          <a:p>
            <a:pPr marL="742992" lvl="1" indent="-285750" algn="l">
              <a:buFont typeface="Arial" panose="020B0604020202020204" pitchFamily="34" charset="0"/>
              <a:buChar char="•"/>
            </a:pPr>
            <a:r>
              <a:rPr lang="en-US" sz="1625" dirty="0" smtClean="0">
                <a:solidFill>
                  <a:schemeClr val="tx2"/>
                </a:solidFill>
              </a:rPr>
              <a:t>Major: Alcon, </a:t>
            </a:r>
            <a:r>
              <a:rPr lang="en-US" sz="1625" dirty="0" err="1" smtClean="0">
                <a:solidFill>
                  <a:schemeClr val="tx2"/>
                </a:solidFill>
              </a:rPr>
              <a:t>CooperVision</a:t>
            </a:r>
            <a:r>
              <a:rPr lang="en-US" sz="1625" dirty="0" smtClean="0">
                <a:solidFill>
                  <a:schemeClr val="tx2"/>
                </a:solidFill>
              </a:rPr>
              <a:t>, </a:t>
            </a:r>
            <a:r>
              <a:rPr lang="en-US" sz="1625" dirty="0" err="1" smtClean="0">
                <a:solidFill>
                  <a:schemeClr val="tx2"/>
                </a:solidFill>
              </a:rPr>
              <a:t>Vistakon</a:t>
            </a:r>
            <a:r>
              <a:rPr lang="en-US" sz="1625" dirty="0" smtClean="0">
                <a:solidFill>
                  <a:schemeClr val="tx2"/>
                </a:solidFill>
              </a:rPr>
              <a:t>, B&amp;L </a:t>
            </a:r>
          </a:p>
          <a:p>
            <a:pPr marL="285750" indent="-285750">
              <a:buFont typeface="Arial" panose="020B0604020202020204" pitchFamily="34" charset="0"/>
              <a:buChar char="•"/>
            </a:pPr>
            <a:r>
              <a:rPr lang="en-US" sz="1800" dirty="0"/>
              <a:t>A contact lens unit will be </a:t>
            </a:r>
            <a:r>
              <a:rPr lang="en-US" sz="1800" dirty="0" err="1"/>
              <a:t>equivalized</a:t>
            </a:r>
            <a:r>
              <a:rPr lang="en-US" sz="1800" dirty="0"/>
              <a:t> to a month supply.  For example</a:t>
            </a:r>
            <a:r>
              <a:rPr lang="en-US" sz="1800" dirty="0" smtClean="0"/>
              <a:t>:</a:t>
            </a:r>
          </a:p>
          <a:p>
            <a:pPr marL="742992" lvl="3" indent="-285750" algn="l">
              <a:buFont typeface="Arial" panose="020B0604020202020204" pitchFamily="34" charset="0"/>
              <a:buChar char="•"/>
            </a:pPr>
            <a:r>
              <a:rPr lang="en-US" sz="1600" dirty="0">
                <a:solidFill>
                  <a:schemeClr val="tx2"/>
                </a:solidFill>
              </a:rPr>
              <a:t>30 daily disposable lenses = 1 unit</a:t>
            </a:r>
          </a:p>
          <a:p>
            <a:pPr marL="742992" lvl="3" indent="-285750" algn="l">
              <a:buFont typeface="Arial" panose="020B0604020202020204" pitchFamily="34" charset="0"/>
              <a:buChar char="•"/>
            </a:pPr>
            <a:r>
              <a:rPr lang="en-US" sz="1600" dirty="0">
                <a:solidFill>
                  <a:schemeClr val="tx2"/>
                </a:solidFill>
              </a:rPr>
              <a:t>2 two-week lenses = 1 unit</a:t>
            </a:r>
          </a:p>
          <a:p>
            <a:pPr marL="742992" lvl="3" indent="-285750" algn="l">
              <a:buFont typeface="Arial" panose="020B0604020202020204" pitchFamily="34" charset="0"/>
              <a:buChar char="•"/>
            </a:pPr>
            <a:r>
              <a:rPr lang="en-US" sz="1600" dirty="0">
                <a:solidFill>
                  <a:schemeClr val="tx2"/>
                </a:solidFill>
              </a:rPr>
              <a:t>1 one-month lens = 1 </a:t>
            </a:r>
            <a:r>
              <a:rPr lang="en-US" sz="1600" dirty="0" smtClean="0">
                <a:solidFill>
                  <a:schemeClr val="tx2"/>
                </a:solidFill>
              </a:rPr>
              <a:t>unit</a:t>
            </a:r>
          </a:p>
          <a:p>
            <a:pPr marL="742992" lvl="3" indent="-285750" algn="l">
              <a:buFont typeface="Arial" panose="020B0604020202020204" pitchFamily="34" charset="0"/>
              <a:buChar char="•"/>
            </a:pPr>
            <a:r>
              <a:rPr lang="en-US" sz="1600" dirty="0" smtClean="0">
                <a:solidFill>
                  <a:schemeClr val="tx2"/>
                </a:solidFill>
              </a:rPr>
              <a:t>1 </a:t>
            </a:r>
            <a:r>
              <a:rPr lang="en-US" sz="1600" dirty="0">
                <a:solidFill>
                  <a:schemeClr val="tx2"/>
                </a:solidFill>
              </a:rPr>
              <a:t>one-year lens = 12 units</a:t>
            </a:r>
            <a:endParaRPr lang="en-US" sz="1600" dirty="0" smtClean="0">
              <a:solidFill>
                <a:schemeClr val="tx2"/>
              </a:solidFill>
            </a:endParaRP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21</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Share</a:t>
            </a:r>
            <a:endParaRPr lang="en-US" sz="2400" dirty="0">
              <a:solidFill>
                <a:srgbClr val="0038A8"/>
              </a:solidFill>
            </a:endParaRPr>
          </a:p>
        </p:txBody>
      </p:sp>
    </p:spTree>
    <p:extLst>
      <p:ext uri="{BB962C8B-B14F-4D97-AF65-F5344CB8AC3E}">
        <p14:creationId xmlns:p14="http://schemas.microsoft.com/office/powerpoint/2010/main" val="370322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1000"/>
                                        <p:tgtEl>
                                          <p:spTgt spid="5">
                                            <p:txEl>
                                              <p:pRg st="7" end="7"/>
                                            </p:txEl>
                                          </p:spTgt>
                                        </p:tgtEl>
                                      </p:cBhvr>
                                    </p:animEffect>
                                    <p:anim calcmode="lin" valueType="num">
                                      <p:cBhvr>
                                        <p:cTn id="5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281931"/>
          </a:xfrm>
        </p:spPr>
        <p:txBody>
          <a:bodyPr/>
          <a:lstStyle/>
          <a:p>
            <a:pPr lvl="0"/>
            <a:r>
              <a:rPr lang="en-US" sz="2000" dirty="0"/>
              <a:t>How is share calculated for Labs</a:t>
            </a:r>
            <a:r>
              <a:rPr lang="en-US" sz="2000" dirty="0" smtClean="0"/>
              <a:t>?</a:t>
            </a:r>
          </a:p>
          <a:p>
            <a:pPr marL="285750" lvl="0" indent="-285750">
              <a:buFont typeface="Arial" panose="020B0604020202020204" pitchFamily="34" charset="0"/>
              <a:buChar char="•"/>
            </a:pPr>
            <a:r>
              <a:rPr lang="en-US" sz="1800" dirty="0"/>
              <a:t>IDOC will calculate an estimated lab spend for your practice, </a:t>
            </a:r>
            <a:r>
              <a:rPr lang="en-US" sz="1800" i="1" dirty="0"/>
              <a:t>which you will agree is in line with your records</a:t>
            </a:r>
            <a:r>
              <a:rPr lang="en-US" sz="1800" dirty="0"/>
              <a:t>.  That will be used as the denominator in calculating the share of lab business sent to </a:t>
            </a:r>
            <a:r>
              <a:rPr lang="en-US" sz="1800" dirty="0" err="1"/>
              <a:t>Essilor</a:t>
            </a:r>
            <a:r>
              <a:rPr lang="en-US" sz="1800" dirty="0"/>
              <a:t> Labs per quarter</a:t>
            </a:r>
            <a:r>
              <a:rPr lang="en-US" sz="1800" dirty="0" smtClean="0"/>
              <a:t>. </a:t>
            </a:r>
          </a:p>
          <a:p>
            <a:pPr marL="285750" lvl="0" indent="-285750">
              <a:buFont typeface="Arial" panose="020B0604020202020204" pitchFamily="34" charset="0"/>
              <a:buChar char="•"/>
            </a:pPr>
            <a:r>
              <a:rPr lang="en-US" sz="1800" dirty="0"/>
              <a:t>The IDOC Select Director can discuss this in more detail if you’d like.</a:t>
            </a:r>
            <a:endParaRPr lang="en-US" sz="1625" dirty="0" smtClean="0">
              <a:solidFill>
                <a:schemeClr val="tx2"/>
              </a:solidFill>
            </a:endParaRP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22</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Share</a:t>
            </a:r>
            <a:endParaRPr lang="en-US" sz="2400" dirty="0">
              <a:solidFill>
                <a:srgbClr val="0038A8"/>
              </a:solidFill>
            </a:endParaRPr>
          </a:p>
        </p:txBody>
      </p:sp>
    </p:spTree>
    <p:extLst>
      <p:ext uri="{BB962C8B-B14F-4D97-AF65-F5344CB8AC3E}">
        <p14:creationId xmlns:p14="http://schemas.microsoft.com/office/powerpoint/2010/main" val="204641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281931"/>
          </a:xfrm>
        </p:spPr>
        <p:txBody>
          <a:bodyPr/>
          <a:lstStyle/>
          <a:p>
            <a:pPr lvl="0"/>
            <a:r>
              <a:rPr lang="en-US" sz="2000" dirty="0"/>
              <a:t>Why can’t GPN measure share on Labs</a:t>
            </a:r>
            <a:r>
              <a:rPr lang="en-US" sz="2000" dirty="0" smtClean="0"/>
              <a:t>?</a:t>
            </a:r>
          </a:p>
          <a:p>
            <a:pPr marL="285750" lvl="0" indent="-285750">
              <a:buFont typeface="Arial" panose="020B0604020202020204" pitchFamily="34" charset="0"/>
              <a:buChar char="•"/>
            </a:pPr>
            <a:r>
              <a:rPr lang="en-US" sz="1800" dirty="0"/>
              <a:t>GPN software does not capture where lenses were PURCHASED, it only shows the brand name.   And for example you can order an </a:t>
            </a:r>
            <a:r>
              <a:rPr lang="en-US" sz="1800" dirty="0" err="1"/>
              <a:t>Essilor</a:t>
            </a:r>
            <a:r>
              <a:rPr lang="en-US" sz="1800" dirty="0"/>
              <a:t> lens (e.g</a:t>
            </a:r>
            <a:r>
              <a:rPr lang="en-US" sz="1800" dirty="0" smtClean="0"/>
              <a:t>. </a:t>
            </a:r>
            <a:r>
              <a:rPr lang="en-US" sz="1800" dirty="0" err="1" smtClean="0"/>
              <a:t>Varilux</a:t>
            </a:r>
            <a:r>
              <a:rPr lang="en-US" sz="1800" dirty="0"/>
              <a:t>) at a VSP lab.  GPN will capture the sale of a </a:t>
            </a:r>
            <a:r>
              <a:rPr lang="en-US" sz="1800" dirty="0" err="1"/>
              <a:t>Varilux</a:t>
            </a:r>
            <a:r>
              <a:rPr lang="en-US" sz="1800" dirty="0"/>
              <a:t> lens but it can’t identify the lab it was bought from.</a:t>
            </a:r>
            <a:r>
              <a:rPr lang="en-US" sz="1800" dirty="0" smtClean="0"/>
              <a:t> </a:t>
            </a:r>
          </a:p>
          <a:p>
            <a:pPr lvl="0"/>
            <a:r>
              <a:rPr lang="en-US" sz="2000" dirty="0"/>
              <a:t>Can I buy all ALCON one quarter, all Cooper the next, to satisfy the 80</a:t>
            </a:r>
            <a:r>
              <a:rPr lang="en-US" sz="2000" dirty="0" smtClean="0"/>
              <a:t>%?</a:t>
            </a:r>
          </a:p>
          <a:p>
            <a:pPr marL="285750" lvl="0" indent="-285750">
              <a:buFont typeface="Arial" panose="020B0604020202020204" pitchFamily="34" charset="0"/>
              <a:buChar char="•"/>
            </a:pPr>
            <a:r>
              <a:rPr lang="en-US" sz="1800" dirty="0"/>
              <a:t>Yes you can but we would not advise that.  Our IDOC Consultant can speak more about this.</a:t>
            </a:r>
            <a:endParaRPr lang="en-US" sz="1800" dirty="0" smtClean="0"/>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23</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Share</a:t>
            </a:r>
            <a:endParaRPr lang="en-US" sz="2400" dirty="0">
              <a:solidFill>
                <a:srgbClr val="0038A8"/>
              </a:solidFill>
            </a:endParaRPr>
          </a:p>
        </p:txBody>
      </p:sp>
    </p:spTree>
    <p:extLst>
      <p:ext uri="{BB962C8B-B14F-4D97-AF65-F5344CB8AC3E}">
        <p14:creationId xmlns:p14="http://schemas.microsoft.com/office/powerpoint/2010/main" val="334906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281931"/>
          </a:xfrm>
        </p:spPr>
        <p:txBody>
          <a:bodyPr/>
          <a:lstStyle/>
          <a:p>
            <a:pPr lvl="0"/>
            <a:r>
              <a:rPr lang="en-US" sz="2000" dirty="0"/>
              <a:t>Are there minimum share thresholds for each of the CL partners in Select</a:t>
            </a:r>
            <a:r>
              <a:rPr lang="en-US" sz="2000" dirty="0" smtClean="0"/>
              <a:t>?</a:t>
            </a:r>
          </a:p>
          <a:p>
            <a:pPr marL="285750" lvl="0" indent="-285750">
              <a:buFont typeface="Arial" panose="020B0604020202020204" pitchFamily="34" charset="0"/>
              <a:buChar char="•"/>
            </a:pPr>
            <a:r>
              <a:rPr lang="en-US" sz="1800" dirty="0"/>
              <a:t>No there are not.   You can give all the share to one company if you wish, they just need to total the 80% needed to meet the CL threshold.</a:t>
            </a:r>
            <a:r>
              <a:rPr lang="en-US" sz="1800" dirty="0" smtClean="0"/>
              <a:t> </a:t>
            </a:r>
          </a:p>
          <a:p>
            <a:pPr lvl="0"/>
            <a:r>
              <a:rPr lang="en-US" sz="2000" dirty="0"/>
              <a:t>Is the share by aggregated offices or by individual offices</a:t>
            </a:r>
            <a:r>
              <a:rPr lang="en-US" sz="2000" dirty="0" smtClean="0"/>
              <a:t>?</a:t>
            </a:r>
          </a:p>
          <a:p>
            <a:pPr marL="287338" indent="-287338">
              <a:buFont typeface="Arial" panose="020B0604020202020204" pitchFamily="34" charset="0"/>
              <a:buChar char="•"/>
            </a:pPr>
            <a:r>
              <a:rPr lang="en-US" sz="1800" dirty="0"/>
              <a:t>The share will be calculated at each individual location.</a:t>
            </a:r>
          </a:p>
          <a:p>
            <a:pPr marL="287338" indent="-287338">
              <a:buFont typeface="Arial" panose="020B0604020202020204" pitchFamily="34" charset="0"/>
              <a:buChar char="•"/>
            </a:pPr>
            <a:r>
              <a:rPr lang="en-US" sz="1800" dirty="0"/>
              <a:t>You are required to meet the commitments in each location individually.</a:t>
            </a:r>
          </a:p>
          <a:p>
            <a:pPr lvl="0"/>
            <a:endParaRPr lang="en-US" sz="2000" dirty="0" smtClean="0"/>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24</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Share</a:t>
            </a:r>
            <a:endParaRPr lang="en-US" sz="2400" dirty="0">
              <a:solidFill>
                <a:srgbClr val="0038A8"/>
              </a:solidFill>
            </a:endParaRPr>
          </a:p>
        </p:txBody>
      </p:sp>
    </p:spTree>
    <p:extLst>
      <p:ext uri="{BB962C8B-B14F-4D97-AF65-F5344CB8AC3E}">
        <p14:creationId xmlns:p14="http://schemas.microsoft.com/office/powerpoint/2010/main" val="93796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281931"/>
          </a:xfrm>
        </p:spPr>
        <p:txBody>
          <a:bodyPr/>
          <a:lstStyle/>
          <a:p>
            <a:pPr lvl="0"/>
            <a:r>
              <a:rPr lang="en-US" sz="2000" dirty="0"/>
              <a:t>Can I use BOTH ABB and </a:t>
            </a:r>
            <a:r>
              <a:rPr lang="en-US" sz="2000" dirty="0" smtClean="0"/>
              <a:t>OOGP?</a:t>
            </a:r>
          </a:p>
          <a:p>
            <a:pPr marL="287338" lvl="1" indent="-287338" algn="l">
              <a:buFont typeface="Arial" panose="020B0604020202020204" pitchFamily="34" charset="0"/>
              <a:buChar char="•"/>
            </a:pPr>
            <a:r>
              <a:rPr lang="en-US" sz="1800" dirty="0">
                <a:solidFill>
                  <a:schemeClr val="tx2"/>
                </a:solidFill>
              </a:rPr>
              <a:t>Yes you can.</a:t>
            </a:r>
          </a:p>
          <a:p>
            <a:pPr marL="287338" indent="-287338">
              <a:buFont typeface="Arial" panose="020B0604020202020204" pitchFamily="34" charset="0"/>
              <a:buChar char="•"/>
            </a:pPr>
            <a:r>
              <a:rPr lang="en-US" sz="1800" dirty="0">
                <a:solidFill>
                  <a:schemeClr val="tx2"/>
                </a:solidFill>
              </a:rPr>
              <a:t>If the OD asks about Nassau, you may then also let them know that Nassau is an IDOC Select Partner.</a:t>
            </a:r>
            <a:r>
              <a:rPr lang="en-US" sz="1800" dirty="0" smtClean="0">
                <a:solidFill>
                  <a:schemeClr val="tx2"/>
                </a:solidFill>
              </a:rPr>
              <a:t> </a:t>
            </a:r>
          </a:p>
          <a:p>
            <a:pPr lvl="0"/>
            <a:r>
              <a:rPr lang="en-US" sz="2000" dirty="0"/>
              <a:t>How do I switch to ABB/OOGP</a:t>
            </a:r>
            <a:r>
              <a:rPr lang="en-US" sz="2000" dirty="0" smtClean="0"/>
              <a:t>?</a:t>
            </a:r>
          </a:p>
          <a:p>
            <a:pPr marL="285750" indent="-285750">
              <a:buFont typeface="Arial" panose="020B0604020202020204" pitchFamily="34" charset="0"/>
              <a:buChar char="•"/>
            </a:pPr>
            <a:r>
              <a:rPr lang="en-US" sz="1800" dirty="0"/>
              <a:t>We will take care of this and work with the distributor.</a:t>
            </a:r>
          </a:p>
          <a:p>
            <a:pPr marL="285750" indent="-285750">
              <a:buFont typeface="Arial" panose="020B0604020202020204" pitchFamily="34" charset="0"/>
              <a:buChar char="•"/>
            </a:pPr>
            <a:r>
              <a:rPr lang="en-US" sz="1800" dirty="0"/>
              <a:t>Depending on past business practices you may need to set up credit application.</a:t>
            </a:r>
            <a:endParaRPr lang="en-US" sz="1800" dirty="0" smtClean="0"/>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25</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9"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Distributors</a:t>
            </a:r>
            <a:endParaRPr lang="en-US" sz="2400" dirty="0">
              <a:solidFill>
                <a:srgbClr val="0038A8"/>
              </a:solidFill>
            </a:endParaRPr>
          </a:p>
        </p:txBody>
      </p:sp>
    </p:spTree>
    <p:extLst>
      <p:ext uri="{BB962C8B-B14F-4D97-AF65-F5344CB8AC3E}">
        <p14:creationId xmlns:p14="http://schemas.microsoft.com/office/powerpoint/2010/main" val="132867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500"/>
                                        <p:tgtEl>
                                          <p:spTgt spid="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1000"/>
                                        <p:tgtEl>
                                          <p:spTgt spid="5">
                                            <p:txEl>
                                              <p:pRg st="5" end="5"/>
                                            </p:txEl>
                                          </p:spTgt>
                                        </p:tgtEl>
                                      </p:cBhvr>
                                    </p:animEffect>
                                    <p:anim calcmode="lin" valueType="num">
                                      <p:cBhvr>
                                        <p:cTn id="41"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281931"/>
          </a:xfrm>
        </p:spPr>
        <p:txBody>
          <a:bodyPr/>
          <a:lstStyle/>
          <a:p>
            <a:pPr lvl="0"/>
            <a:r>
              <a:rPr lang="en-US" sz="2000" dirty="0"/>
              <a:t>Is there a benefit of using one distributor over another</a:t>
            </a:r>
            <a:r>
              <a:rPr lang="en-US" sz="2000" dirty="0" smtClean="0"/>
              <a:t>?</a:t>
            </a:r>
          </a:p>
          <a:p>
            <a:pPr marL="285750" lvl="0" indent="-285750">
              <a:buFont typeface="Arial" panose="020B0604020202020204" pitchFamily="34" charset="0"/>
              <a:buChar char="•"/>
            </a:pPr>
            <a:r>
              <a:rPr lang="en-US" sz="1800" dirty="0"/>
              <a:t>No there is not - both distributors are providing strong support for IDOC Select so you have your choice on which to use.</a:t>
            </a:r>
            <a:r>
              <a:rPr lang="en-US" sz="1800" dirty="0" smtClean="0">
                <a:solidFill>
                  <a:schemeClr val="tx2"/>
                </a:solidFill>
              </a:rPr>
              <a:t> </a:t>
            </a:r>
          </a:p>
          <a:p>
            <a:pPr lvl="0"/>
            <a:r>
              <a:rPr lang="en-US" sz="2000" dirty="0"/>
              <a:t>Can I purchase direct from the manufacturers in IDOC Select</a:t>
            </a:r>
            <a:r>
              <a:rPr lang="en-US" sz="2000" dirty="0" smtClean="0"/>
              <a:t>?</a:t>
            </a:r>
          </a:p>
          <a:p>
            <a:pPr marL="285750" lvl="0" indent="-285750">
              <a:buFont typeface="Arial" panose="020B0604020202020204" pitchFamily="34" charset="0"/>
              <a:buChar char="•"/>
            </a:pPr>
            <a:r>
              <a:rPr lang="en-US" sz="1800" dirty="0"/>
              <a:t>Yes you </a:t>
            </a:r>
            <a:r>
              <a:rPr lang="en-US" sz="1800" dirty="0" smtClean="0"/>
              <a:t>can.</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26</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9"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Distributors</a:t>
            </a:r>
            <a:endParaRPr lang="en-US" sz="2400" dirty="0">
              <a:solidFill>
                <a:srgbClr val="0038A8"/>
              </a:solidFill>
            </a:endParaRPr>
          </a:p>
        </p:txBody>
      </p:sp>
    </p:spTree>
    <p:extLst>
      <p:ext uri="{BB962C8B-B14F-4D97-AF65-F5344CB8AC3E}">
        <p14:creationId xmlns:p14="http://schemas.microsoft.com/office/powerpoint/2010/main" val="204337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281931"/>
          </a:xfrm>
        </p:spPr>
        <p:txBody>
          <a:bodyPr/>
          <a:lstStyle/>
          <a:p>
            <a:pPr lvl="0"/>
            <a:r>
              <a:rPr lang="en-US" sz="2000" dirty="0"/>
              <a:t>Is my </a:t>
            </a:r>
            <a:r>
              <a:rPr lang="en-US" sz="2000" dirty="0" err="1"/>
              <a:t>Essilor</a:t>
            </a:r>
            <a:r>
              <a:rPr lang="en-US" sz="2000" dirty="0"/>
              <a:t> lab an IDOC-approved lab and if not how do I get them to be</a:t>
            </a:r>
            <a:r>
              <a:rPr lang="en-US" sz="2000" dirty="0" smtClean="0"/>
              <a:t>?</a:t>
            </a:r>
          </a:p>
          <a:p>
            <a:pPr marL="285750" lvl="0" indent="-285750">
              <a:buFont typeface="Arial" panose="020B0604020202020204" pitchFamily="34" charset="0"/>
              <a:buChar char="•"/>
            </a:pPr>
            <a:r>
              <a:rPr lang="en-US" sz="1800" dirty="0"/>
              <a:t>Please let us know the lab name and we will contact </a:t>
            </a:r>
            <a:r>
              <a:rPr lang="en-US" sz="1800" dirty="0" err="1"/>
              <a:t>Essilor</a:t>
            </a:r>
            <a:r>
              <a:rPr lang="en-US" sz="1800" dirty="0"/>
              <a:t> and attempt to get them on the program.</a:t>
            </a:r>
            <a:r>
              <a:rPr lang="en-US" sz="1800" dirty="0" smtClean="0">
                <a:solidFill>
                  <a:schemeClr val="tx2"/>
                </a:solidFill>
              </a:rPr>
              <a:t> </a:t>
            </a:r>
          </a:p>
          <a:p>
            <a:pPr lvl="0"/>
            <a:r>
              <a:rPr lang="en-US" sz="2000" dirty="0"/>
              <a:t>I have special pricing through my </a:t>
            </a:r>
            <a:r>
              <a:rPr lang="en-US" sz="2000" dirty="0" err="1"/>
              <a:t>Essilor</a:t>
            </a:r>
            <a:r>
              <a:rPr lang="en-US" sz="2000" dirty="0"/>
              <a:t> Partner Lab.  Can I still use my price list</a:t>
            </a:r>
            <a:r>
              <a:rPr lang="en-US" sz="2000" dirty="0" smtClean="0"/>
              <a:t>?</a:t>
            </a:r>
          </a:p>
          <a:p>
            <a:pPr marL="285750" lvl="0" indent="-285750">
              <a:buFont typeface="Arial" panose="020B0604020202020204" pitchFamily="34" charset="0"/>
              <a:buChar char="•"/>
            </a:pPr>
            <a:r>
              <a:rPr lang="en-US" sz="1800" dirty="0"/>
              <a:t>Yes you may, however to receive the rebate from </a:t>
            </a:r>
            <a:r>
              <a:rPr lang="en-US" sz="1800" dirty="0" err="1"/>
              <a:t>Essilor</a:t>
            </a:r>
            <a:r>
              <a:rPr lang="en-US" sz="1800" dirty="0"/>
              <a:t> you must utilize the IDOC price list. </a:t>
            </a:r>
            <a:r>
              <a:rPr lang="en-US" sz="1800" i="1" dirty="0"/>
              <a:t>– TBD – will revert with final answer</a:t>
            </a:r>
            <a:r>
              <a:rPr lang="en-US" sz="1800" dirty="0"/>
              <a:t>.</a:t>
            </a:r>
            <a:endParaRPr lang="en-US" sz="1800" dirty="0" smtClean="0"/>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27</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9"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Lab Questions</a:t>
            </a:r>
            <a:endParaRPr lang="en-US" sz="2400" dirty="0">
              <a:solidFill>
                <a:srgbClr val="0038A8"/>
              </a:solidFill>
            </a:endParaRPr>
          </a:p>
        </p:txBody>
      </p:sp>
    </p:spTree>
    <p:extLst>
      <p:ext uri="{BB962C8B-B14F-4D97-AF65-F5344CB8AC3E}">
        <p14:creationId xmlns:p14="http://schemas.microsoft.com/office/powerpoint/2010/main" val="101693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281931"/>
          </a:xfrm>
        </p:spPr>
        <p:txBody>
          <a:bodyPr/>
          <a:lstStyle/>
          <a:p>
            <a:pPr lvl="0"/>
            <a:r>
              <a:rPr lang="en-US" sz="2000" dirty="0"/>
              <a:t>How does managed care and private count towards the share</a:t>
            </a:r>
            <a:r>
              <a:rPr lang="en-US" sz="2000" dirty="0" smtClean="0"/>
              <a:t>?</a:t>
            </a:r>
          </a:p>
          <a:p>
            <a:pPr marL="285750" lvl="0" indent="-285750">
              <a:buFont typeface="Arial" panose="020B0604020202020204" pitchFamily="34" charset="0"/>
              <a:buChar char="•"/>
            </a:pPr>
            <a:r>
              <a:rPr lang="en-US" sz="1800" dirty="0"/>
              <a:t>Your total lab billing is counted to the quarterly amount goal of 60%.   The rebate is calculated against the private pay portion only</a:t>
            </a:r>
            <a:r>
              <a:rPr lang="en-US" sz="1800" dirty="0" smtClean="0"/>
              <a:t>.</a:t>
            </a:r>
          </a:p>
          <a:p>
            <a:pPr marL="285750" lvl="0" indent="-285750">
              <a:buFont typeface="Arial" panose="020B0604020202020204" pitchFamily="34" charset="0"/>
              <a:buChar char="•"/>
            </a:pPr>
            <a:r>
              <a:rPr lang="en-US" sz="1800" dirty="0"/>
              <a:t>For example:  </a:t>
            </a:r>
            <a:r>
              <a:rPr lang="en-US" sz="1800" dirty="0" err="1"/>
              <a:t>Essilor</a:t>
            </a:r>
            <a:r>
              <a:rPr lang="en-US" sz="1800" dirty="0"/>
              <a:t> Lab Services total $50k for quarter.  $20k is private pay.  That is a 10% rebate on the $20k for a rebate of $2,000.</a:t>
            </a:r>
            <a:r>
              <a:rPr lang="en-US" sz="1800" dirty="0" smtClean="0">
                <a:solidFill>
                  <a:schemeClr val="tx2"/>
                </a:solidFill>
              </a:rPr>
              <a:t> </a:t>
            </a:r>
          </a:p>
          <a:p>
            <a:pPr lvl="0"/>
            <a:r>
              <a:rPr lang="en-US" sz="2000" dirty="0"/>
              <a:t>How does the KODAK program work?   What if I go thru </a:t>
            </a:r>
            <a:r>
              <a:rPr lang="en-US" sz="2000" dirty="0" err="1"/>
              <a:t>Essilor</a:t>
            </a:r>
            <a:r>
              <a:rPr lang="en-US" sz="2000" dirty="0"/>
              <a:t> lab?  What if I go thru Kodak lab</a:t>
            </a:r>
            <a:r>
              <a:rPr lang="en-US" sz="2000" dirty="0" smtClean="0"/>
              <a:t>?</a:t>
            </a:r>
          </a:p>
          <a:p>
            <a:pPr marL="342900" indent="-342900">
              <a:buFont typeface="Arial" panose="020B0604020202020204" pitchFamily="34" charset="0"/>
              <a:buChar char="•"/>
            </a:pPr>
            <a:r>
              <a:rPr lang="en-US" sz="1800" dirty="0">
                <a:solidFill>
                  <a:schemeClr val="tx2"/>
                </a:solidFill>
              </a:rPr>
              <a:t>All </a:t>
            </a:r>
            <a:r>
              <a:rPr lang="en-US" sz="1800" dirty="0" err="1">
                <a:solidFill>
                  <a:schemeClr val="tx2"/>
                </a:solidFill>
              </a:rPr>
              <a:t>Essilor</a:t>
            </a:r>
            <a:r>
              <a:rPr lang="en-US" sz="1800" dirty="0">
                <a:solidFill>
                  <a:schemeClr val="tx2"/>
                </a:solidFill>
              </a:rPr>
              <a:t> base labs qualify and many partner labs.</a:t>
            </a:r>
          </a:p>
          <a:p>
            <a:pPr marL="1257384" lvl="2" indent="-342900" algn="l">
              <a:buFont typeface="Arial" panose="020B0604020202020204" pitchFamily="34" charset="0"/>
              <a:buChar char="•"/>
            </a:pPr>
            <a:r>
              <a:rPr lang="en-US" sz="1600" dirty="0">
                <a:solidFill>
                  <a:schemeClr val="tx2"/>
                </a:solidFill>
              </a:rPr>
              <a:t>See List for review</a:t>
            </a:r>
          </a:p>
          <a:p>
            <a:pPr marL="1257384" lvl="2" indent="-342900" algn="l">
              <a:buFont typeface="Arial" panose="020B0604020202020204" pitchFamily="34" charset="0"/>
              <a:buChar char="•"/>
            </a:pPr>
            <a:r>
              <a:rPr lang="en-US" sz="1600" dirty="0">
                <a:solidFill>
                  <a:schemeClr val="tx2"/>
                </a:solidFill>
              </a:rPr>
              <a:t>Identify a lab in their area that will </a:t>
            </a:r>
            <a:r>
              <a:rPr lang="en-US" sz="1600" dirty="0" smtClean="0">
                <a:solidFill>
                  <a:schemeClr val="tx2"/>
                </a:solidFill>
              </a:rPr>
              <a:t>work</a:t>
            </a:r>
          </a:p>
          <a:p>
            <a:pPr marL="1257384" lvl="2" indent="-342900" algn="l">
              <a:buFont typeface="Arial" panose="020B0604020202020204" pitchFamily="34" charset="0"/>
              <a:buChar char="•"/>
            </a:pPr>
            <a:r>
              <a:rPr lang="en-US" sz="1600" dirty="0" smtClean="0">
                <a:solidFill>
                  <a:schemeClr val="tx2"/>
                </a:solidFill>
              </a:rPr>
              <a:t>All </a:t>
            </a:r>
            <a:r>
              <a:rPr lang="en-US" sz="1600" dirty="0" err="1">
                <a:solidFill>
                  <a:schemeClr val="tx2"/>
                </a:solidFill>
              </a:rPr>
              <a:t>Essilor</a:t>
            </a:r>
            <a:r>
              <a:rPr lang="en-US" sz="1600" dirty="0">
                <a:solidFill>
                  <a:schemeClr val="tx2"/>
                </a:solidFill>
              </a:rPr>
              <a:t> labs are VSP approved</a:t>
            </a:r>
            <a:endParaRPr lang="en-US" sz="1600" dirty="0" smtClean="0">
              <a:solidFill>
                <a:schemeClr val="tx2"/>
              </a:solidFill>
            </a:endParaRP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28</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9"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Lab Questions</a:t>
            </a:r>
            <a:endParaRPr lang="en-US" sz="2400" dirty="0">
              <a:solidFill>
                <a:srgbClr val="0038A8"/>
              </a:solidFill>
            </a:endParaRPr>
          </a:p>
        </p:txBody>
      </p:sp>
    </p:spTree>
    <p:extLst>
      <p:ext uri="{BB962C8B-B14F-4D97-AF65-F5344CB8AC3E}">
        <p14:creationId xmlns:p14="http://schemas.microsoft.com/office/powerpoint/2010/main" val="365969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1000"/>
                                        <p:tgtEl>
                                          <p:spTgt spid="5">
                                            <p:txEl>
                                              <p:pRg st="6" end="6"/>
                                            </p:txEl>
                                          </p:spTgt>
                                        </p:tgtEl>
                                      </p:cBhvr>
                                    </p:animEffect>
                                    <p:anim calcmode="lin" valueType="num">
                                      <p:cBhvr>
                                        <p:cTn id="4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1000"/>
                                        <p:tgtEl>
                                          <p:spTgt spid="5">
                                            <p:txEl>
                                              <p:pRg st="7" end="7"/>
                                            </p:txEl>
                                          </p:spTgt>
                                        </p:tgtEl>
                                      </p:cBhvr>
                                    </p:animEffect>
                                    <p:anim calcmode="lin" valueType="num">
                                      <p:cBhvr>
                                        <p:cTn id="4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281931"/>
          </a:xfrm>
        </p:spPr>
        <p:txBody>
          <a:bodyPr/>
          <a:lstStyle/>
          <a:p>
            <a:pPr lvl="0"/>
            <a:r>
              <a:rPr lang="en-US" sz="2000" dirty="0"/>
              <a:t>How does the </a:t>
            </a:r>
            <a:r>
              <a:rPr lang="en-US" sz="2000" dirty="0" err="1"/>
              <a:t>Essilor</a:t>
            </a:r>
            <a:r>
              <a:rPr lang="en-US" sz="2000" dirty="0"/>
              <a:t> OOGP component work</a:t>
            </a:r>
            <a:r>
              <a:rPr lang="en-US" sz="2000" dirty="0" smtClean="0"/>
              <a:t>?</a:t>
            </a:r>
          </a:p>
          <a:p>
            <a:pPr marL="285750" lvl="0" indent="-285750">
              <a:buFont typeface="Arial" panose="020B0604020202020204" pitchFamily="34" charset="0"/>
              <a:buChar char="•"/>
            </a:pPr>
            <a:r>
              <a:rPr lang="en-US" sz="1800" dirty="0"/>
              <a:t>ESSILOR has chosen to count OOGP/Nassau purchases towards their lab rebates amount</a:t>
            </a:r>
            <a:r>
              <a:rPr lang="en-US" sz="1800" dirty="0" smtClean="0"/>
              <a:t>.</a:t>
            </a:r>
          </a:p>
          <a:p>
            <a:pPr marL="742992" lvl="1" indent="-285750" algn="l">
              <a:buFont typeface="Arial" panose="020B0604020202020204" pitchFamily="34" charset="0"/>
              <a:buChar char="•"/>
            </a:pPr>
            <a:r>
              <a:rPr lang="en-US" sz="1600" dirty="0">
                <a:solidFill>
                  <a:schemeClr val="tx2"/>
                </a:solidFill>
              </a:rPr>
              <a:t>Do </a:t>
            </a:r>
            <a:r>
              <a:rPr lang="en-US" sz="1600" dirty="0" err="1">
                <a:solidFill>
                  <a:schemeClr val="tx2"/>
                </a:solidFill>
              </a:rPr>
              <a:t>Vistakon</a:t>
            </a:r>
            <a:r>
              <a:rPr lang="en-US" sz="1600" dirty="0">
                <a:solidFill>
                  <a:schemeClr val="tx2"/>
                </a:solidFill>
              </a:rPr>
              <a:t> and B&amp;L purchases through OOGP count </a:t>
            </a:r>
            <a:r>
              <a:rPr lang="en-US" sz="1600" dirty="0" smtClean="0">
                <a:solidFill>
                  <a:schemeClr val="tx2"/>
                </a:solidFill>
              </a:rPr>
              <a:t>as well?</a:t>
            </a:r>
          </a:p>
          <a:p>
            <a:pPr marL="1200234" lvl="2" indent="-285750" algn="l">
              <a:buFont typeface="Arial" panose="020B0604020202020204" pitchFamily="34" charset="0"/>
              <a:buChar char="•"/>
            </a:pPr>
            <a:r>
              <a:rPr lang="en-US" sz="1600" dirty="0" smtClean="0">
                <a:solidFill>
                  <a:schemeClr val="tx2"/>
                </a:solidFill>
              </a:rPr>
              <a:t>Yes they do.</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29</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9"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Lab Questions</a:t>
            </a:r>
            <a:endParaRPr lang="en-US" sz="2400" dirty="0">
              <a:solidFill>
                <a:srgbClr val="0038A8"/>
              </a:solidFill>
            </a:endParaRPr>
          </a:p>
        </p:txBody>
      </p:sp>
    </p:spTree>
    <p:extLst>
      <p:ext uri="{BB962C8B-B14F-4D97-AF65-F5344CB8AC3E}">
        <p14:creationId xmlns:p14="http://schemas.microsoft.com/office/powerpoint/2010/main" val="9398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1"/>
            <a:ext cx="7068200" cy="3543300"/>
          </a:xfrm>
        </p:spPr>
        <p:txBody>
          <a:bodyPr/>
          <a:lstStyle/>
          <a:p>
            <a:r>
              <a:rPr lang="en-US" sz="2000" dirty="0"/>
              <a:t>That is a great question.  As we have just launched the program let me follow up and get back to you immediately.   Are there other questions I can answer for you today?</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3</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General answer if you “don’t know”</a:t>
            </a:r>
            <a:endParaRPr lang="en-US" sz="2400" dirty="0">
              <a:solidFill>
                <a:srgbClr val="0038A8"/>
              </a:solidFill>
            </a:endParaRPr>
          </a:p>
        </p:txBody>
      </p:sp>
    </p:spTree>
    <p:extLst>
      <p:ext uri="{BB962C8B-B14F-4D97-AF65-F5344CB8AC3E}">
        <p14:creationId xmlns:p14="http://schemas.microsoft.com/office/powerpoint/2010/main" val="402617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0"/>
            <a:ext cx="7068200" cy="3281931"/>
          </a:xfrm>
        </p:spPr>
        <p:txBody>
          <a:bodyPr/>
          <a:lstStyle/>
          <a:p>
            <a:pPr lvl="0"/>
            <a:r>
              <a:rPr lang="en-US" sz="2000" dirty="0"/>
              <a:t>Are there any managed care implications to this program</a:t>
            </a:r>
            <a:r>
              <a:rPr lang="en-US" sz="2000" dirty="0" smtClean="0"/>
              <a:t>?</a:t>
            </a:r>
          </a:p>
          <a:p>
            <a:pPr marL="285750" lvl="0" indent="-285750">
              <a:buFont typeface="Arial" panose="020B0604020202020204" pitchFamily="34" charset="0"/>
              <a:buChar char="•"/>
            </a:pPr>
            <a:r>
              <a:rPr lang="en-US" sz="1800" dirty="0" smtClean="0"/>
              <a:t>No there are not.</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30</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9"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Managed Care Implications</a:t>
            </a:r>
            <a:endParaRPr lang="en-US" sz="2400" dirty="0">
              <a:solidFill>
                <a:srgbClr val="0038A8"/>
              </a:solidFill>
            </a:endParaRPr>
          </a:p>
        </p:txBody>
      </p:sp>
    </p:spTree>
    <p:extLst>
      <p:ext uri="{BB962C8B-B14F-4D97-AF65-F5344CB8AC3E}">
        <p14:creationId xmlns:p14="http://schemas.microsoft.com/office/powerpoint/2010/main" val="15734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1"/>
            <a:ext cx="7068200" cy="3543300"/>
          </a:xfrm>
        </p:spPr>
        <p:txBody>
          <a:bodyPr/>
          <a:lstStyle/>
          <a:p>
            <a:r>
              <a:rPr lang="en-US" sz="2000" dirty="0"/>
              <a:t>Can I be in both programs – how exactly does this work</a:t>
            </a:r>
            <a:r>
              <a:rPr lang="en-US" sz="2000" dirty="0" smtClean="0"/>
              <a:t>?</a:t>
            </a:r>
          </a:p>
          <a:p>
            <a:pPr marL="342900" indent="-342900">
              <a:buFont typeface="Arial" panose="020B0604020202020204" pitchFamily="34" charset="0"/>
              <a:buChar char="•"/>
            </a:pPr>
            <a:r>
              <a:rPr lang="en-US" sz="2000" dirty="0">
                <a:solidFill>
                  <a:schemeClr val="tx2"/>
                </a:solidFill>
              </a:rPr>
              <a:t>If you want to remain in traditional IDOC you have nothing to do and nothing changes.</a:t>
            </a:r>
          </a:p>
          <a:p>
            <a:pPr marL="342900" indent="-342900">
              <a:buFont typeface="Arial" panose="020B0604020202020204" pitchFamily="34" charset="0"/>
              <a:buChar char="•"/>
            </a:pPr>
            <a:r>
              <a:rPr lang="en-US" sz="2000" dirty="0">
                <a:solidFill>
                  <a:schemeClr val="tx2"/>
                </a:solidFill>
              </a:rPr>
              <a:t>If you make a choice to be in IDOC Select, you will also continue to access all the benefits of traditional IDOC as well.</a:t>
            </a:r>
          </a:p>
          <a:p>
            <a:endParaRPr lang="en-US" sz="1800" dirty="0"/>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4</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Base vs. Select</a:t>
            </a:r>
            <a:endParaRPr lang="en-US" sz="2400" dirty="0">
              <a:solidFill>
                <a:srgbClr val="0038A8"/>
              </a:solidFill>
            </a:endParaRPr>
          </a:p>
        </p:txBody>
      </p:sp>
    </p:spTree>
    <p:extLst>
      <p:ext uri="{BB962C8B-B14F-4D97-AF65-F5344CB8AC3E}">
        <p14:creationId xmlns:p14="http://schemas.microsoft.com/office/powerpoint/2010/main" val="110043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1"/>
            <a:ext cx="7068200" cy="3543300"/>
          </a:xfrm>
        </p:spPr>
        <p:txBody>
          <a:bodyPr/>
          <a:lstStyle/>
          <a:p>
            <a:r>
              <a:rPr lang="en-US" sz="2000" dirty="0"/>
              <a:t>Can I move back and forth between IDOC and IDOC Select</a:t>
            </a:r>
            <a:r>
              <a:rPr lang="en-US" sz="2000" dirty="0" smtClean="0"/>
              <a:t>?</a:t>
            </a:r>
          </a:p>
          <a:p>
            <a:pPr marL="342900" indent="-342900">
              <a:buFont typeface="Arial" panose="020B0604020202020204" pitchFamily="34" charset="0"/>
              <a:buChar char="•"/>
            </a:pPr>
            <a:r>
              <a:rPr lang="en-US" sz="2000" dirty="0"/>
              <a:t>IDOC Select requires commitments – and we help you keep track with The EDGE 3.0 and make sure you hit the commitments - but there are implications if commitments are not met.  Thus switching back and forth is not allowed</a:t>
            </a:r>
            <a:r>
              <a:rPr lang="en-US" sz="2000" dirty="0" smtClean="0"/>
              <a:t>.</a:t>
            </a:r>
          </a:p>
          <a:p>
            <a:r>
              <a:rPr lang="en-US" sz="2000" dirty="0"/>
              <a:t>Do all my locations have to be on IDOC Select or can I pick and choose</a:t>
            </a:r>
            <a:r>
              <a:rPr lang="en-US" sz="2000" dirty="0" smtClean="0"/>
              <a:t>?</a:t>
            </a:r>
          </a:p>
          <a:p>
            <a:pPr marL="342900" indent="-342900">
              <a:buFont typeface="Arial" panose="020B0604020202020204" pitchFamily="34" charset="0"/>
              <a:buChar char="•"/>
            </a:pPr>
            <a:r>
              <a:rPr lang="en-US" sz="2000" dirty="0"/>
              <a:t>All locations have to be on IDOC Select</a:t>
            </a:r>
            <a:r>
              <a:rPr lang="en-US" sz="2000" dirty="0" smtClean="0"/>
              <a:t>.</a:t>
            </a:r>
          </a:p>
          <a:p>
            <a:pPr marL="342900" indent="-342900">
              <a:buFont typeface="Arial" panose="020B0604020202020204" pitchFamily="34" charset="0"/>
              <a:buChar char="•"/>
            </a:pPr>
            <a:r>
              <a:rPr lang="en-US" sz="2000" dirty="0"/>
              <a:t>Each location must individually meet the commitments.</a:t>
            </a:r>
            <a:endParaRPr lang="en-US" sz="2000" dirty="0" smtClean="0"/>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5</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Base vs. Select</a:t>
            </a:r>
            <a:endParaRPr lang="en-US" sz="2400" dirty="0">
              <a:solidFill>
                <a:srgbClr val="0038A8"/>
              </a:solidFill>
            </a:endParaRPr>
          </a:p>
        </p:txBody>
      </p:sp>
    </p:spTree>
    <p:extLst>
      <p:ext uri="{BB962C8B-B14F-4D97-AF65-F5344CB8AC3E}">
        <p14:creationId xmlns:p14="http://schemas.microsoft.com/office/powerpoint/2010/main" val="160587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1"/>
            <a:ext cx="7068200" cy="3543300"/>
          </a:xfrm>
        </p:spPr>
        <p:txBody>
          <a:bodyPr/>
          <a:lstStyle/>
          <a:p>
            <a:pPr lvl="0"/>
            <a:r>
              <a:rPr lang="en-US" sz="2000" dirty="0"/>
              <a:t>Why do all locations have to be on GPN/Select?</a:t>
            </a:r>
          </a:p>
          <a:p>
            <a:pPr marL="342900" indent="-342900">
              <a:buFont typeface="Arial" panose="020B0604020202020204" pitchFamily="34" charset="0"/>
              <a:buChar char="•"/>
            </a:pPr>
            <a:r>
              <a:rPr lang="en-US" sz="2000" dirty="0"/>
              <a:t>Why wouldn’t you want this to be the case?  We are providing software, installation, consulting for all locations? </a:t>
            </a:r>
            <a:endParaRPr lang="en-US" sz="2000" dirty="0" smtClean="0"/>
          </a:p>
          <a:p>
            <a:pPr marL="800142" lvl="1" indent="-342900" algn="l" defTabSz="461963">
              <a:buFont typeface="Arial" panose="020B0604020202020204" pitchFamily="34" charset="0"/>
              <a:buChar char="•"/>
            </a:pPr>
            <a:r>
              <a:rPr lang="en-US" sz="1800" dirty="0">
                <a:solidFill>
                  <a:schemeClr val="tx2"/>
                </a:solidFill>
              </a:rPr>
              <a:t>I may not buy that percentage in my other location, I am worried it would not qualify</a:t>
            </a:r>
            <a:r>
              <a:rPr lang="en-US" sz="1800" dirty="0" smtClean="0">
                <a:solidFill>
                  <a:schemeClr val="tx2"/>
                </a:solidFill>
              </a:rPr>
              <a:t>.</a:t>
            </a:r>
          </a:p>
          <a:p>
            <a:pPr marL="1257384" lvl="2" indent="-342900" algn="l" defTabSz="461963">
              <a:buFont typeface="Arial" panose="020B0604020202020204" pitchFamily="34" charset="0"/>
              <a:buChar char="•"/>
            </a:pPr>
            <a:r>
              <a:rPr lang="en-US" sz="1800" dirty="0">
                <a:solidFill>
                  <a:schemeClr val="tx2"/>
                </a:solidFill>
              </a:rPr>
              <a:t>IDOC and our Vendor Partners cannot support that situation within IDOC Select.  We will help you make sure you meet the commitments</a:t>
            </a:r>
            <a:r>
              <a:rPr lang="en-US" sz="1800" dirty="0" smtClean="0">
                <a:solidFill>
                  <a:schemeClr val="tx2"/>
                </a:solidFill>
              </a:rPr>
              <a:t>.</a:t>
            </a:r>
          </a:p>
          <a:p>
            <a:pPr defTabSz="461963">
              <a:spcBef>
                <a:spcPts val="0"/>
              </a:spcBef>
            </a:pPr>
            <a:r>
              <a:rPr lang="en-US" sz="2000" dirty="0"/>
              <a:t>Can I split the rebate within the doctors in an office</a:t>
            </a:r>
            <a:r>
              <a:rPr lang="en-US" sz="2000" dirty="0" smtClean="0"/>
              <a:t>?</a:t>
            </a:r>
          </a:p>
          <a:p>
            <a:pPr marL="342900" indent="-342900" defTabSz="461963">
              <a:spcBef>
                <a:spcPts val="0"/>
              </a:spcBef>
              <a:buFont typeface="Arial" panose="020B0604020202020204" pitchFamily="34" charset="0"/>
              <a:buChar char="•"/>
            </a:pPr>
            <a:r>
              <a:rPr lang="en-US" sz="2000" dirty="0"/>
              <a:t>Yes.  We do this currently and will continue to do so under IDOC Select.</a:t>
            </a:r>
            <a:endParaRPr lang="en-US" sz="2000" dirty="0" smtClean="0">
              <a:solidFill>
                <a:schemeClr val="tx2"/>
              </a:solidFill>
            </a:endParaRP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6</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Base vs. Select</a:t>
            </a:r>
            <a:endParaRPr lang="en-US" sz="2400" dirty="0">
              <a:solidFill>
                <a:srgbClr val="0038A8"/>
              </a:solidFill>
            </a:endParaRPr>
          </a:p>
        </p:txBody>
      </p:sp>
    </p:spTree>
    <p:extLst>
      <p:ext uri="{BB962C8B-B14F-4D97-AF65-F5344CB8AC3E}">
        <p14:creationId xmlns:p14="http://schemas.microsoft.com/office/powerpoint/2010/main" val="290617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500"/>
                                        <p:tgtEl>
                                          <p:spTgt spid="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1000"/>
                                        <p:tgtEl>
                                          <p:spTgt spid="5">
                                            <p:txEl>
                                              <p:pRg st="5" end="5"/>
                                            </p:txEl>
                                          </p:spTgt>
                                        </p:tgtEl>
                                      </p:cBhvr>
                                    </p:animEffect>
                                    <p:anim calcmode="lin" valueType="num">
                                      <p:cBhvr>
                                        <p:cTn id="3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1"/>
            <a:ext cx="7068200" cy="3543300"/>
          </a:xfrm>
        </p:spPr>
        <p:txBody>
          <a:bodyPr/>
          <a:lstStyle/>
          <a:p>
            <a:pPr lvl="0"/>
            <a:r>
              <a:rPr lang="en-US" sz="2000" dirty="0"/>
              <a:t>Why isn’t __________ in the program</a:t>
            </a:r>
            <a:r>
              <a:rPr lang="en-US" sz="2000" dirty="0" smtClean="0"/>
              <a:t>?</a:t>
            </a:r>
          </a:p>
          <a:p>
            <a:pPr marL="342900" lvl="0" indent="-342900">
              <a:buFont typeface="Arial" panose="020B0604020202020204" pitchFamily="34" charset="0"/>
              <a:buChar char="•"/>
            </a:pPr>
            <a:r>
              <a:rPr lang="en-US" sz="2000" dirty="0"/>
              <a:t>B&amp;L  or </a:t>
            </a:r>
            <a:r>
              <a:rPr lang="en-US" sz="2000" dirty="0" err="1"/>
              <a:t>Vistakon</a:t>
            </a:r>
            <a:r>
              <a:rPr lang="en-US" sz="2000" dirty="0" smtClean="0"/>
              <a:t> </a:t>
            </a:r>
          </a:p>
          <a:p>
            <a:pPr marL="800142" lvl="1" indent="-342900" algn="l">
              <a:buFont typeface="Arial" panose="020B0604020202020204" pitchFamily="34" charset="0"/>
              <a:buChar char="•"/>
            </a:pPr>
            <a:r>
              <a:rPr lang="en-US" sz="1800" dirty="0">
                <a:solidFill>
                  <a:schemeClr val="tx2"/>
                </a:solidFill>
              </a:rPr>
              <a:t>We negotiated with all the major CL companies and chose Alcon and Cooper as our partners for IDOC Select due to their strong support of the concept</a:t>
            </a:r>
            <a:r>
              <a:rPr lang="en-US" sz="1800" dirty="0" smtClean="0">
                <a:solidFill>
                  <a:schemeClr val="tx2"/>
                </a:solidFill>
              </a:rPr>
              <a:t>.</a:t>
            </a:r>
            <a:endParaRPr lang="en-US" sz="2000" dirty="0" smtClean="0"/>
          </a:p>
          <a:p>
            <a:pPr marL="342900" indent="-342900" defTabSz="461963">
              <a:spcBef>
                <a:spcPts val="0"/>
              </a:spcBef>
              <a:buFont typeface="Arial" panose="020B0604020202020204" pitchFamily="34" charset="0"/>
              <a:buChar char="•"/>
            </a:pPr>
            <a:r>
              <a:rPr lang="en-US" sz="2000" dirty="0" smtClean="0"/>
              <a:t>HOYA</a:t>
            </a:r>
          </a:p>
          <a:p>
            <a:pPr marL="800142" lvl="1" indent="-342900" algn="l" defTabSz="461963">
              <a:spcBef>
                <a:spcPts val="0"/>
              </a:spcBef>
              <a:buFont typeface="Arial" panose="020B0604020202020204" pitchFamily="34" charset="0"/>
              <a:buChar char="•"/>
            </a:pPr>
            <a:r>
              <a:rPr lang="en-US" sz="1800" dirty="0">
                <a:solidFill>
                  <a:schemeClr val="tx2"/>
                </a:solidFill>
              </a:rPr>
              <a:t>Hoya is a strong valued partner for IDOC and we are pleased they will continue that support for members of IDOC. </a:t>
            </a:r>
            <a:endParaRPr lang="en-US" sz="1800" dirty="0" smtClean="0">
              <a:solidFill>
                <a:schemeClr val="tx2"/>
              </a:solidFill>
            </a:endParaRP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7</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Vendor Partner Questions</a:t>
            </a:r>
            <a:endParaRPr lang="en-US" sz="2400" dirty="0">
              <a:solidFill>
                <a:srgbClr val="0038A8"/>
              </a:solidFill>
            </a:endParaRPr>
          </a:p>
        </p:txBody>
      </p:sp>
    </p:spTree>
    <p:extLst>
      <p:ext uri="{BB962C8B-B14F-4D97-AF65-F5344CB8AC3E}">
        <p14:creationId xmlns:p14="http://schemas.microsoft.com/office/powerpoint/2010/main" val="20886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1000"/>
                                        <p:tgtEl>
                                          <p:spTgt spid="5">
                                            <p:txEl>
                                              <p:pRg st="4" end="4"/>
                                            </p:txEl>
                                          </p:spTgt>
                                        </p:tgtEl>
                                      </p:cBhvr>
                                    </p:animEffect>
                                    <p:anim calcmode="lin" valueType="num">
                                      <p:cBhvr>
                                        <p:cTn id="3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1"/>
            <a:ext cx="7068200" cy="3543300"/>
          </a:xfrm>
        </p:spPr>
        <p:txBody>
          <a:bodyPr/>
          <a:lstStyle/>
          <a:p>
            <a:pPr lvl="0"/>
            <a:r>
              <a:rPr lang="en-US" sz="2000" dirty="0"/>
              <a:t>Current Member:  Can I start now</a:t>
            </a:r>
            <a:r>
              <a:rPr lang="en-US" sz="2000" dirty="0" smtClean="0"/>
              <a:t>?</a:t>
            </a:r>
          </a:p>
          <a:p>
            <a:pPr marL="342900" lvl="0" indent="-342900">
              <a:buFont typeface="Arial" panose="020B0604020202020204" pitchFamily="34" charset="0"/>
              <a:buChar char="•"/>
            </a:pPr>
            <a:r>
              <a:rPr lang="en-US" sz="1800" dirty="0"/>
              <a:t>As soon as we make sure you are appropriate for the program, we can get the necessary documents out to you ASAP.</a:t>
            </a:r>
            <a:r>
              <a:rPr lang="en-US" sz="2000" dirty="0" smtClean="0"/>
              <a:t> </a:t>
            </a:r>
          </a:p>
          <a:p>
            <a:pPr marL="342900" lvl="0" indent="-342900">
              <a:buFont typeface="Arial" panose="020B0604020202020204" pitchFamily="34" charset="0"/>
              <a:buChar char="•"/>
            </a:pPr>
            <a:r>
              <a:rPr lang="en-US" sz="1800" dirty="0"/>
              <a:t>Once those documents are returned to us you will be enrolled in IDOC Select</a:t>
            </a:r>
            <a:r>
              <a:rPr lang="en-US" sz="1800" dirty="0" smtClean="0"/>
              <a:t>.</a:t>
            </a:r>
          </a:p>
          <a:p>
            <a:pPr marL="342900" lvl="0" indent="-342900">
              <a:buFont typeface="Arial" panose="020B0604020202020204" pitchFamily="34" charset="0"/>
              <a:buChar char="•"/>
            </a:pPr>
            <a:r>
              <a:rPr lang="en-US" sz="1800" dirty="0"/>
              <a:t>We will begin to charge your credit card the first day of the month after the receipt of the IDOC Select Membership Agreement</a:t>
            </a:r>
            <a:r>
              <a:rPr lang="en-US" sz="1800" dirty="0" smtClean="0"/>
              <a:t>.</a:t>
            </a:r>
          </a:p>
          <a:p>
            <a:pPr marL="342900" lvl="0" indent="-342900">
              <a:buFont typeface="Arial" panose="020B0604020202020204" pitchFamily="34" charset="0"/>
              <a:buChar char="•"/>
            </a:pPr>
            <a:r>
              <a:rPr lang="en-US" sz="1800" dirty="0"/>
              <a:t>We will also begin the GPN installation process as soon as we receive the signed IDOC Select documents</a:t>
            </a:r>
            <a:r>
              <a:rPr lang="en-US" sz="1800" dirty="0" smtClean="0"/>
              <a:t>.</a:t>
            </a:r>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8</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Timing</a:t>
            </a:r>
            <a:endParaRPr lang="en-US" sz="2400" dirty="0">
              <a:solidFill>
                <a:srgbClr val="0038A8"/>
              </a:solidFill>
            </a:endParaRPr>
          </a:p>
        </p:txBody>
      </p:sp>
    </p:spTree>
    <p:extLst>
      <p:ext uri="{BB962C8B-B14F-4D97-AF65-F5344CB8AC3E}">
        <p14:creationId xmlns:p14="http://schemas.microsoft.com/office/powerpoint/2010/main" val="259928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7926" y="1874861"/>
            <a:ext cx="7068200" cy="3543300"/>
          </a:xfrm>
        </p:spPr>
        <p:txBody>
          <a:bodyPr/>
          <a:lstStyle/>
          <a:p>
            <a:pPr lvl="0"/>
            <a:r>
              <a:rPr lang="en-US" sz="2000" dirty="0" smtClean="0"/>
              <a:t>New Members</a:t>
            </a:r>
          </a:p>
          <a:p>
            <a:pPr marL="342900" lvl="0" indent="-342900">
              <a:buFont typeface="Arial" panose="020B0604020202020204" pitchFamily="34" charset="0"/>
              <a:buChar char="•"/>
            </a:pPr>
            <a:r>
              <a:rPr lang="en-US" sz="1800" dirty="0"/>
              <a:t>As soon as we make sure you are appropriate for the program, we can get the necessary documents out to you ASAP.</a:t>
            </a:r>
            <a:r>
              <a:rPr lang="en-US" sz="2000" dirty="0" smtClean="0"/>
              <a:t> </a:t>
            </a:r>
          </a:p>
          <a:p>
            <a:pPr marL="342900" lvl="0" indent="-342900">
              <a:buFont typeface="Arial" panose="020B0604020202020204" pitchFamily="34" charset="0"/>
              <a:buChar char="•"/>
            </a:pPr>
            <a:r>
              <a:rPr lang="en-US" sz="1800" dirty="0"/>
              <a:t>Once those documents are returned to us you will be enrolled in IDOC Select</a:t>
            </a:r>
            <a:r>
              <a:rPr lang="en-US" sz="1800" dirty="0" smtClean="0"/>
              <a:t>.</a:t>
            </a:r>
          </a:p>
          <a:p>
            <a:pPr marL="342900" lvl="0" indent="-342900">
              <a:buFont typeface="Arial" panose="020B0604020202020204" pitchFamily="34" charset="0"/>
              <a:buChar char="•"/>
            </a:pPr>
            <a:r>
              <a:rPr lang="en-US" sz="1800" dirty="0"/>
              <a:t>We will begin to charge your credit card as soon as we have receipt of the IDOC Select Membership Agreement and that $99 membership fee will cover the next full months’ dues</a:t>
            </a:r>
            <a:r>
              <a:rPr lang="en-US" sz="1800" dirty="0" smtClean="0"/>
              <a:t>.</a:t>
            </a:r>
          </a:p>
          <a:p>
            <a:pPr marL="342900" lvl="0" indent="-342900">
              <a:buFont typeface="Arial" panose="020B0604020202020204" pitchFamily="34" charset="0"/>
              <a:buChar char="•"/>
            </a:pPr>
            <a:r>
              <a:rPr lang="en-US" sz="1800" dirty="0"/>
              <a:t>We will also begin the GPN installation process as soon as we receive the signed IDOC Select documents.</a:t>
            </a:r>
            <a:endParaRPr lang="en-US" sz="1800" dirty="0" smtClean="0"/>
          </a:p>
        </p:txBody>
      </p:sp>
      <p:sp>
        <p:nvSpPr>
          <p:cNvPr id="6" name="Slide Number Placeholder 2"/>
          <p:cNvSpPr>
            <a:spLocks noGrp="1"/>
          </p:cNvSpPr>
          <p:nvPr>
            <p:ph type="sldNum" sz="quarter" idx="10"/>
          </p:nvPr>
        </p:nvSpPr>
        <p:spPr>
          <a:xfrm>
            <a:off x="309563" y="5668725"/>
            <a:ext cx="460674" cy="273915"/>
          </a:xfrm>
        </p:spPr>
        <p:txBody>
          <a:bodyPr/>
          <a:lstStyle/>
          <a:p>
            <a:fld id="{623B538C-B6FC-B949-A3E0-FB621BBD3EA7}" type="slidenum">
              <a:rPr lang="en-US" smtClean="0"/>
              <a:pPr/>
              <a:t>9</a:t>
            </a:fld>
            <a:endParaRPr lang="en-US" dirty="0"/>
          </a:p>
        </p:txBody>
      </p:sp>
      <p:sp>
        <p:nvSpPr>
          <p:cNvPr id="7" name="Title 5"/>
          <p:cNvSpPr txBox="1">
            <a:spLocks/>
          </p:cNvSpPr>
          <p:nvPr/>
        </p:nvSpPr>
        <p:spPr>
          <a:xfrm>
            <a:off x="661449" y="455770"/>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dirty="0" smtClean="0"/>
              <a:t>Frequently Asked Questions</a:t>
            </a:r>
            <a:endParaRPr lang="en-US" dirty="0"/>
          </a:p>
        </p:txBody>
      </p:sp>
      <p:sp>
        <p:nvSpPr>
          <p:cNvPr id="8" name="Title 5"/>
          <p:cNvSpPr txBox="1">
            <a:spLocks/>
          </p:cNvSpPr>
          <p:nvPr/>
        </p:nvSpPr>
        <p:spPr>
          <a:xfrm>
            <a:off x="661448" y="1127842"/>
            <a:ext cx="6430961" cy="385115"/>
          </a:xfrm>
          <a:prstGeom prst="rect">
            <a:avLst/>
          </a:prstGeom>
        </p:spPr>
        <p:txBody>
          <a:bodyPr/>
          <a:lstStyle>
            <a:lvl1pPr algn="l" defTabSz="457242" rtl="0" eaLnBrk="1" latinLnBrk="0" hangingPunct="1">
              <a:spcBef>
                <a:spcPct val="0"/>
              </a:spcBef>
              <a:buNone/>
              <a:defRPr sz="2776" kern="1200">
                <a:solidFill>
                  <a:srgbClr val="008ED6"/>
                </a:solidFill>
                <a:latin typeface="+mj-lt"/>
                <a:ea typeface="+mj-ea"/>
                <a:cs typeface="+mj-cs"/>
              </a:defRPr>
            </a:lvl1pPr>
          </a:lstStyle>
          <a:p>
            <a:r>
              <a:rPr lang="en-US" sz="2400" dirty="0" smtClean="0">
                <a:solidFill>
                  <a:srgbClr val="0038A8"/>
                </a:solidFill>
              </a:rPr>
              <a:t>Timing</a:t>
            </a:r>
            <a:endParaRPr lang="en-US" sz="2400" dirty="0">
              <a:solidFill>
                <a:srgbClr val="0038A8"/>
              </a:solidFill>
            </a:endParaRPr>
          </a:p>
        </p:txBody>
      </p:sp>
    </p:spTree>
    <p:extLst>
      <p:ext uri="{BB962C8B-B14F-4D97-AF65-F5344CB8AC3E}">
        <p14:creationId xmlns:p14="http://schemas.microsoft.com/office/powerpoint/2010/main" val="196438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tgtEl>
                                          <p:spTgt spid="5">
                                            <p:txEl>
                                              <p:pRg st="4" end="4"/>
                                            </p:txEl>
                                          </p:spTgt>
                                        </p:tgtEl>
                                      </p:cBhvr>
                                    </p:animEffect>
                                    <p:anim calcmode="lin" valueType="num">
                                      <p:cBhvr>
                                        <p:cTn id="3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IDOC Colors">
      <a:dk1>
        <a:srgbClr val="4B4B4B"/>
      </a:dk1>
      <a:lt1>
        <a:sysClr val="window" lastClr="FFFFFF"/>
      </a:lt1>
      <a:dk2>
        <a:srgbClr val="4B4B4B"/>
      </a:dk2>
      <a:lt2>
        <a:srgbClr val="D9D9D9"/>
      </a:lt2>
      <a:accent1>
        <a:srgbClr val="0038A8"/>
      </a:accent1>
      <a:accent2>
        <a:srgbClr val="008ED6"/>
      </a:accent2>
      <a:accent3>
        <a:srgbClr val="8CD600"/>
      </a:accent3>
      <a:accent4>
        <a:srgbClr val="CEEA82"/>
      </a:accent4>
      <a:accent5>
        <a:srgbClr val="930FA5"/>
      </a:accent5>
      <a:accent6>
        <a:srgbClr val="000000"/>
      </a:accent6>
      <a:hlink>
        <a:srgbClr val="930FA5"/>
      </a:hlink>
      <a:folHlink>
        <a:srgbClr val="0038A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919</TotalTime>
  <Words>2367</Words>
  <Application>Microsoft Office PowerPoint</Application>
  <PresentationFormat>On-screen Show (4:3)</PresentationFormat>
  <Paragraphs>271</Paragraphs>
  <Slides>30</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Lucida Grande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Neue Studios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Terranova</dc:creator>
  <cp:lastModifiedBy>David Brown</cp:lastModifiedBy>
  <cp:revision>83</cp:revision>
  <cp:lastPrinted>2015-01-22T16:46:19Z</cp:lastPrinted>
  <dcterms:created xsi:type="dcterms:W3CDTF">2014-12-17T19:39:30Z</dcterms:created>
  <dcterms:modified xsi:type="dcterms:W3CDTF">2015-01-27T21:33:31Z</dcterms:modified>
</cp:coreProperties>
</file>