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9" r:id="rId3"/>
    <p:sldId id="265" r:id="rId4"/>
    <p:sldId id="278" r:id="rId5"/>
    <p:sldId id="292" r:id="rId6"/>
    <p:sldId id="293" r:id="rId7"/>
    <p:sldId id="294" r:id="rId8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33" autoAdjust="0"/>
  </p:normalViewPr>
  <p:slideViewPr>
    <p:cSldViewPr snapToGrid="0">
      <p:cViewPr varScale="1">
        <p:scale>
          <a:sx n="88" d="100"/>
          <a:sy n="88" d="100"/>
        </p:scale>
        <p:origin x="60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6D6C2308-F43B-4AC1-B630-CB41A67F2F95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1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BEE65947-EB93-4EE8-8E26-F9550D48A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1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9741-FD8A-4E8B-945A-EB28EB5BF1C5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5D46-8EA1-483D-828C-900F3D26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2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9741-FD8A-4E8B-945A-EB28EB5BF1C5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5D46-8EA1-483D-828C-900F3D26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6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9741-FD8A-4E8B-945A-EB28EB5BF1C5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5D46-8EA1-483D-828C-900F3D26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8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9741-FD8A-4E8B-945A-EB28EB5BF1C5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5D46-8EA1-483D-828C-900F3D26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8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9741-FD8A-4E8B-945A-EB28EB5BF1C5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5D46-8EA1-483D-828C-900F3D26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8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9741-FD8A-4E8B-945A-EB28EB5BF1C5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5D46-8EA1-483D-828C-900F3D26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84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9741-FD8A-4E8B-945A-EB28EB5BF1C5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5D46-8EA1-483D-828C-900F3D26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5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9741-FD8A-4E8B-945A-EB28EB5BF1C5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5D46-8EA1-483D-828C-900F3D26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6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9741-FD8A-4E8B-945A-EB28EB5BF1C5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5D46-8EA1-483D-828C-900F3D26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7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9741-FD8A-4E8B-945A-EB28EB5BF1C5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5D46-8EA1-483D-828C-900F3D26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0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9741-FD8A-4E8B-945A-EB28EB5BF1C5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5D46-8EA1-483D-828C-900F3D26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5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49741-FD8A-4E8B-945A-EB28EB5BF1C5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35D46-8EA1-483D-828C-900F3D26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2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dirty="0" smtClean="0"/>
              <a:t>IMD Nashville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87933"/>
            <a:ext cx="9144000" cy="1655762"/>
          </a:xfrm>
        </p:spPr>
        <p:txBody>
          <a:bodyPr>
            <a:noAutofit/>
          </a:bodyPr>
          <a:lstStyle/>
          <a:p>
            <a:r>
              <a:rPr lang="en-US" sz="6000" dirty="0" smtClean="0"/>
              <a:t>Responsibilities, Expectations, Benefits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0697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IMD </a:t>
            </a:r>
            <a:r>
              <a:rPr lang="en-US" dirty="0" smtClean="0"/>
              <a:t>Compensation</a:t>
            </a:r>
            <a:r>
              <a:rPr lang="en-US" dirty="0" smtClean="0"/>
              <a:t>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34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031" y="0"/>
            <a:ext cx="10515600" cy="1325563"/>
          </a:xfrm>
        </p:spPr>
        <p:txBody>
          <a:bodyPr/>
          <a:lstStyle/>
          <a:p>
            <a:r>
              <a:rPr lang="en-US" dirty="0" smtClean="0"/>
              <a:t>IMD New Compensation Plan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031" y="1022136"/>
            <a:ext cx="5157787" cy="82391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FROM in 2014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030" y="2109658"/>
            <a:ext cx="5157787" cy="368458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Dinner @ $500</a:t>
            </a:r>
          </a:p>
          <a:p>
            <a:r>
              <a:rPr lang="en-US" sz="2000" dirty="0" smtClean="0"/>
              <a:t>New Member @ $800</a:t>
            </a:r>
          </a:p>
          <a:p>
            <a:r>
              <a:rPr lang="en-US" sz="2000" dirty="0" smtClean="0"/>
              <a:t>Prospect Attendance @  $0</a:t>
            </a:r>
          </a:p>
          <a:p>
            <a:r>
              <a:rPr lang="en-US" sz="2000" dirty="0" smtClean="0"/>
              <a:t>Membership Retention @ $0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91407"/>
            <a:ext cx="5183188" cy="82391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TO in 2015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13799"/>
            <a:ext cx="5183188" cy="3680447"/>
          </a:xfrm>
        </p:spPr>
        <p:txBody>
          <a:bodyPr>
            <a:normAutofit fontScale="77500" lnSpcReduction="20000"/>
          </a:bodyPr>
          <a:lstStyle/>
          <a:p>
            <a:r>
              <a:rPr lang="en-US" sz="2200" dirty="0" smtClean="0"/>
              <a:t>Dinner Attendance by Members</a:t>
            </a:r>
          </a:p>
          <a:p>
            <a:pPr lvl="1"/>
            <a:r>
              <a:rPr lang="en-US" sz="2200" dirty="0" smtClean="0"/>
              <a:t>3-4  = $200</a:t>
            </a:r>
          </a:p>
          <a:p>
            <a:pPr lvl="1"/>
            <a:r>
              <a:rPr lang="en-US" sz="2200" dirty="0"/>
              <a:t>5</a:t>
            </a:r>
            <a:r>
              <a:rPr lang="en-US" sz="2200" dirty="0" smtClean="0"/>
              <a:t>-10 = $300</a:t>
            </a:r>
          </a:p>
          <a:p>
            <a:pPr lvl="1"/>
            <a:r>
              <a:rPr lang="en-US" sz="2200" dirty="0" smtClean="0"/>
              <a:t>11+ = $400</a:t>
            </a:r>
          </a:p>
          <a:p>
            <a:r>
              <a:rPr lang="en-US" sz="2200" dirty="0" smtClean="0"/>
              <a:t>Prospect Attendance at Meeting</a:t>
            </a:r>
          </a:p>
          <a:p>
            <a:pPr lvl="1"/>
            <a:r>
              <a:rPr lang="en-US" sz="2200" dirty="0" smtClean="0"/>
              <a:t>$50 paid per Practice (paid 1x only)</a:t>
            </a:r>
          </a:p>
          <a:p>
            <a:pPr lvl="1"/>
            <a:r>
              <a:rPr lang="en-US" sz="2200" dirty="0" smtClean="0"/>
              <a:t>Not paid at CE meetings</a:t>
            </a:r>
          </a:p>
          <a:p>
            <a:r>
              <a:rPr lang="en-US" sz="2200" dirty="0" smtClean="0"/>
              <a:t>New Member Sign Up</a:t>
            </a:r>
          </a:p>
          <a:p>
            <a:pPr lvl="1"/>
            <a:r>
              <a:rPr lang="en-US" sz="2200" dirty="0" smtClean="0"/>
              <a:t>$400</a:t>
            </a:r>
          </a:p>
          <a:p>
            <a:pPr lvl="1"/>
            <a:r>
              <a:rPr lang="en-US" sz="2200" dirty="0" smtClean="0"/>
              <a:t>$100 bonus </a:t>
            </a:r>
            <a:r>
              <a:rPr lang="en-US" sz="2200" i="1" dirty="0" smtClean="0"/>
              <a:t>if sign up night of meeting</a:t>
            </a:r>
          </a:p>
          <a:p>
            <a:pPr lvl="1"/>
            <a:r>
              <a:rPr lang="en-US" sz="2200" dirty="0" smtClean="0"/>
              <a:t>“Take back” if Member leaves before 6 months</a:t>
            </a:r>
          </a:p>
          <a:p>
            <a:r>
              <a:rPr lang="en-US" sz="2200" dirty="0" smtClean="0"/>
              <a:t>Retention Bonus</a:t>
            </a:r>
          </a:p>
          <a:p>
            <a:pPr lvl="1"/>
            <a:r>
              <a:rPr lang="en-US" sz="2200" dirty="0" smtClean="0"/>
              <a:t>$400 at 7 months of Membership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74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Compensation Plan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Typical/Average 2014 Meeting</a:t>
            </a:r>
          </a:p>
          <a:p>
            <a:pPr lvl="1"/>
            <a:r>
              <a:rPr lang="en-US" dirty="0"/>
              <a:t>8</a:t>
            </a:r>
            <a:r>
              <a:rPr lang="en-US" dirty="0" smtClean="0"/>
              <a:t> Members - $500</a:t>
            </a:r>
          </a:p>
          <a:p>
            <a:pPr lvl="1"/>
            <a:r>
              <a:rPr lang="en-US" dirty="0"/>
              <a:t>3</a:t>
            </a:r>
            <a:r>
              <a:rPr lang="en-US" dirty="0" smtClean="0"/>
              <a:t> Prospects attended</a:t>
            </a:r>
          </a:p>
          <a:p>
            <a:pPr lvl="1"/>
            <a:r>
              <a:rPr lang="en-US" dirty="0" smtClean="0"/>
              <a:t>1 Prospect closed - $800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Total of $1300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406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Compensation Comparison – “A”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Typical/Average 2014 Meeting</a:t>
            </a:r>
          </a:p>
          <a:p>
            <a:pPr lvl="1"/>
            <a:r>
              <a:rPr lang="en-US" dirty="0"/>
              <a:t>8 Members - $500</a:t>
            </a:r>
          </a:p>
          <a:p>
            <a:pPr lvl="1"/>
            <a:r>
              <a:rPr lang="en-US" dirty="0"/>
              <a:t>3 Prospects attended</a:t>
            </a:r>
          </a:p>
          <a:p>
            <a:pPr lvl="1"/>
            <a:r>
              <a:rPr lang="en-US" dirty="0"/>
              <a:t>1 Prospect closed - $800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Total of $1300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 </a:t>
            </a:r>
            <a:r>
              <a:rPr lang="en-US" dirty="0" smtClean="0"/>
              <a:t>A</a:t>
            </a:r>
            <a:endParaRPr lang="en-US" dirty="0"/>
          </a:p>
          <a:p>
            <a:pPr lvl="1"/>
            <a:r>
              <a:rPr lang="en-US" dirty="0"/>
              <a:t>8 Members - $300</a:t>
            </a:r>
          </a:p>
          <a:p>
            <a:pPr lvl="1"/>
            <a:r>
              <a:rPr lang="en-US" dirty="0"/>
              <a:t>1 Prospect Attends - $50</a:t>
            </a:r>
          </a:p>
          <a:p>
            <a:pPr lvl="1"/>
            <a:r>
              <a:rPr lang="en-US" dirty="0"/>
              <a:t>1 Prospect Closed - $</a:t>
            </a:r>
            <a:r>
              <a:rPr lang="en-US" dirty="0" smtClean="0"/>
              <a:t>400</a:t>
            </a:r>
          </a:p>
          <a:p>
            <a:pPr lvl="1"/>
            <a:r>
              <a:rPr lang="en-US" dirty="0" smtClean="0"/>
              <a:t>Closed that night - $100</a:t>
            </a:r>
            <a:endParaRPr lang="en-US" dirty="0"/>
          </a:p>
          <a:p>
            <a:pPr lvl="1"/>
            <a:r>
              <a:rPr lang="en-US" dirty="0"/>
              <a:t>7 months </a:t>
            </a:r>
            <a:r>
              <a:rPr lang="en-US" dirty="0" smtClean="0"/>
              <a:t>retention </a:t>
            </a:r>
            <a:r>
              <a:rPr lang="en-US" dirty="0"/>
              <a:t>bonus - $400</a:t>
            </a:r>
          </a:p>
          <a:p>
            <a:pPr lvl="1"/>
            <a:endParaRPr lang="en-US" dirty="0"/>
          </a:p>
          <a:p>
            <a:r>
              <a:rPr lang="en-US" dirty="0"/>
              <a:t>Total of $1150</a:t>
            </a:r>
          </a:p>
          <a:p>
            <a:pPr lvl="1"/>
            <a:r>
              <a:rPr lang="en-US" i="1" dirty="0" smtClean="0"/>
              <a:t>$150 </a:t>
            </a:r>
            <a:r>
              <a:rPr lang="en-US" i="1" dirty="0"/>
              <a:t>less than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7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Compensation Comparison – “B”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Typical/Average 2014 Meeting</a:t>
            </a:r>
          </a:p>
          <a:p>
            <a:pPr lvl="1"/>
            <a:r>
              <a:rPr lang="en-US" dirty="0"/>
              <a:t>8 Members - $500</a:t>
            </a:r>
          </a:p>
          <a:p>
            <a:pPr lvl="1"/>
            <a:r>
              <a:rPr lang="en-US" dirty="0"/>
              <a:t>3 Prospects attended</a:t>
            </a:r>
          </a:p>
          <a:p>
            <a:pPr lvl="1"/>
            <a:r>
              <a:rPr lang="en-US" dirty="0"/>
              <a:t>1 Prospect closed - $800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Total of $1300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 </a:t>
            </a:r>
            <a:r>
              <a:rPr lang="en-US" dirty="0" smtClean="0"/>
              <a:t>B</a:t>
            </a:r>
            <a:endParaRPr lang="en-US" dirty="0"/>
          </a:p>
          <a:p>
            <a:pPr lvl="1"/>
            <a:r>
              <a:rPr lang="en-US" dirty="0"/>
              <a:t>8 Members - $300</a:t>
            </a:r>
          </a:p>
          <a:p>
            <a:pPr lvl="1"/>
            <a:r>
              <a:rPr lang="en-US" dirty="0" smtClean="0"/>
              <a:t>4 </a:t>
            </a:r>
            <a:r>
              <a:rPr lang="en-US" dirty="0"/>
              <a:t>Prospects Attend - </a:t>
            </a:r>
            <a:r>
              <a:rPr lang="en-US" dirty="0" smtClean="0"/>
              <a:t>$200</a:t>
            </a:r>
            <a:endParaRPr lang="en-US" dirty="0"/>
          </a:p>
          <a:p>
            <a:pPr lvl="1"/>
            <a:r>
              <a:rPr lang="en-US" dirty="0"/>
              <a:t>1 Prospect Closed - $400</a:t>
            </a:r>
          </a:p>
          <a:p>
            <a:pPr lvl="1"/>
            <a:r>
              <a:rPr lang="en-US" dirty="0" smtClean="0"/>
              <a:t>1 Prospect </a:t>
            </a:r>
            <a:r>
              <a:rPr lang="en-US" dirty="0"/>
              <a:t>closed that night - $100</a:t>
            </a:r>
          </a:p>
          <a:p>
            <a:pPr lvl="1"/>
            <a:r>
              <a:rPr lang="en-US" dirty="0"/>
              <a:t>7 months </a:t>
            </a:r>
            <a:r>
              <a:rPr lang="en-US" dirty="0" smtClean="0"/>
              <a:t>retention </a:t>
            </a:r>
            <a:r>
              <a:rPr lang="en-US" dirty="0"/>
              <a:t>bonus - $400</a:t>
            </a:r>
          </a:p>
          <a:p>
            <a:pPr lvl="1"/>
            <a:endParaRPr lang="en-US" dirty="0"/>
          </a:p>
          <a:p>
            <a:r>
              <a:rPr lang="en-US" dirty="0"/>
              <a:t>Total of $</a:t>
            </a:r>
            <a:r>
              <a:rPr lang="en-US" dirty="0" smtClean="0"/>
              <a:t>1400</a:t>
            </a:r>
            <a:endParaRPr lang="en-US" dirty="0"/>
          </a:p>
          <a:p>
            <a:pPr lvl="1"/>
            <a:r>
              <a:rPr lang="en-US" i="1" dirty="0" smtClean="0"/>
              <a:t>$100 </a:t>
            </a:r>
            <a:r>
              <a:rPr lang="en-US" i="1" dirty="0"/>
              <a:t>MORE than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171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Compensation Comparison – “C”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Typical/Average 2014 Meeting</a:t>
            </a:r>
          </a:p>
          <a:p>
            <a:pPr lvl="1"/>
            <a:r>
              <a:rPr lang="en-US" sz="2000" dirty="0"/>
              <a:t>8 Members - $500</a:t>
            </a:r>
          </a:p>
          <a:p>
            <a:pPr lvl="1"/>
            <a:r>
              <a:rPr lang="en-US" sz="2000" dirty="0"/>
              <a:t>3 Prospects attended</a:t>
            </a:r>
          </a:p>
          <a:p>
            <a:pPr lvl="1"/>
            <a:r>
              <a:rPr lang="en-US" sz="2000" dirty="0" smtClean="0"/>
              <a:t>3 Prospects </a:t>
            </a:r>
            <a:r>
              <a:rPr lang="en-US" sz="2000" dirty="0"/>
              <a:t>closed - $800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Total of </a:t>
            </a:r>
            <a:r>
              <a:rPr lang="en-US" sz="2400" dirty="0" smtClean="0"/>
              <a:t>$2900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</a:t>
            </a:r>
            <a:r>
              <a:rPr lang="en-US" dirty="0" smtClean="0"/>
              <a:t>C</a:t>
            </a:r>
            <a:endParaRPr lang="en-US" dirty="0"/>
          </a:p>
          <a:p>
            <a:pPr lvl="1"/>
            <a:r>
              <a:rPr lang="en-US" dirty="0"/>
              <a:t>8 Members - </a:t>
            </a:r>
            <a:r>
              <a:rPr lang="en-US" dirty="0" smtClean="0"/>
              <a:t>$300</a:t>
            </a:r>
            <a:endParaRPr lang="en-US" dirty="0"/>
          </a:p>
          <a:p>
            <a:pPr lvl="1"/>
            <a:r>
              <a:rPr lang="en-US" dirty="0" smtClean="0"/>
              <a:t>5 Prospects Attend </a:t>
            </a:r>
            <a:r>
              <a:rPr lang="en-US" dirty="0"/>
              <a:t>- $</a:t>
            </a:r>
            <a:r>
              <a:rPr lang="en-US" dirty="0" smtClean="0"/>
              <a:t>250</a:t>
            </a:r>
            <a:endParaRPr lang="en-US" dirty="0"/>
          </a:p>
          <a:p>
            <a:pPr lvl="1"/>
            <a:r>
              <a:rPr lang="en-US" dirty="0"/>
              <a:t>3 Prospects Closed - $1200</a:t>
            </a:r>
          </a:p>
          <a:p>
            <a:pPr lvl="1"/>
            <a:r>
              <a:rPr lang="en-US" dirty="0"/>
              <a:t>3 Prospects closed that night - $300</a:t>
            </a:r>
          </a:p>
          <a:p>
            <a:pPr lvl="1"/>
            <a:r>
              <a:rPr lang="en-US" dirty="0"/>
              <a:t>7 months </a:t>
            </a:r>
            <a:r>
              <a:rPr lang="en-US" dirty="0" smtClean="0"/>
              <a:t>retention </a:t>
            </a:r>
            <a:r>
              <a:rPr lang="en-US" dirty="0"/>
              <a:t>bonus - $1200</a:t>
            </a:r>
          </a:p>
          <a:p>
            <a:pPr lvl="1"/>
            <a:endParaRPr lang="en-US" dirty="0"/>
          </a:p>
          <a:p>
            <a:r>
              <a:rPr lang="en-US" dirty="0"/>
              <a:t>Total of $</a:t>
            </a:r>
            <a:r>
              <a:rPr lang="en-US" dirty="0" smtClean="0"/>
              <a:t>3250</a:t>
            </a:r>
            <a:endParaRPr lang="en-US" dirty="0"/>
          </a:p>
          <a:p>
            <a:pPr lvl="1"/>
            <a:r>
              <a:rPr lang="en-US" i="1"/>
              <a:t>$</a:t>
            </a:r>
            <a:r>
              <a:rPr lang="en-US" i="1" smtClean="0"/>
              <a:t>350 </a:t>
            </a:r>
            <a:r>
              <a:rPr lang="en-US" i="1" dirty="0"/>
              <a:t>MORE than would have under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73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352</Words>
  <Application>Microsoft Office PowerPoint</Application>
  <PresentationFormat>Widescreen</PresentationFormat>
  <Paragraphs>89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IMD Nashville 2015</vt:lpstr>
      <vt:lpstr>IMD Compensation Plan</vt:lpstr>
      <vt:lpstr>IMD New Compensation Plan</vt:lpstr>
      <vt:lpstr>Compensation Plan Examples</vt:lpstr>
      <vt:lpstr>Compensation Comparison – “A”</vt:lpstr>
      <vt:lpstr>Compensation Comparison – “B”</vt:lpstr>
      <vt:lpstr>Compensation Comparison – “C”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 Nashville 2015</dc:title>
  <dc:creator>David Brown</dc:creator>
  <cp:lastModifiedBy>David Brown</cp:lastModifiedBy>
  <cp:revision>40</cp:revision>
  <cp:lastPrinted>2015-01-22T16:50:45Z</cp:lastPrinted>
  <dcterms:created xsi:type="dcterms:W3CDTF">2015-01-13T12:53:17Z</dcterms:created>
  <dcterms:modified xsi:type="dcterms:W3CDTF">2015-01-27T21:41:20Z</dcterms:modified>
</cp:coreProperties>
</file>