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8" r:id="rId4"/>
    <p:sldId id="279" r:id="rId5"/>
    <p:sldId id="257" r:id="rId6"/>
    <p:sldId id="258" r:id="rId7"/>
    <p:sldId id="272" r:id="rId8"/>
    <p:sldId id="271" r:id="rId9"/>
    <p:sldId id="273" r:id="rId10"/>
    <p:sldId id="259" r:id="rId11"/>
    <p:sldId id="265" r:id="rId12"/>
    <p:sldId id="274" r:id="rId13"/>
    <p:sldId id="276" r:id="rId14"/>
    <p:sldId id="277" r:id="rId15"/>
    <p:sldId id="260" r:id="rId16"/>
    <p:sldId id="275" r:id="rId17"/>
    <p:sldId id="261" r:id="rId18"/>
    <p:sldId id="266" r:id="rId19"/>
    <p:sldId id="268" r:id="rId20"/>
    <p:sldId id="262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0521DA-ED1F-455F-9218-13E6A8EF12F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ctr"/>
          <a:r>
            <a:rPr lang="en-US" sz="1800" b="1" dirty="0"/>
            <a:t>SSIS</a:t>
          </a:r>
        </a:p>
      </dgm:t>
    </dgm:pt>
    <dgm:pt modelId="{7F941E12-E45E-4955-9A00-C16CBE0F0C61}" type="parTrans" cxnId="{26B95DD7-FCEC-42DE-9773-C63F84BC5672}">
      <dgm:prSet/>
      <dgm:spPr/>
      <dgm:t>
        <a:bodyPr/>
        <a:lstStyle/>
        <a:p>
          <a:endParaRPr lang="en-US"/>
        </a:p>
      </dgm:t>
    </dgm:pt>
    <dgm:pt modelId="{D0BB8D10-EB7C-46F6-BE95-02A9C1F1DE04}" type="sibTrans" cxnId="{26B95DD7-FCEC-42DE-9773-C63F84BC5672}">
      <dgm:prSet/>
      <dgm:spPr/>
      <dgm:t>
        <a:bodyPr/>
        <a:lstStyle/>
        <a:p>
          <a:endParaRPr lang="en-US"/>
        </a:p>
      </dgm:t>
    </dgm:pt>
    <dgm:pt modelId="{42303032-E5E4-4BCA-AA92-5A00EB23433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ctr"/>
          <a:r>
            <a:rPr lang="en-US" sz="1800" b="1" dirty="0"/>
            <a:t>SSRS</a:t>
          </a:r>
        </a:p>
      </dgm:t>
    </dgm:pt>
    <dgm:pt modelId="{AFA29A7B-0261-4183-A042-D4AB175383AD}" type="parTrans" cxnId="{00786F63-75B8-4F89-AE09-E8C5610856B4}">
      <dgm:prSet/>
      <dgm:spPr/>
      <dgm:t>
        <a:bodyPr/>
        <a:lstStyle/>
        <a:p>
          <a:endParaRPr lang="en-US"/>
        </a:p>
      </dgm:t>
    </dgm:pt>
    <dgm:pt modelId="{BFB375E3-AF93-4BA8-914B-C6F943665568}" type="sibTrans" cxnId="{00786F63-75B8-4F89-AE09-E8C5610856B4}">
      <dgm:prSet/>
      <dgm:spPr/>
      <dgm:t>
        <a:bodyPr/>
        <a:lstStyle/>
        <a:p>
          <a:endParaRPr lang="en-US"/>
        </a:p>
      </dgm:t>
    </dgm:pt>
    <dgm:pt modelId="{E4DBB975-B34F-4AB2-BBF3-E1AAA3648F92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800" b="1" dirty="0"/>
            <a:t>POWER BI </a:t>
          </a:r>
          <a:endParaRPr lang="he-IL" sz="1800" b="1" dirty="0"/>
        </a:p>
        <a:p>
          <a:r>
            <a:rPr lang="en-US" sz="1800" b="1" dirty="0"/>
            <a:t>Repot server</a:t>
          </a:r>
          <a:endParaRPr lang="he-IL" sz="1800" b="1" dirty="0"/>
        </a:p>
        <a:p>
          <a:r>
            <a:rPr lang="he-IL" sz="1600" dirty="0"/>
            <a:t>פריסת דוחות</a:t>
          </a:r>
          <a:endParaRPr lang="en-US" sz="1600" dirty="0"/>
        </a:p>
      </dgm:t>
    </dgm:pt>
    <dgm:pt modelId="{960287BD-25BB-49FA-B470-DC0217238883}" type="parTrans" cxnId="{15C32609-8FFF-4F4F-B9A9-200173C08D87}">
      <dgm:prSet/>
      <dgm:spPr/>
      <dgm:t>
        <a:bodyPr/>
        <a:lstStyle/>
        <a:p>
          <a:endParaRPr lang="en-US"/>
        </a:p>
      </dgm:t>
    </dgm:pt>
    <dgm:pt modelId="{05DCB1A1-50DA-47F1-9CFF-6054A9D64F90}" type="sibTrans" cxnId="{15C32609-8FFF-4F4F-B9A9-200173C08D87}">
      <dgm:prSet/>
      <dgm:spPr/>
      <dgm:t>
        <a:bodyPr/>
        <a:lstStyle/>
        <a:p>
          <a:endParaRPr lang="en-US"/>
        </a:p>
      </dgm:t>
    </dgm:pt>
    <dgm:pt modelId="{9018B800-8237-4BD4-B503-295557F37B72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r" rtl="1"/>
          <a:r>
            <a:rPr lang="he-IL" sz="1600" dirty="0"/>
            <a:t>דוחות</a:t>
          </a:r>
          <a:endParaRPr lang="en-US" sz="1600" dirty="0"/>
        </a:p>
      </dgm:t>
    </dgm:pt>
    <dgm:pt modelId="{CEF17313-D560-42B0-ACC1-A0B5873FA630}" type="parTrans" cxnId="{77244D36-D25D-42F7-89A8-7F38C0247F22}">
      <dgm:prSet/>
      <dgm:spPr/>
      <dgm:t>
        <a:bodyPr/>
        <a:lstStyle/>
        <a:p>
          <a:endParaRPr lang="en-US"/>
        </a:p>
      </dgm:t>
    </dgm:pt>
    <dgm:pt modelId="{9508A49E-812E-44FC-B944-CEECAC8235D2}" type="sibTrans" cxnId="{77244D36-D25D-42F7-89A8-7F38C0247F22}">
      <dgm:prSet/>
      <dgm:spPr/>
      <dgm:t>
        <a:bodyPr/>
        <a:lstStyle/>
        <a:p>
          <a:endParaRPr lang="en-US"/>
        </a:p>
      </dgm:t>
    </dgm:pt>
    <dgm:pt modelId="{C5D1EB21-99B9-4E2B-BB83-E967EF4F7958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r" rtl="1"/>
          <a:r>
            <a:rPr lang="he-IL" sz="1600" dirty="0"/>
            <a:t>תהליך </a:t>
          </a:r>
          <a:r>
            <a:rPr lang="en-US" sz="1600" dirty="0"/>
            <a:t>ETL</a:t>
          </a:r>
        </a:p>
      </dgm:t>
    </dgm:pt>
    <dgm:pt modelId="{0A2302FB-9F4E-469E-8136-D8450A71B193}" type="sibTrans" cxnId="{FEB42C4B-F9CD-4132-B2A1-816D3FD7FB0D}">
      <dgm:prSet/>
      <dgm:spPr/>
      <dgm:t>
        <a:bodyPr/>
        <a:lstStyle/>
        <a:p>
          <a:endParaRPr lang="en-US"/>
        </a:p>
      </dgm:t>
    </dgm:pt>
    <dgm:pt modelId="{B96B6A31-115C-4128-84A0-24C379FFB543}" type="parTrans" cxnId="{FEB42C4B-F9CD-4132-B2A1-816D3FD7FB0D}">
      <dgm:prSet/>
      <dgm:spPr/>
      <dgm:t>
        <a:bodyPr/>
        <a:lstStyle/>
        <a:p>
          <a:endParaRPr lang="en-US"/>
        </a:p>
      </dgm:t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  <dgm:pt modelId="{CC91D554-0869-419A-A235-779D9DCDA3ED}" type="pres">
      <dgm:prSet presAssocID="{A80521DA-ED1F-455F-9218-13E6A8EF12F8}" presName="node" presStyleLbl="node1" presStyleIdx="0" presStyleCnt="3">
        <dgm:presLayoutVars>
          <dgm:bulletEnabled val="1"/>
        </dgm:presLayoutVars>
      </dgm:prSet>
      <dgm:spPr/>
    </dgm:pt>
    <dgm:pt modelId="{8696D43A-9DE5-4B5A-A72D-D3A0CFCF4322}" type="pres">
      <dgm:prSet presAssocID="{D0BB8D10-EB7C-46F6-BE95-02A9C1F1DE04}" presName="sibTrans" presStyleLbl="sibTrans2D1" presStyleIdx="0" presStyleCnt="2"/>
      <dgm:spPr/>
    </dgm:pt>
    <dgm:pt modelId="{EA072FD0-5616-45F2-9B46-48691B793622}" type="pres">
      <dgm:prSet presAssocID="{D0BB8D10-EB7C-46F6-BE95-02A9C1F1DE04}" presName="connectorText" presStyleLbl="sibTrans2D1" presStyleIdx="0" presStyleCnt="2"/>
      <dgm:spPr/>
    </dgm:pt>
    <dgm:pt modelId="{FD22F3F8-58F7-42D6-BE21-E1251E5361E1}" type="pres">
      <dgm:prSet presAssocID="{42303032-E5E4-4BCA-AA92-5A00EB234338}" presName="node" presStyleLbl="node1" presStyleIdx="1" presStyleCnt="3">
        <dgm:presLayoutVars>
          <dgm:bulletEnabled val="1"/>
        </dgm:presLayoutVars>
      </dgm:prSet>
      <dgm:spPr/>
    </dgm:pt>
    <dgm:pt modelId="{24A201AB-5082-4D66-A9F8-367C9DCDF813}" type="pres">
      <dgm:prSet presAssocID="{BFB375E3-AF93-4BA8-914B-C6F943665568}" presName="sibTrans" presStyleLbl="sibTrans2D1" presStyleIdx="1" presStyleCnt="2"/>
      <dgm:spPr/>
    </dgm:pt>
    <dgm:pt modelId="{97E50A49-5AAF-4FFA-9945-F86D01785198}" type="pres">
      <dgm:prSet presAssocID="{BFB375E3-AF93-4BA8-914B-C6F943665568}" presName="connectorText" presStyleLbl="sibTrans2D1" presStyleIdx="1" presStyleCnt="2"/>
      <dgm:spPr/>
    </dgm:pt>
    <dgm:pt modelId="{EBAFCD02-58A2-4961-A985-4FA6C9DC4827}" type="pres">
      <dgm:prSet presAssocID="{E4DBB975-B34F-4AB2-BBF3-E1AAA3648F92}" presName="node" presStyleLbl="node1" presStyleIdx="2" presStyleCnt="3" custLinFactNeighborX="-3320" custLinFactNeighborY="-691">
        <dgm:presLayoutVars>
          <dgm:bulletEnabled val="1"/>
        </dgm:presLayoutVars>
      </dgm:prSet>
      <dgm:spPr/>
    </dgm:pt>
  </dgm:ptLst>
  <dgm:cxnLst>
    <dgm:cxn modelId="{15C32609-8FFF-4F4F-B9A9-200173C08D87}" srcId="{EE241894-120D-455A-B060-DE9618A04B02}" destId="{E4DBB975-B34F-4AB2-BBF3-E1AAA3648F92}" srcOrd="2" destOrd="0" parTransId="{960287BD-25BB-49FA-B470-DC0217238883}" sibTransId="{05DCB1A1-50DA-47F1-9CFF-6054A9D64F90}"/>
    <dgm:cxn modelId="{F74BCA10-C5C1-4850-8FFD-D9E50FEB51A2}" type="presOf" srcId="{BFB375E3-AF93-4BA8-914B-C6F943665568}" destId="{97E50A49-5AAF-4FFA-9945-F86D01785198}" srcOrd="1" destOrd="0" presId="urn:microsoft.com/office/officeart/2005/8/layout/process1"/>
    <dgm:cxn modelId="{7BCCA223-C88B-4FCF-967F-8FD0784F7545}" type="presOf" srcId="{9018B800-8237-4BD4-B503-295557F37B72}" destId="{FD22F3F8-58F7-42D6-BE21-E1251E5361E1}" srcOrd="0" destOrd="1" presId="urn:microsoft.com/office/officeart/2005/8/layout/process1"/>
    <dgm:cxn modelId="{77244D36-D25D-42F7-89A8-7F38C0247F22}" srcId="{42303032-E5E4-4BCA-AA92-5A00EB234338}" destId="{9018B800-8237-4BD4-B503-295557F37B72}" srcOrd="0" destOrd="0" parTransId="{CEF17313-D560-42B0-ACC1-A0B5873FA630}" sibTransId="{9508A49E-812E-44FC-B944-CEECAC8235D2}"/>
    <dgm:cxn modelId="{5EE38936-AB45-4E31-859B-DD5ECBBD2F21}" type="presOf" srcId="{42303032-E5E4-4BCA-AA92-5A00EB234338}" destId="{FD22F3F8-58F7-42D6-BE21-E1251E5361E1}" srcOrd="0" destOrd="0" presId="urn:microsoft.com/office/officeart/2005/8/layout/process1"/>
    <dgm:cxn modelId="{00786F63-75B8-4F89-AE09-E8C5610856B4}" srcId="{EE241894-120D-455A-B060-DE9618A04B02}" destId="{42303032-E5E4-4BCA-AA92-5A00EB234338}" srcOrd="1" destOrd="0" parTransId="{AFA29A7B-0261-4183-A042-D4AB175383AD}" sibTransId="{BFB375E3-AF93-4BA8-914B-C6F943665568}"/>
    <dgm:cxn modelId="{FEB42C4B-F9CD-4132-B2A1-816D3FD7FB0D}" srcId="{A80521DA-ED1F-455F-9218-13E6A8EF12F8}" destId="{C5D1EB21-99B9-4E2B-BB83-E967EF4F7958}" srcOrd="0" destOrd="0" parTransId="{B96B6A31-115C-4128-84A0-24C379FFB543}" sibTransId="{0A2302FB-9F4E-469E-8136-D8450A71B193}"/>
    <dgm:cxn modelId="{9783F06C-7560-4CD2-8423-CECF81438966}" type="presOf" srcId="{C5D1EB21-99B9-4E2B-BB83-E967EF4F7958}" destId="{CC91D554-0869-419A-A235-779D9DCDA3ED}" srcOrd="0" destOrd="1" presId="urn:microsoft.com/office/officeart/2005/8/layout/process1"/>
    <dgm:cxn modelId="{34A5046E-87B1-470D-82AA-27A62F92E328}" type="presOf" srcId="{D0BB8D10-EB7C-46F6-BE95-02A9C1F1DE04}" destId="{EA072FD0-5616-45F2-9B46-48691B793622}" srcOrd="1" destOrd="0" presId="urn:microsoft.com/office/officeart/2005/8/layout/process1"/>
    <dgm:cxn modelId="{618CAA99-1AAB-4A5D-9C3C-AA684C2E9D9B}" type="presOf" srcId="{E4DBB975-B34F-4AB2-BBF3-E1AAA3648F92}" destId="{EBAFCD02-58A2-4961-A985-4FA6C9DC4827}" srcOrd="0" destOrd="0" presId="urn:microsoft.com/office/officeart/2005/8/layout/process1"/>
    <dgm:cxn modelId="{5F352D9E-7505-4437-848A-93954310D37A}" type="presOf" srcId="{A80521DA-ED1F-455F-9218-13E6A8EF12F8}" destId="{CC91D554-0869-419A-A235-779D9DCDA3ED}" srcOrd="0" destOrd="0" presId="urn:microsoft.com/office/officeart/2005/8/layout/process1"/>
    <dgm:cxn modelId="{C546FEAA-B3F3-4386-9FDF-E6937A4CC0DD}" type="presOf" srcId="{EE241894-120D-455A-B060-DE9618A04B02}" destId="{43B46878-B6A2-4BB9-B180-621E0B27968F}" srcOrd="0" destOrd="0" presId="urn:microsoft.com/office/officeart/2005/8/layout/process1"/>
    <dgm:cxn modelId="{0C02BEB7-C061-4B22-8AA1-FC9362B94B5F}" type="presOf" srcId="{BFB375E3-AF93-4BA8-914B-C6F943665568}" destId="{24A201AB-5082-4D66-A9F8-367C9DCDF813}" srcOrd="0" destOrd="0" presId="urn:microsoft.com/office/officeart/2005/8/layout/process1"/>
    <dgm:cxn modelId="{26B95DD7-FCEC-42DE-9773-C63F84BC5672}" srcId="{EE241894-120D-455A-B060-DE9618A04B02}" destId="{A80521DA-ED1F-455F-9218-13E6A8EF12F8}" srcOrd="0" destOrd="0" parTransId="{7F941E12-E45E-4955-9A00-C16CBE0F0C61}" sibTransId="{D0BB8D10-EB7C-46F6-BE95-02A9C1F1DE04}"/>
    <dgm:cxn modelId="{1C49A8EB-F9F7-4D24-9AE3-7DE909B14C14}" type="presOf" srcId="{D0BB8D10-EB7C-46F6-BE95-02A9C1F1DE04}" destId="{8696D43A-9DE5-4B5A-A72D-D3A0CFCF4322}" srcOrd="0" destOrd="0" presId="urn:microsoft.com/office/officeart/2005/8/layout/process1"/>
    <dgm:cxn modelId="{05E63BD2-4BC8-41A3-A207-61C99B8A2DFE}" type="presParOf" srcId="{43B46878-B6A2-4BB9-B180-621E0B27968F}" destId="{CC91D554-0869-419A-A235-779D9DCDA3ED}" srcOrd="0" destOrd="0" presId="urn:microsoft.com/office/officeart/2005/8/layout/process1"/>
    <dgm:cxn modelId="{9D7CD9E9-2C5D-4D3F-8716-72757E7B9C9D}" type="presParOf" srcId="{43B46878-B6A2-4BB9-B180-621E0B27968F}" destId="{8696D43A-9DE5-4B5A-A72D-D3A0CFCF4322}" srcOrd="1" destOrd="0" presId="urn:microsoft.com/office/officeart/2005/8/layout/process1"/>
    <dgm:cxn modelId="{AD69284D-BC64-4FEF-BCB3-D221D8C48656}" type="presParOf" srcId="{8696D43A-9DE5-4B5A-A72D-D3A0CFCF4322}" destId="{EA072FD0-5616-45F2-9B46-48691B793622}" srcOrd="0" destOrd="0" presId="urn:microsoft.com/office/officeart/2005/8/layout/process1"/>
    <dgm:cxn modelId="{D332995A-607F-40BE-97E7-45A217F65264}" type="presParOf" srcId="{43B46878-B6A2-4BB9-B180-621E0B27968F}" destId="{FD22F3F8-58F7-42D6-BE21-E1251E5361E1}" srcOrd="2" destOrd="0" presId="urn:microsoft.com/office/officeart/2005/8/layout/process1"/>
    <dgm:cxn modelId="{32887182-F6F2-4B99-8B45-8E56BC724FE9}" type="presParOf" srcId="{43B46878-B6A2-4BB9-B180-621E0B27968F}" destId="{24A201AB-5082-4D66-A9F8-367C9DCDF813}" srcOrd="3" destOrd="0" presId="urn:microsoft.com/office/officeart/2005/8/layout/process1"/>
    <dgm:cxn modelId="{4FA498E1-3E4F-4A12-B0B7-ECFDD99CCA16}" type="presParOf" srcId="{24A201AB-5082-4D66-A9F8-367C9DCDF813}" destId="{97E50A49-5AAF-4FFA-9945-F86D01785198}" srcOrd="0" destOrd="0" presId="urn:microsoft.com/office/officeart/2005/8/layout/process1"/>
    <dgm:cxn modelId="{7962566B-F06A-46C1-9540-62CD7996E11B}" type="presParOf" srcId="{43B46878-B6A2-4BB9-B180-621E0B27968F}" destId="{EBAFCD02-58A2-4961-A985-4FA6C9DC482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0521DA-ED1F-455F-9218-13E6A8EF12F8}">
      <dgm:prSet phldrT="[Text]"/>
      <dgm:spPr/>
      <dgm:t>
        <a:bodyPr/>
        <a:lstStyle/>
        <a:p>
          <a:pPr algn="ctr"/>
          <a:r>
            <a:rPr lang="en-US" sz="1800" b="1" dirty="0"/>
            <a:t>SSIS</a:t>
          </a:r>
        </a:p>
      </dgm:t>
    </dgm:pt>
    <dgm:pt modelId="{7F941E12-E45E-4955-9A00-C16CBE0F0C61}" type="parTrans" cxnId="{26B95DD7-FCEC-42DE-9773-C63F84BC5672}">
      <dgm:prSet/>
      <dgm:spPr/>
      <dgm:t>
        <a:bodyPr/>
        <a:lstStyle/>
        <a:p>
          <a:endParaRPr lang="en-US"/>
        </a:p>
      </dgm:t>
    </dgm:pt>
    <dgm:pt modelId="{D0BB8D10-EB7C-46F6-BE95-02A9C1F1DE04}" type="sibTrans" cxnId="{26B95DD7-FCEC-42DE-9773-C63F84BC5672}">
      <dgm:prSet/>
      <dgm:spPr/>
      <dgm:t>
        <a:bodyPr/>
        <a:lstStyle/>
        <a:p>
          <a:endParaRPr lang="en-US"/>
        </a:p>
      </dgm:t>
    </dgm:pt>
    <dgm:pt modelId="{42303032-E5E4-4BCA-AA92-5A00EB234338}">
      <dgm:prSet phldrT="[Text]"/>
      <dgm:spPr/>
      <dgm:t>
        <a:bodyPr/>
        <a:lstStyle/>
        <a:p>
          <a:pPr algn="ctr"/>
          <a:r>
            <a:rPr lang="en-US" sz="1800" b="1" dirty="0"/>
            <a:t>SSAS</a:t>
          </a:r>
        </a:p>
      </dgm:t>
    </dgm:pt>
    <dgm:pt modelId="{AFA29A7B-0261-4183-A042-D4AB175383AD}" type="parTrans" cxnId="{00786F63-75B8-4F89-AE09-E8C5610856B4}">
      <dgm:prSet/>
      <dgm:spPr/>
      <dgm:t>
        <a:bodyPr/>
        <a:lstStyle/>
        <a:p>
          <a:endParaRPr lang="en-US"/>
        </a:p>
      </dgm:t>
    </dgm:pt>
    <dgm:pt modelId="{BFB375E3-AF93-4BA8-914B-C6F943665568}" type="sibTrans" cxnId="{00786F63-75B8-4F89-AE09-E8C5610856B4}">
      <dgm:prSet/>
      <dgm:spPr/>
      <dgm:t>
        <a:bodyPr/>
        <a:lstStyle/>
        <a:p>
          <a:endParaRPr lang="en-US"/>
        </a:p>
      </dgm:t>
    </dgm:pt>
    <dgm:pt modelId="{9018B800-8237-4BD4-B503-295557F37B72}">
      <dgm:prSet custT="1"/>
      <dgm:spPr/>
      <dgm:t>
        <a:bodyPr/>
        <a:lstStyle/>
        <a:p>
          <a:pPr algn="r" rtl="1"/>
          <a:r>
            <a:rPr lang="he-IL" sz="1600" dirty="0"/>
            <a:t>תהליך טבולרי</a:t>
          </a:r>
          <a:endParaRPr lang="en-US" sz="1600" dirty="0"/>
        </a:p>
      </dgm:t>
    </dgm:pt>
    <dgm:pt modelId="{CEF17313-D560-42B0-ACC1-A0B5873FA630}" type="parTrans" cxnId="{77244D36-D25D-42F7-89A8-7F38C0247F22}">
      <dgm:prSet/>
      <dgm:spPr/>
      <dgm:t>
        <a:bodyPr/>
        <a:lstStyle/>
        <a:p>
          <a:endParaRPr lang="en-US"/>
        </a:p>
      </dgm:t>
    </dgm:pt>
    <dgm:pt modelId="{9508A49E-812E-44FC-B944-CEECAC8235D2}" type="sibTrans" cxnId="{77244D36-D25D-42F7-89A8-7F38C0247F22}">
      <dgm:prSet/>
      <dgm:spPr/>
      <dgm:t>
        <a:bodyPr/>
        <a:lstStyle/>
        <a:p>
          <a:endParaRPr lang="en-US"/>
        </a:p>
      </dgm:t>
    </dgm:pt>
    <dgm:pt modelId="{C5D1EB21-99B9-4E2B-BB83-E967EF4F7958}">
      <dgm:prSet custT="1"/>
      <dgm:spPr/>
      <dgm:t>
        <a:bodyPr/>
        <a:lstStyle/>
        <a:p>
          <a:pPr algn="r" rtl="1"/>
          <a:r>
            <a:rPr lang="he-IL" sz="1600" dirty="0"/>
            <a:t>תהליך </a:t>
          </a:r>
          <a:r>
            <a:rPr lang="en-US" sz="1600" dirty="0"/>
            <a:t>ETL</a:t>
          </a:r>
        </a:p>
      </dgm:t>
    </dgm:pt>
    <dgm:pt modelId="{0A2302FB-9F4E-469E-8136-D8450A71B193}" type="sibTrans" cxnId="{FEB42C4B-F9CD-4132-B2A1-816D3FD7FB0D}">
      <dgm:prSet/>
      <dgm:spPr/>
      <dgm:t>
        <a:bodyPr/>
        <a:lstStyle/>
        <a:p>
          <a:endParaRPr lang="en-US"/>
        </a:p>
      </dgm:t>
    </dgm:pt>
    <dgm:pt modelId="{B96B6A31-115C-4128-84A0-24C379FFB543}" type="parTrans" cxnId="{FEB42C4B-F9CD-4132-B2A1-816D3FD7FB0D}">
      <dgm:prSet/>
      <dgm:spPr/>
      <dgm:t>
        <a:bodyPr/>
        <a:lstStyle/>
        <a:p>
          <a:endParaRPr lang="en-US"/>
        </a:p>
      </dgm:t>
    </dgm:pt>
    <dgm:pt modelId="{258DD235-06AF-41C8-A44D-C121E12ECB3A}">
      <dgm:prSet custT="1"/>
      <dgm:spPr/>
      <dgm:t>
        <a:bodyPr/>
        <a:lstStyle/>
        <a:p>
          <a:r>
            <a:rPr lang="en-US" sz="1800" b="1" dirty="0"/>
            <a:t>POWER BI </a:t>
          </a:r>
          <a:endParaRPr lang="he-IL" sz="1800" b="1" dirty="0"/>
        </a:p>
        <a:p>
          <a:r>
            <a:rPr lang="en-US" sz="1800" b="1" dirty="0"/>
            <a:t>Repot server</a:t>
          </a:r>
          <a:endParaRPr lang="he-IL" sz="1800" b="1" dirty="0"/>
        </a:p>
        <a:p>
          <a:r>
            <a:rPr lang="he-IL" sz="1600" dirty="0"/>
            <a:t>פריסת דוחות</a:t>
          </a:r>
          <a:endParaRPr lang="en-US" sz="1600" dirty="0"/>
        </a:p>
      </dgm:t>
    </dgm:pt>
    <dgm:pt modelId="{37E70695-BC04-4A41-B3AD-09DBCEF5C850}" type="parTrans" cxnId="{73686EC6-6F5A-41AF-86E5-3B1C19AF7448}">
      <dgm:prSet/>
      <dgm:spPr/>
      <dgm:t>
        <a:bodyPr/>
        <a:lstStyle/>
        <a:p>
          <a:endParaRPr lang="en-US"/>
        </a:p>
      </dgm:t>
    </dgm:pt>
    <dgm:pt modelId="{4E7F1342-75A6-4B20-9E1A-B2572304F778}" type="sibTrans" cxnId="{73686EC6-6F5A-41AF-86E5-3B1C19AF7448}">
      <dgm:prSet/>
      <dgm:spPr/>
      <dgm:t>
        <a:bodyPr/>
        <a:lstStyle/>
        <a:p>
          <a:endParaRPr lang="en-US"/>
        </a:p>
      </dgm:t>
    </dgm:pt>
    <dgm:pt modelId="{4F9BFEE0-14F3-406F-BC4A-48C0599CC6D7}">
      <dgm:prSet phldrT="[Text]"/>
      <dgm:spPr/>
      <dgm:t>
        <a:bodyPr/>
        <a:lstStyle/>
        <a:p>
          <a:pPr algn="ctr"/>
          <a:r>
            <a:rPr lang="en-US" sz="1800" b="1" dirty="0"/>
            <a:t>POWER BI</a:t>
          </a:r>
        </a:p>
      </dgm:t>
    </dgm:pt>
    <dgm:pt modelId="{603CF015-23CC-440F-ABA7-34D7615CAB23}" type="parTrans" cxnId="{72A00111-2FE3-4C94-8649-31F95E6DE3E3}">
      <dgm:prSet/>
      <dgm:spPr/>
      <dgm:t>
        <a:bodyPr/>
        <a:lstStyle/>
        <a:p>
          <a:endParaRPr lang="en-US"/>
        </a:p>
      </dgm:t>
    </dgm:pt>
    <dgm:pt modelId="{162E266A-DD40-4664-B5F0-F99DCF0E53FB}" type="sibTrans" cxnId="{72A00111-2FE3-4C94-8649-31F95E6DE3E3}">
      <dgm:prSet/>
      <dgm:spPr/>
      <dgm:t>
        <a:bodyPr/>
        <a:lstStyle/>
        <a:p>
          <a:endParaRPr lang="en-US"/>
        </a:p>
      </dgm:t>
    </dgm:pt>
    <dgm:pt modelId="{83503BD8-C8F4-4D59-A379-5C061B4C45BF}">
      <dgm:prSet custT="1"/>
      <dgm:spPr/>
      <dgm:t>
        <a:bodyPr/>
        <a:lstStyle/>
        <a:p>
          <a:pPr algn="r" rtl="1"/>
          <a:r>
            <a:rPr lang="he-IL" sz="1600" dirty="0"/>
            <a:t>תהליך טבולרי</a:t>
          </a:r>
          <a:endParaRPr lang="en-US" sz="1600" dirty="0"/>
        </a:p>
      </dgm:t>
    </dgm:pt>
    <dgm:pt modelId="{ED35EADF-EA56-413D-BACC-6A36217F97D9}" type="parTrans" cxnId="{26D9CF28-ABF5-4646-AC33-B61C7354071F}">
      <dgm:prSet/>
      <dgm:spPr/>
      <dgm:t>
        <a:bodyPr/>
        <a:lstStyle/>
        <a:p>
          <a:endParaRPr lang="en-US"/>
        </a:p>
      </dgm:t>
    </dgm:pt>
    <dgm:pt modelId="{5984ED5F-FD97-4D2A-80A2-CA30AB8EA11B}" type="sibTrans" cxnId="{26D9CF28-ABF5-4646-AC33-B61C7354071F}">
      <dgm:prSet/>
      <dgm:spPr/>
      <dgm:t>
        <a:bodyPr/>
        <a:lstStyle/>
        <a:p>
          <a:endParaRPr lang="en-US"/>
        </a:p>
      </dgm:t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  <dgm:pt modelId="{CC91D554-0869-419A-A235-779D9DCDA3ED}" type="pres">
      <dgm:prSet presAssocID="{A80521DA-ED1F-455F-9218-13E6A8EF12F8}" presName="node" presStyleLbl="node1" presStyleIdx="0" presStyleCnt="4">
        <dgm:presLayoutVars>
          <dgm:bulletEnabled val="1"/>
        </dgm:presLayoutVars>
      </dgm:prSet>
      <dgm:spPr/>
    </dgm:pt>
    <dgm:pt modelId="{8696D43A-9DE5-4B5A-A72D-D3A0CFCF4322}" type="pres">
      <dgm:prSet presAssocID="{D0BB8D10-EB7C-46F6-BE95-02A9C1F1DE04}" presName="sibTrans" presStyleLbl="sibTrans2D1" presStyleIdx="0" presStyleCnt="3"/>
      <dgm:spPr/>
    </dgm:pt>
    <dgm:pt modelId="{EA072FD0-5616-45F2-9B46-48691B793622}" type="pres">
      <dgm:prSet presAssocID="{D0BB8D10-EB7C-46F6-BE95-02A9C1F1DE04}" presName="connectorText" presStyleLbl="sibTrans2D1" presStyleIdx="0" presStyleCnt="3"/>
      <dgm:spPr/>
    </dgm:pt>
    <dgm:pt modelId="{FD22F3F8-58F7-42D6-BE21-E1251E5361E1}" type="pres">
      <dgm:prSet presAssocID="{42303032-E5E4-4BCA-AA92-5A00EB234338}" presName="node" presStyleLbl="node1" presStyleIdx="1" presStyleCnt="4">
        <dgm:presLayoutVars>
          <dgm:bulletEnabled val="1"/>
        </dgm:presLayoutVars>
      </dgm:prSet>
      <dgm:spPr/>
    </dgm:pt>
    <dgm:pt modelId="{24A201AB-5082-4D66-A9F8-367C9DCDF813}" type="pres">
      <dgm:prSet presAssocID="{BFB375E3-AF93-4BA8-914B-C6F943665568}" presName="sibTrans" presStyleLbl="sibTrans2D1" presStyleIdx="1" presStyleCnt="3"/>
      <dgm:spPr/>
    </dgm:pt>
    <dgm:pt modelId="{97E50A49-5AAF-4FFA-9945-F86D01785198}" type="pres">
      <dgm:prSet presAssocID="{BFB375E3-AF93-4BA8-914B-C6F943665568}" presName="connectorText" presStyleLbl="sibTrans2D1" presStyleIdx="1" presStyleCnt="3"/>
      <dgm:spPr/>
    </dgm:pt>
    <dgm:pt modelId="{23042D1A-B0D6-40E5-B692-96DE257207ED}" type="pres">
      <dgm:prSet presAssocID="{4F9BFEE0-14F3-406F-BC4A-48C0599CC6D7}" presName="node" presStyleLbl="node1" presStyleIdx="2" presStyleCnt="4">
        <dgm:presLayoutVars>
          <dgm:bulletEnabled val="1"/>
        </dgm:presLayoutVars>
      </dgm:prSet>
      <dgm:spPr/>
    </dgm:pt>
    <dgm:pt modelId="{5886B56F-11D1-4344-B832-CEA04C2DE142}" type="pres">
      <dgm:prSet presAssocID="{162E266A-DD40-4664-B5F0-F99DCF0E53FB}" presName="sibTrans" presStyleLbl="sibTrans2D1" presStyleIdx="2" presStyleCnt="3"/>
      <dgm:spPr/>
    </dgm:pt>
    <dgm:pt modelId="{4902CF9D-3F2E-4C01-B066-BC3EAE59D024}" type="pres">
      <dgm:prSet presAssocID="{162E266A-DD40-4664-B5F0-F99DCF0E53FB}" presName="connectorText" presStyleLbl="sibTrans2D1" presStyleIdx="2" presStyleCnt="3"/>
      <dgm:spPr/>
    </dgm:pt>
    <dgm:pt modelId="{46AC1933-9B9E-49F7-A14E-82314F16D23D}" type="pres">
      <dgm:prSet presAssocID="{258DD235-06AF-41C8-A44D-C121E12ECB3A}" presName="node" presStyleLbl="node1" presStyleIdx="3" presStyleCnt="4">
        <dgm:presLayoutVars>
          <dgm:bulletEnabled val="1"/>
        </dgm:presLayoutVars>
      </dgm:prSet>
      <dgm:spPr/>
    </dgm:pt>
  </dgm:ptLst>
  <dgm:cxnLst>
    <dgm:cxn modelId="{7771D806-5F71-48F6-93BD-11BD5D20A6EA}" type="presOf" srcId="{162E266A-DD40-4664-B5F0-F99DCF0E53FB}" destId="{4902CF9D-3F2E-4C01-B066-BC3EAE59D024}" srcOrd="1" destOrd="0" presId="urn:microsoft.com/office/officeart/2005/8/layout/process1"/>
    <dgm:cxn modelId="{F74BCA10-C5C1-4850-8FFD-D9E50FEB51A2}" type="presOf" srcId="{BFB375E3-AF93-4BA8-914B-C6F943665568}" destId="{97E50A49-5AAF-4FFA-9945-F86D01785198}" srcOrd="1" destOrd="0" presId="urn:microsoft.com/office/officeart/2005/8/layout/process1"/>
    <dgm:cxn modelId="{72A00111-2FE3-4C94-8649-31F95E6DE3E3}" srcId="{EE241894-120D-455A-B060-DE9618A04B02}" destId="{4F9BFEE0-14F3-406F-BC4A-48C0599CC6D7}" srcOrd="2" destOrd="0" parTransId="{603CF015-23CC-440F-ABA7-34D7615CAB23}" sibTransId="{162E266A-DD40-4664-B5F0-F99DCF0E53FB}"/>
    <dgm:cxn modelId="{7BCCA223-C88B-4FCF-967F-8FD0784F7545}" type="presOf" srcId="{9018B800-8237-4BD4-B503-295557F37B72}" destId="{FD22F3F8-58F7-42D6-BE21-E1251E5361E1}" srcOrd="0" destOrd="1" presId="urn:microsoft.com/office/officeart/2005/8/layout/process1"/>
    <dgm:cxn modelId="{B7D7DC24-B16E-474F-A72C-24E56F8F6DFB}" type="presOf" srcId="{258DD235-06AF-41C8-A44D-C121E12ECB3A}" destId="{46AC1933-9B9E-49F7-A14E-82314F16D23D}" srcOrd="0" destOrd="0" presId="urn:microsoft.com/office/officeart/2005/8/layout/process1"/>
    <dgm:cxn modelId="{26D9CF28-ABF5-4646-AC33-B61C7354071F}" srcId="{4F9BFEE0-14F3-406F-BC4A-48C0599CC6D7}" destId="{83503BD8-C8F4-4D59-A379-5C061B4C45BF}" srcOrd="0" destOrd="0" parTransId="{ED35EADF-EA56-413D-BACC-6A36217F97D9}" sibTransId="{5984ED5F-FD97-4D2A-80A2-CA30AB8EA11B}"/>
    <dgm:cxn modelId="{77244D36-D25D-42F7-89A8-7F38C0247F22}" srcId="{42303032-E5E4-4BCA-AA92-5A00EB234338}" destId="{9018B800-8237-4BD4-B503-295557F37B72}" srcOrd="0" destOrd="0" parTransId="{CEF17313-D560-42B0-ACC1-A0B5873FA630}" sibTransId="{9508A49E-812E-44FC-B944-CEECAC8235D2}"/>
    <dgm:cxn modelId="{5EE38936-AB45-4E31-859B-DD5ECBBD2F21}" type="presOf" srcId="{42303032-E5E4-4BCA-AA92-5A00EB234338}" destId="{FD22F3F8-58F7-42D6-BE21-E1251E5361E1}" srcOrd="0" destOrd="0" presId="urn:microsoft.com/office/officeart/2005/8/layout/process1"/>
    <dgm:cxn modelId="{00786F63-75B8-4F89-AE09-E8C5610856B4}" srcId="{EE241894-120D-455A-B060-DE9618A04B02}" destId="{42303032-E5E4-4BCA-AA92-5A00EB234338}" srcOrd="1" destOrd="0" parTransId="{AFA29A7B-0261-4183-A042-D4AB175383AD}" sibTransId="{BFB375E3-AF93-4BA8-914B-C6F943665568}"/>
    <dgm:cxn modelId="{FEB42C4B-F9CD-4132-B2A1-816D3FD7FB0D}" srcId="{A80521DA-ED1F-455F-9218-13E6A8EF12F8}" destId="{C5D1EB21-99B9-4E2B-BB83-E967EF4F7958}" srcOrd="0" destOrd="0" parTransId="{B96B6A31-115C-4128-84A0-24C379FFB543}" sibTransId="{0A2302FB-9F4E-469E-8136-D8450A71B193}"/>
    <dgm:cxn modelId="{9783F06C-7560-4CD2-8423-CECF81438966}" type="presOf" srcId="{C5D1EB21-99B9-4E2B-BB83-E967EF4F7958}" destId="{CC91D554-0869-419A-A235-779D9DCDA3ED}" srcOrd="0" destOrd="1" presId="urn:microsoft.com/office/officeart/2005/8/layout/process1"/>
    <dgm:cxn modelId="{34A5046E-87B1-470D-82AA-27A62F92E328}" type="presOf" srcId="{D0BB8D10-EB7C-46F6-BE95-02A9C1F1DE04}" destId="{EA072FD0-5616-45F2-9B46-48691B793622}" srcOrd="1" destOrd="0" presId="urn:microsoft.com/office/officeart/2005/8/layout/process1"/>
    <dgm:cxn modelId="{5F352D9E-7505-4437-848A-93954310D37A}" type="presOf" srcId="{A80521DA-ED1F-455F-9218-13E6A8EF12F8}" destId="{CC91D554-0869-419A-A235-779D9DCDA3ED}" srcOrd="0" destOrd="0" presId="urn:microsoft.com/office/officeart/2005/8/layout/process1"/>
    <dgm:cxn modelId="{DFA083A1-3EF5-4430-8F6B-8562E1AE2EB6}" type="presOf" srcId="{83503BD8-C8F4-4D59-A379-5C061B4C45BF}" destId="{23042D1A-B0D6-40E5-B692-96DE257207ED}" srcOrd="0" destOrd="1" presId="urn:microsoft.com/office/officeart/2005/8/layout/process1"/>
    <dgm:cxn modelId="{C546FEAA-B3F3-4386-9FDF-E6937A4CC0DD}" type="presOf" srcId="{EE241894-120D-455A-B060-DE9618A04B02}" destId="{43B46878-B6A2-4BB9-B180-621E0B27968F}" srcOrd="0" destOrd="0" presId="urn:microsoft.com/office/officeart/2005/8/layout/process1"/>
    <dgm:cxn modelId="{0C02BEB7-C061-4B22-8AA1-FC9362B94B5F}" type="presOf" srcId="{BFB375E3-AF93-4BA8-914B-C6F943665568}" destId="{24A201AB-5082-4D66-A9F8-367C9DCDF813}" srcOrd="0" destOrd="0" presId="urn:microsoft.com/office/officeart/2005/8/layout/process1"/>
    <dgm:cxn modelId="{73686EC6-6F5A-41AF-86E5-3B1C19AF7448}" srcId="{EE241894-120D-455A-B060-DE9618A04B02}" destId="{258DD235-06AF-41C8-A44D-C121E12ECB3A}" srcOrd="3" destOrd="0" parTransId="{37E70695-BC04-4A41-B3AD-09DBCEF5C850}" sibTransId="{4E7F1342-75A6-4B20-9E1A-B2572304F778}"/>
    <dgm:cxn modelId="{26B95DD7-FCEC-42DE-9773-C63F84BC5672}" srcId="{EE241894-120D-455A-B060-DE9618A04B02}" destId="{A80521DA-ED1F-455F-9218-13E6A8EF12F8}" srcOrd="0" destOrd="0" parTransId="{7F941E12-E45E-4955-9A00-C16CBE0F0C61}" sibTransId="{D0BB8D10-EB7C-46F6-BE95-02A9C1F1DE04}"/>
    <dgm:cxn modelId="{AFDA3EDA-7559-4523-82B3-8FB087B277F5}" type="presOf" srcId="{162E266A-DD40-4664-B5F0-F99DCF0E53FB}" destId="{5886B56F-11D1-4344-B832-CEA04C2DE142}" srcOrd="0" destOrd="0" presId="urn:microsoft.com/office/officeart/2005/8/layout/process1"/>
    <dgm:cxn modelId="{1C49A8EB-F9F7-4D24-9AE3-7DE909B14C14}" type="presOf" srcId="{D0BB8D10-EB7C-46F6-BE95-02A9C1F1DE04}" destId="{8696D43A-9DE5-4B5A-A72D-D3A0CFCF4322}" srcOrd="0" destOrd="0" presId="urn:microsoft.com/office/officeart/2005/8/layout/process1"/>
    <dgm:cxn modelId="{BB4941EE-6699-41C8-93E2-6B2A6BDAFAB2}" type="presOf" srcId="{4F9BFEE0-14F3-406F-BC4A-48C0599CC6D7}" destId="{23042D1A-B0D6-40E5-B692-96DE257207ED}" srcOrd="0" destOrd="0" presId="urn:microsoft.com/office/officeart/2005/8/layout/process1"/>
    <dgm:cxn modelId="{05E63BD2-4BC8-41A3-A207-61C99B8A2DFE}" type="presParOf" srcId="{43B46878-B6A2-4BB9-B180-621E0B27968F}" destId="{CC91D554-0869-419A-A235-779D9DCDA3ED}" srcOrd="0" destOrd="0" presId="urn:microsoft.com/office/officeart/2005/8/layout/process1"/>
    <dgm:cxn modelId="{9D7CD9E9-2C5D-4D3F-8716-72757E7B9C9D}" type="presParOf" srcId="{43B46878-B6A2-4BB9-B180-621E0B27968F}" destId="{8696D43A-9DE5-4B5A-A72D-D3A0CFCF4322}" srcOrd="1" destOrd="0" presId="urn:microsoft.com/office/officeart/2005/8/layout/process1"/>
    <dgm:cxn modelId="{AD69284D-BC64-4FEF-BCB3-D221D8C48656}" type="presParOf" srcId="{8696D43A-9DE5-4B5A-A72D-D3A0CFCF4322}" destId="{EA072FD0-5616-45F2-9B46-48691B793622}" srcOrd="0" destOrd="0" presId="urn:microsoft.com/office/officeart/2005/8/layout/process1"/>
    <dgm:cxn modelId="{D332995A-607F-40BE-97E7-45A217F65264}" type="presParOf" srcId="{43B46878-B6A2-4BB9-B180-621E0B27968F}" destId="{FD22F3F8-58F7-42D6-BE21-E1251E5361E1}" srcOrd="2" destOrd="0" presId="urn:microsoft.com/office/officeart/2005/8/layout/process1"/>
    <dgm:cxn modelId="{32887182-F6F2-4B99-8B45-8E56BC724FE9}" type="presParOf" srcId="{43B46878-B6A2-4BB9-B180-621E0B27968F}" destId="{24A201AB-5082-4D66-A9F8-367C9DCDF813}" srcOrd="3" destOrd="0" presId="urn:microsoft.com/office/officeart/2005/8/layout/process1"/>
    <dgm:cxn modelId="{4FA498E1-3E4F-4A12-B0B7-ECFDD99CCA16}" type="presParOf" srcId="{24A201AB-5082-4D66-A9F8-367C9DCDF813}" destId="{97E50A49-5AAF-4FFA-9945-F86D01785198}" srcOrd="0" destOrd="0" presId="urn:microsoft.com/office/officeart/2005/8/layout/process1"/>
    <dgm:cxn modelId="{4583680C-CD3E-4B6B-B871-E37D8161E20B}" type="presParOf" srcId="{43B46878-B6A2-4BB9-B180-621E0B27968F}" destId="{23042D1A-B0D6-40E5-B692-96DE257207ED}" srcOrd="4" destOrd="0" presId="urn:microsoft.com/office/officeart/2005/8/layout/process1"/>
    <dgm:cxn modelId="{66C3E3EA-1F83-46E6-800A-517D64D7A275}" type="presParOf" srcId="{43B46878-B6A2-4BB9-B180-621E0B27968F}" destId="{5886B56F-11D1-4344-B832-CEA04C2DE142}" srcOrd="5" destOrd="0" presId="urn:microsoft.com/office/officeart/2005/8/layout/process1"/>
    <dgm:cxn modelId="{806C73B1-6B2B-41F1-9D91-24E582A9EEF2}" type="presParOf" srcId="{5886B56F-11D1-4344-B832-CEA04C2DE142}" destId="{4902CF9D-3F2E-4C01-B066-BC3EAE59D024}" srcOrd="0" destOrd="0" presId="urn:microsoft.com/office/officeart/2005/8/layout/process1"/>
    <dgm:cxn modelId="{3A924705-4659-42B0-9378-3E776826C186}" type="presParOf" srcId="{43B46878-B6A2-4BB9-B180-621E0B27968F}" destId="{46AC1933-9B9E-49F7-A14E-82314F16D23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</dgm:ptLst>
  <dgm:cxnLst>
    <dgm:cxn modelId="{C546FEAA-B3F3-4386-9FDF-E6937A4CC0DD}" type="presOf" srcId="{EE241894-120D-455A-B060-DE9618A04B02}" destId="{43B46878-B6A2-4BB9-B180-621E0B27968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0521DA-ED1F-455F-9218-13E6A8EF12F8}">
      <dgm:prSet phldrT="[Text]" custT="1"/>
      <dgm:spPr/>
      <dgm:t>
        <a:bodyPr/>
        <a:lstStyle/>
        <a:p>
          <a:pPr algn="ctr"/>
          <a:r>
            <a:rPr lang="en-US" sz="1800" b="1" dirty="0"/>
            <a:t>SSIS</a:t>
          </a:r>
        </a:p>
      </dgm:t>
    </dgm:pt>
    <dgm:pt modelId="{7F941E12-E45E-4955-9A00-C16CBE0F0C61}" type="parTrans" cxnId="{26B95DD7-FCEC-42DE-9773-C63F84BC5672}">
      <dgm:prSet/>
      <dgm:spPr/>
      <dgm:t>
        <a:bodyPr/>
        <a:lstStyle/>
        <a:p>
          <a:endParaRPr lang="en-US"/>
        </a:p>
      </dgm:t>
    </dgm:pt>
    <dgm:pt modelId="{D0BB8D10-EB7C-46F6-BE95-02A9C1F1DE04}" type="sibTrans" cxnId="{26B95DD7-FCEC-42DE-9773-C63F84BC5672}">
      <dgm:prSet/>
      <dgm:spPr/>
      <dgm:t>
        <a:bodyPr/>
        <a:lstStyle/>
        <a:p>
          <a:endParaRPr lang="en-US"/>
        </a:p>
      </dgm:t>
    </dgm:pt>
    <dgm:pt modelId="{42303032-E5E4-4BCA-AA92-5A00EB234338}">
      <dgm:prSet phldrT="[Text]" custT="1"/>
      <dgm:spPr/>
      <dgm:t>
        <a:bodyPr/>
        <a:lstStyle/>
        <a:p>
          <a:pPr algn="ctr"/>
          <a:r>
            <a:rPr lang="en-US" sz="1800" b="1" dirty="0"/>
            <a:t>QLIK</a:t>
          </a:r>
        </a:p>
      </dgm:t>
    </dgm:pt>
    <dgm:pt modelId="{AFA29A7B-0261-4183-A042-D4AB175383AD}" type="parTrans" cxnId="{00786F63-75B8-4F89-AE09-E8C5610856B4}">
      <dgm:prSet/>
      <dgm:spPr/>
      <dgm:t>
        <a:bodyPr/>
        <a:lstStyle/>
        <a:p>
          <a:endParaRPr lang="en-US"/>
        </a:p>
      </dgm:t>
    </dgm:pt>
    <dgm:pt modelId="{BFB375E3-AF93-4BA8-914B-C6F943665568}" type="sibTrans" cxnId="{00786F63-75B8-4F89-AE09-E8C5610856B4}">
      <dgm:prSet/>
      <dgm:spPr/>
      <dgm:t>
        <a:bodyPr/>
        <a:lstStyle/>
        <a:p>
          <a:endParaRPr lang="en-US"/>
        </a:p>
      </dgm:t>
    </dgm:pt>
    <dgm:pt modelId="{9018B800-8237-4BD4-B503-295557F37B72}">
      <dgm:prSet custT="1"/>
      <dgm:spPr/>
      <dgm:t>
        <a:bodyPr/>
        <a:lstStyle/>
        <a:p>
          <a:pPr algn="r" rtl="1"/>
          <a:r>
            <a:rPr lang="he-IL" sz="1600" dirty="0"/>
            <a:t>דוחות</a:t>
          </a:r>
          <a:endParaRPr lang="en-US" sz="1600" dirty="0"/>
        </a:p>
      </dgm:t>
    </dgm:pt>
    <dgm:pt modelId="{CEF17313-D560-42B0-ACC1-A0B5873FA630}" type="parTrans" cxnId="{77244D36-D25D-42F7-89A8-7F38C0247F22}">
      <dgm:prSet/>
      <dgm:spPr/>
      <dgm:t>
        <a:bodyPr/>
        <a:lstStyle/>
        <a:p>
          <a:endParaRPr lang="en-US"/>
        </a:p>
      </dgm:t>
    </dgm:pt>
    <dgm:pt modelId="{9508A49E-812E-44FC-B944-CEECAC8235D2}" type="sibTrans" cxnId="{77244D36-D25D-42F7-89A8-7F38C0247F22}">
      <dgm:prSet/>
      <dgm:spPr/>
      <dgm:t>
        <a:bodyPr/>
        <a:lstStyle/>
        <a:p>
          <a:endParaRPr lang="en-US"/>
        </a:p>
      </dgm:t>
    </dgm:pt>
    <dgm:pt modelId="{C5D1EB21-99B9-4E2B-BB83-E967EF4F7958}">
      <dgm:prSet custT="1"/>
      <dgm:spPr/>
      <dgm:t>
        <a:bodyPr/>
        <a:lstStyle/>
        <a:p>
          <a:pPr algn="r" rtl="1"/>
          <a:r>
            <a:rPr lang="he-IL" sz="1600" dirty="0"/>
            <a:t>תהליך </a:t>
          </a:r>
          <a:r>
            <a:rPr lang="en-US" sz="1600" dirty="0"/>
            <a:t>ETL</a:t>
          </a:r>
        </a:p>
      </dgm:t>
    </dgm:pt>
    <dgm:pt modelId="{0A2302FB-9F4E-469E-8136-D8450A71B193}" type="sibTrans" cxnId="{FEB42C4B-F9CD-4132-B2A1-816D3FD7FB0D}">
      <dgm:prSet/>
      <dgm:spPr/>
      <dgm:t>
        <a:bodyPr/>
        <a:lstStyle/>
        <a:p>
          <a:endParaRPr lang="en-US"/>
        </a:p>
      </dgm:t>
    </dgm:pt>
    <dgm:pt modelId="{B96B6A31-115C-4128-84A0-24C379FFB543}" type="parTrans" cxnId="{FEB42C4B-F9CD-4132-B2A1-816D3FD7FB0D}">
      <dgm:prSet/>
      <dgm:spPr/>
      <dgm:t>
        <a:bodyPr/>
        <a:lstStyle/>
        <a:p>
          <a:endParaRPr lang="en-US"/>
        </a:p>
      </dgm:t>
    </dgm:pt>
    <dgm:pt modelId="{DDDCAC41-CA53-409C-A639-5DA19FA8EA8D}">
      <dgm:prSet custT="1"/>
      <dgm:spPr/>
      <dgm:t>
        <a:bodyPr/>
        <a:lstStyle/>
        <a:p>
          <a:pPr algn="r" rtl="1"/>
          <a:r>
            <a:rPr lang="he-IL" sz="1600" dirty="0"/>
            <a:t>תהליך טבולרי</a:t>
          </a:r>
          <a:endParaRPr lang="en-US" sz="1600" dirty="0"/>
        </a:p>
      </dgm:t>
    </dgm:pt>
    <dgm:pt modelId="{7866953E-F482-46CD-ABE8-B636B1A8E07A}" type="parTrans" cxnId="{86AEAC41-8994-47D8-8394-8D65A63FD39C}">
      <dgm:prSet/>
      <dgm:spPr/>
      <dgm:t>
        <a:bodyPr/>
        <a:lstStyle/>
        <a:p>
          <a:endParaRPr lang="en-US"/>
        </a:p>
      </dgm:t>
    </dgm:pt>
    <dgm:pt modelId="{FB0B56AB-374D-4014-8019-B86188EC618F}" type="sibTrans" cxnId="{86AEAC41-8994-47D8-8394-8D65A63FD39C}">
      <dgm:prSet/>
      <dgm:spPr/>
      <dgm:t>
        <a:bodyPr/>
        <a:lstStyle/>
        <a:p>
          <a:endParaRPr lang="en-US"/>
        </a:p>
      </dgm:t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  <dgm:pt modelId="{CC91D554-0869-419A-A235-779D9DCDA3ED}" type="pres">
      <dgm:prSet presAssocID="{A80521DA-ED1F-455F-9218-13E6A8EF12F8}" presName="node" presStyleLbl="node1" presStyleIdx="0" presStyleCnt="2" custLinFactNeighborX="-6561" custLinFactNeighborY="-45741">
        <dgm:presLayoutVars>
          <dgm:bulletEnabled val="1"/>
        </dgm:presLayoutVars>
      </dgm:prSet>
      <dgm:spPr/>
    </dgm:pt>
    <dgm:pt modelId="{8696D43A-9DE5-4B5A-A72D-D3A0CFCF4322}" type="pres">
      <dgm:prSet presAssocID="{D0BB8D10-EB7C-46F6-BE95-02A9C1F1DE04}" presName="sibTrans" presStyleLbl="sibTrans2D1" presStyleIdx="0" presStyleCnt="1"/>
      <dgm:spPr/>
    </dgm:pt>
    <dgm:pt modelId="{EA072FD0-5616-45F2-9B46-48691B793622}" type="pres">
      <dgm:prSet presAssocID="{D0BB8D10-EB7C-46F6-BE95-02A9C1F1DE04}" presName="connectorText" presStyleLbl="sibTrans2D1" presStyleIdx="0" presStyleCnt="1"/>
      <dgm:spPr/>
    </dgm:pt>
    <dgm:pt modelId="{FD22F3F8-58F7-42D6-BE21-E1251E5361E1}" type="pres">
      <dgm:prSet presAssocID="{42303032-E5E4-4BCA-AA92-5A00EB234338}" presName="node" presStyleLbl="node1" presStyleIdx="1" presStyleCnt="2">
        <dgm:presLayoutVars>
          <dgm:bulletEnabled val="1"/>
        </dgm:presLayoutVars>
      </dgm:prSet>
      <dgm:spPr/>
    </dgm:pt>
  </dgm:ptLst>
  <dgm:cxnLst>
    <dgm:cxn modelId="{7BCCA223-C88B-4FCF-967F-8FD0784F7545}" type="presOf" srcId="{9018B800-8237-4BD4-B503-295557F37B72}" destId="{FD22F3F8-58F7-42D6-BE21-E1251E5361E1}" srcOrd="0" destOrd="2" presId="urn:microsoft.com/office/officeart/2005/8/layout/process1"/>
    <dgm:cxn modelId="{BF18EC2F-79FB-48C2-9784-D6DD6AC559A1}" type="presOf" srcId="{DDDCAC41-CA53-409C-A639-5DA19FA8EA8D}" destId="{FD22F3F8-58F7-42D6-BE21-E1251E5361E1}" srcOrd="0" destOrd="1" presId="urn:microsoft.com/office/officeart/2005/8/layout/process1"/>
    <dgm:cxn modelId="{77244D36-D25D-42F7-89A8-7F38C0247F22}" srcId="{42303032-E5E4-4BCA-AA92-5A00EB234338}" destId="{9018B800-8237-4BD4-B503-295557F37B72}" srcOrd="1" destOrd="0" parTransId="{CEF17313-D560-42B0-ACC1-A0B5873FA630}" sibTransId="{9508A49E-812E-44FC-B944-CEECAC8235D2}"/>
    <dgm:cxn modelId="{5EE38936-AB45-4E31-859B-DD5ECBBD2F21}" type="presOf" srcId="{42303032-E5E4-4BCA-AA92-5A00EB234338}" destId="{FD22F3F8-58F7-42D6-BE21-E1251E5361E1}" srcOrd="0" destOrd="0" presId="urn:microsoft.com/office/officeart/2005/8/layout/process1"/>
    <dgm:cxn modelId="{86AEAC41-8994-47D8-8394-8D65A63FD39C}" srcId="{42303032-E5E4-4BCA-AA92-5A00EB234338}" destId="{DDDCAC41-CA53-409C-A639-5DA19FA8EA8D}" srcOrd="0" destOrd="0" parTransId="{7866953E-F482-46CD-ABE8-B636B1A8E07A}" sibTransId="{FB0B56AB-374D-4014-8019-B86188EC618F}"/>
    <dgm:cxn modelId="{00786F63-75B8-4F89-AE09-E8C5610856B4}" srcId="{EE241894-120D-455A-B060-DE9618A04B02}" destId="{42303032-E5E4-4BCA-AA92-5A00EB234338}" srcOrd="1" destOrd="0" parTransId="{AFA29A7B-0261-4183-A042-D4AB175383AD}" sibTransId="{BFB375E3-AF93-4BA8-914B-C6F943665568}"/>
    <dgm:cxn modelId="{FEB42C4B-F9CD-4132-B2A1-816D3FD7FB0D}" srcId="{A80521DA-ED1F-455F-9218-13E6A8EF12F8}" destId="{C5D1EB21-99B9-4E2B-BB83-E967EF4F7958}" srcOrd="0" destOrd="0" parTransId="{B96B6A31-115C-4128-84A0-24C379FFB543}" sibTransId="{0A2302FB-9F4E-469E-8136-D8450A71B193}"/>
    <dgm:cxn modelId="{9783F06C-7560-4CD2-8423-CECF81438966}" type="presOf" srcId="{C5D1EB21-99B9-4E2B-BB83-E967EF4F7958}" destId="{CC91D554-0869-419A-A235-779D9DCDA3ED}" srcOrd="0" destOrd="1" presId="urn:microsoft.com/office/officeart/2005/8/layout/process1"/>
    <dgm:cxn modelId="{34A5046E-87B1-470D-82AA-27A62F92E328}" type="presOf" srcId="{D0BB8D10-EB7C-46F6-BE95-02A9C1F1DE04}" destId="{EA072FD0-5616-45F2-9B46-48691B793622}" srcOrd="1" destOrd="0" presId="urn:microsoft.com/office/officeart/2005/8/layout/process1"/>
    <dgm:cxn modelId="{5F352D9E-7505-4437-848A-93954310D37A}" type="presOf" srcId="{A80521DA-ED1F-455F-9218-13E6A8EF12F8}" destId="{CC91D554-0869-419A-A235-779D9DCDA3ED}" srcOrd="0" destOrd="0" presId="urn:microsoft.com/office/officeart/2005/8/layout/process1"/>
    <dgm:cxn modelId="{C546FEAA-B3F3-4386-9FDF-E6937A4CC0DD}" type="presOf" srcId="{EE241894-120D-455A-B060-DE9618A04B02}" destId="{43B46878-B6A2-4BB9-B180-621E0B27968F}" srcOrd="0" destOrd="0" presId="urn:microsoft.com/office/officeart/2005/8/layout/process1"/>
    <dgm:cxn modelId="{26B95DD7-FCEC-42DE-9773-C63F84BC5672}" srcId="{EE241894-120D-455A-B060-DE9618A04B02}" destId="{A80521DA-ED1F-455F-9218-13E6A8EF12F8}" srcOrd="0" destOrd="0" parTransId="{7F941E12-E45E-4955-9A00-C16CBE0F0C61}" sibTransId="{D0BB8D10-EB7C-46F6-BE95-02A9C1F1DE04}"/>
    <dgm:cxn modelId="{1C49A8EB-F9F7-4D24-9AE3-7DE909B14C14}" type="presOf" srcId="{D0BB8D10-EB7C-46F6-BE95-02A9C1F1DE04}" destId="{8696D43A-9DE5-4B5A-A72D-D3A0CFCF4322}" srcOrd="0" destOrd="0" presId="urn:microsoft.com/office/officeart/2005/8/layout/process1"/>
    <dgm:cxn modelId="{05E63BD2-4BC8-41A3-A207-61C99B8A2DFE}" type="presParOf" srcId="{43B46878-B6A2-4BB9-B180-621E0B27968F}" destId="{CC91D554-0869-419A-A235-779D9DCDA3ED}" srcOrd="0" destOrd="0" presId="urn:microsoft.com/office/officeart/2005/8/layout/process1"/>
    <dgm:cxn modelId="{9D7CD9E9-2C5D-4D3F-8716-72757E7B9C9D}" type="presParOf" srcId="{43B46878-B6A2-4BB9-B180-621E0B27968F}" destId="{8696D43A-9DE5-4B5A-A72D-D3A0CFCF4322}" srcOrd="1" destOrd="0" presId="urn:microsoft.com/office/officeart/2005/8/layout/process1"/>
    <dgm:cxn modelId="{AD69284D-BC64-4FEF-BCB3-D221D8C48656}" type="presParOf" srcId="{8696D43A-9DE5-4B5A-A72D-D3A0CFCF4322}" destId="{EA072FD0-5616-45F2-9B46-48691B793622}" srcOrd="0" destOrd="0" presId="urn:microsoft.com/office/officeart/2005/8/layout/process1"/>
    <dgm:cxn modelId="{D332995A-607F-40BE-97E7-45A217F65264}" type="presParOf" srcId="{43B46878-B6A2-4BB9-B180-621E0B27968F}" destId="{FD22F3F8-58F7-42D6-BE21-E1251E5361E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41894-120D-455A-B060-DE9618A04B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0521DA-ED1F-455F-9218-13E6A8EF12F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ctr"/>
          <a:r>
            <a:rPr lang="en-US" sz="1800" b="1" dirty="0"/>
            <a:t>SSIS</a:t>
          </a:r>
        </a:p>
      </dgm:t>
    </dgm:pt>
    <dgm:pt modelId="{7F941E12-E45E-4955-9A00-C16CBE0F0C61}" type="parTrans" cxnId="{26B95DD7-FCEC-42DE-9773-C63F84BC5672}">
      <dgm:prSet/>
      <dgm:spPr/>
      <dgm:t>
        <a:bodyPr/>
        <a:lstStyle/>
        <a:p>
          <a:endParaRPr lang="en-US"/>
        </a:p>
      </dgm:t>
    </dgm:pt>
    <dgm:pt modelId="{D0BB8D10-EB7C-46F6-BE95-02A9C1F1DE04}" type="sibTrans" cxnId="{26B95DD7-FCEC-42DE-9773-C63F84BC5672}">
      <dgm:prSet/>
      <dgm:spPr/>
      <dgm:t>
        <a:bodyPr/>
        <a:lstStyle/>
        <a:p>
          <a:endParaRPr lang="en-US"/>
        </a:p>
      </dgm:t>
    </dgm:pt>
    <dgm:pt modelId="{42303032-E5E4-4BCA-AA92-5A00EB23433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ctr"/>
          <a:r>
            <a:rPr lang="en-US" sz="1800" b="1" dirty="0"/>
            <a:t>POWER</a:t>
          </a:r>
          <a:r>
            <a:rPr lang="en-US" sz="1800" b="1" baseline="0" dirty="0"/>
            <a:t> BI</a:t>
          </a:r>
          <a:endParaRPr lang="en-US" sz="1800" b="1" dirty="0"/>
        </a:p>
      </dgm:t>
    </dgm:pt>
    <dgm:pt modelId="{AFA29A7B-0261-4183-A042-D4AB175383AD}" type="parTrans" cxnId="{00786F63-75B8-4F89-AE09-E8C5610856B4}">
      <dgm:prSet/>
      <dgm:spPr/>
      <dgm:t>
        <a:bodyPr/>
        <a:lstStyle/>
        <a:p>
          <a:endParaRPr lang="en-US"/>
        </a:p>
      </dgm:t>
    </dgm:pt>
    <dgm:pt modelId="{BFB375E3-AF93-4BA8-914B-C6F943665568}" type="sibTrans" cxnId="{00786F63-75B8-4F89-AE09-E8C5610856B4}">
      <dgm:prSet/>
      <dgm:spPr/>
      <dgm:t>
        <a:bodyPr/>
        <a:lstStyle/>
        <a:p>
          <a:endParaRPr lang="en-US"/>
        </a:p>
      </dgm:t>
    </dgm:pt>
    <dgm:pt modelId="{E4DBB975-B34F-4AB2-BBF3-E1AAA3648F92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800" b="1" dirty="0"/>
            <a:t>POWER BI </a:t>
          </a:r>
          <a:endParaRPr lang="he-IL" sz="1800" b="1" dirty="0"/>
        </a:p>
        <a:p>
          <a:r>
            <a:rPr lang="en-US" sz="1800" b="1" dirty="0"/>
            <a:t>Repot server</a:t>
          </a:r>
          <a:endParaRPr lang="he-IL" sz="1800" b="1" dirty="0"/>
        </a:p>
        <a:p>
          <a:r>
            <a:rPr lang="he-IL" sz="1600" dirty="0"/>
            <a:t>פריסת דוחות</a:t>
          </a:r>
          <a:endParaRPr lang="en-US" sz="1600" dirty="0"/>
        </a:p>
      </dgm:t>
    </dgm:pt>
    <dgm:pt modelId="{960287BD-25BB-49FA-B470-DC0217238883}" type="parTrans" cxnId="{15C32609-8FFF-4F4F-B9A9-200173C08D87}">
      <dgm:prSet/>
      <dgm:spPr/>
      <dgm:t>
        <a:bodyPr/>
        <a:lstStyle/>
        <a:p>
          <a:endParaRPr lang="en-US"/>
        </a:p>
      </dgm:t>
    </dgm:pt>
    <dgm:pt modelId="{05DCB1A1-50DA-47F1-9CFF-6054A9D64F90}" type="sibTrans" cxnId="{15C32609-8FFF-4F4F-B9A9-200173C08D87}">
      <dgm:prSet/>
      <dgm:spPr/>
      <dgm:t>
        <a:bodyPr/>
        <a:lstStyle/>
        <a:p>
          <a:endParaRPr lang="en-US"/>
        </a:p>
      </dgm:t>
    </dgm:pt>
    <dgm:pt modelId="{9018B800-8237-4BD4-B503-295557F37B72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r" rtl="1"/>
          <a:r>
            <a:rPr lang="he-IL" sz="1600" dirty="0"/>
            <a:t>דוחות</a:t>
          </a:r>
          <a:endParaRPr lang="en-US" sz="1600" dirty="0"/>
        </a:p>
      </dgm:t>
    </dgm:pt>
    <dgm:pt modelId="{CEF17313-D560-42B0-ACC1-A0B5873FA630}" type="parTrans" cxnId="{77244D36-D25D-42F7-89A8-7F38C0247F22}">
      <dgm:prSet/>
      <dgm:spPr/>
      <dgm:t>
        <a:bodyPr/>
        <a:lstStyle/>
        <a:p>
          <a:endParaRPr lang="en-US"/>
        </a:p>
      </dgm:t>
    </dgm:pt>
    <dgm:pt modelId="{9508A49E-812E-44FC-B944-CEECAC8235D2}" type="sibTrans" cxnId="{77244D36-D25D-42F7-89A8-7F38C0247F22}">
      <dgm:prSet/>
      <dgm:spPr/>
      <dgm:t>
        <a:bodyPr/>
        <a:lstStyle/>
        <a:p>
          <a:endParaRPr lang="en-US"/>
        </a:p>
      </dgm:t>
    </dgm:pt>
    <dgm:pt modelId="{C5D1EB21-99B9-4E2B-BB83-E967EF4F7958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r" rtl="1"/>
          <a:r>
            <a:rPr lang="he-IL" sz="1600" dirty="0"/>
            <a:t>תהליך </a:t>
          </a:r>
          <a:r>
            <a:rPr lang="en-US" sz="1600" dirty="0"/>
            <a:t>ETL</a:t>
          </a:r>
        </a:p>
      </dgm:t>
    </dgm:pt>
    <dgm:pt modelId="{0A2302FB-9F4E-469E-8136-D8450A71B193}" type="sibTrans" cxnId="{FEB42C4B-F9CD-4132-B2A1-816D3FD7FB0D}">
      <dgm:prSet/>
      <dgm:spPr/>
      <dgm:t>
        <a:bodyPr/>
        <a:lstStyle/>
        <a:p>
          <a:endParaRPr lang="en-US"/>
        </a:p>
      </dgm:t>
    </dgm:pt>
    <dgm:pt modelId="{B96B6A31-115C-4128-84A0-24C379FFB543}" type="parTrans" cxnId="{FEB42C4B-F9CD-4132-B2A1-816D3FD7FB0D}">
      <dgm:prSet/>
      <dgm:spPr/>
      <dgm:t>
        <a:bodyPr/>
        <a:lstStyle/>
        <a:p>
          <a:endParaRPr lang="en-US"/>
        </a:p>
      </dgm:t>
    </dgm:pt>
    <dgm:pt modelId="{777A4B4A-0E06-4D41-99C1-19E15E21246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r" rtl="1"/>
          <a:r>
            <a:rPr lang="he-IL" sz="1600" dirty="0"/>
            <a:t>תהליך טבולרי</a:t>
          </a:r>
          <a:endParaRPr lang="en-US" sz="1600" dirty="0"/>
        </a:p>
      </dgm:t>
    </dgm:pt>
    <dgm:pt modelId="{F8067491-3B40-4867-827E-329FBFE6EB52}" type="parTrans" cxnId="{5860A04F-302B-48DE-AB24-35B4AAB89F42}">
      <dgm:prSet/>
      <dgm:spPr/>
      <dgm:t>
        <a:bodyPr/>
        <a:lstStyle/>
        <a:p>
          <a:endParaRPr lang="en-US"/>
        </a:p>
      </dgm:t>
    </dgm:pt>
    <dgm:pt modelId="{FC8514B3-9B44-4A33-9180-F8DCBE045417}" type="sibTrans" cxnId="{5860A04F-302B-48DE-AB24-35B4AAB89F42}">
      <dgm:prSet/>
      <dgm:spPr/>
      <dgm:t>
        <a:bodyPr/>
        <a:lstStyle/>
        <a:p>
          <a:endParaRPr lang="en-US"/>
        </a:p>
      </dgm:t>
    </dgm:pt>
    <dgm:pt modelId="{43B46878-B6A2-4BB9-B180-621E0B27968F}" type="pres">
      <dgm:prSet presAssocID="{EE241894-120D-455A-B060-DE9618A04B02}" presName="Name0" presStyleCnt="0">
        <dgm:presLayoutVars>
          <dgm:dir/>
          <dgm:resizeHandles val="exact"/>
        </dgm:presLayoutVars>
      </dgm:prSet>
      <dgm:spPr/>
    </dgm:pt>
    <dgm:pt modelId="{CC91D554-0869-419A-A235-779D9DCDA3ED}" type="pres">
      <dgm:prSet presAssocID="{A80521DA-ED1F-455F-9218-13E6A8EF12F8}" presName="node" presStyleLbl="node1" presStyleIdx="0" presStyleCnt="3" custLinFactNeighborX="-1157" custLinFactNeighborY="-5931">
        <dgm:presLayoutVars>
          <dgm:bulletEnabled val="1"/>
        </dgm:presLayoutVars>
      </dgm:prSet>
      <dgm:spPr/>
    </dgm:pt>
    <dgm:pt modelId="{8696D43A-9DE5-4B5A-A72D-D3A0CFCF4322}" type="pres">
      <dgm:prSet presAssocID="{D0BB8D10-EB7C-46F6-BE95-02A9C1F1DE04}" presName="sibTrans" presStyleLbl="sibTrans2D1" presStyleIdx="0" presStyleCnt="2"/>
      <dgm:spPr/>
    </dgm:pt>
    <dgm:pt modelId="{EA072FD0-5616-45F2-9B46-48691B793622}" type="pres">
      <dgm:prSet presAssocID="{D0BB8D10-EB7C-46F6-BE95-02A9C1F1DE04}" presName="connectorText" presStyleLbl="sibTrans2D1" presStyleIdx="0" presStyleCnt="2"/>
      <dgm:spPr/>
    </dgm:pt>
    <dgm:pt modelId="{FD22F3F8-58F7-42D6-BE21-E1251E5361E1}" type="pres">
      <dgm:prSet presAssocID="{42303032-E5E4-4BCA-AA92-5A00EB234338}" presName="node" presStyleLbl="node1" presStyleIdx="1" presStyleCnt="3">
        <dgm:presLayoutVars>
          <dgm:bulletEnabled val="1"/>
        </dgm:presLayoutVars>
      </dgm:prSet>
      <dgm:spPr/>
    </dgm:pt>
    <dgm:pt modelId="{24A201AB-5082-4D66-A9F8-367C9DCDF813}" type="pres">
      <dgm:prSet presAssocID="{BFB375E3-AF93-4BA8-914B-C6F943665568}" presName="sibTrans" presStyleLbl="sibTrans2D1" presStyleIdx="1" presStyleCnt="2"/>
      <dgm:spPr/>
    </dgm:pt>
    <dgm:pt modelId="{97E50A49-5AAF-4FFA-9945-F86D01785198}" type="pres">
      <dgm:prSet presAssocID="{BFB375E3-AF93-4BA8-914B-C6F943665568}" presName="connectorText" presStyleLbl="sibTrans2D1" presStyleIdx="1" presStyleCnt="2"/>
      <dgm:spPr/>
    </dgm:pt>
    <dgm:pt modelId="{EBAFCD02-58A2-4961-A985-4FA6C9DC4827}" type="pres">
      <dgm:prSet presAssocID="{E4DBB975-B34F-4AB2-BBF3-E1AAA3648F92}" presName="node" presStyleLbl="node1" presStyleIdx="2" presStyleCnt="3" custLinFactNeighborX="-3320" custLinFactNeighborY="-691">
        <dgm:presLayoutVars>
          <dgm:bulletEnabled val="1"/>
        </dgm:presLayoutVars>
      </dgm:prSet>
      <dgm:spPr/>
    </dgm:pt>
  </dgm:ptLst>
  <dgm:cxnLst>
    <dgm:cxn modelId="{A6376702-2068-4057-8294-647931727EC4}" type="presOf" srcId="{777A4B4A-0E06-4D41-99C1-19E15E21246C}" destId="{FD22F3F8-58F7-42D6-BE21-E1251E5361E1}" srcOrd="0" destOrd="1" presId="urn:microsoft.com/office/officeart/2005/8/layout/process1"/>
    <dgm:cxn modelId="{15C32609-8FFF-4F4F-B9A9-200173C08D87}" srcId="{EE241894-120D-455A-B060-DE9618A04B02}" destId="{E4DBB975-B34F-4AB2-BBF3-E1AAA3648F92}" srcOrd="2" destOrd="0" parTransId="{960287BD-25BB-49FA-B470-DC0217238883}" sibTransId="{05DCB1A1-50DA-47F1-9CFF-6054A9D64F90}"/>
    <dgm:cxn modelId="{F74BCA10-C5C1-4850-8FFD-D9E50FEB51A2}" type="presOf" srcId="{BFB375E3-AF93-4BA8-914B-C6F943665568}" destId="{97E50A49-5AAF-4FFA-9945-F86D01785198}" srcOrd="1" destOrd="0" presId="urn:microsoft.com/office/officeart/2005/8/layout/process1"/>
    <dgm:cxn modelId="{7BCCA223-C88B-4FCF-967F-8FD0784F7545}" type="presOf" srcId="{9018B800-8237-4BD4-B503-295557F37B72}" destId="{FD22F3F8-58F7-42D6-BE21-E1251E5361E1}" srcOrd="0" destOrd="2" presId="urn:microsoft.com/office/officeart/2005/8/layout/process1"/>
    <dgm:cxn modelId="{77244D36-D25D-42F7-89A8-7F38C0247F22}" srcId="{42303032-E5E4-4BCA-AA92-5A00EB234338}" destId="{9018B800-8237-4BD4-B503-295557F37B72}" srcOrd="1" destOrd="0" parTransId="{CEF17313-D560-42B0-ACC1-A0B5873FA630}" sibTransId="{9508A49E-812E-44FC-B944-CEECAC8235D2}"/>
    <dgm:cxn modelId="{5EE38936-AB45-4E31-859B-DD5ECBBD2F21}" type="presOf" srcId="{42303032-E5E4-4BCA-AA92-5A00EB234338}" destId="{FD22F3F8-58F7-42D6-BE21-E1251E5361E1}" srcOrd="0" destOrd="0" presId="urn:microsoft.com/office/officeart/2005/8/layout/process1"/>
    <dgm:cxn modelId="{00786F63-75B8-4F89-AE09-E8C5610856B4}" srcId="{EE241894-120D-455A-B060-DE9618A04B02}" destId="{42303032-E5E4-4BCA-AA92-5A00EB234338}" srcOrd="1" destOrd="0" parTransId="{AFA29A7B-0261-4183-A042-D4AB175383AD}" sibTransId="{BFB375E3-AF93-4BA8-914B-C6F943665568}"/>
    <dgm:cxn modelId="{FEB42C4B-F9CD-4132-B2A1-816D3FD7FB0D}" srcId="{A80521DA-ED1F-455F-9218-13E6A8EF12F8}" destId="{C5D1EB21-99B9-4E2B-BB83-E967EF4F7958}" srcOrd="0" destOrd="0" parTransId="{B96B6A31-115C-4128-84A0-24C379FFB543}" sibTransId="{0A2302FB-9F4E-469E-8136-D8450A71B193}"/>
    <dgm:cxn modelId="{9783F06C-7560-4CD2-8423-CECF81438966}" type="presOf" srcId="{C5D1EB21-99B9-4E2B-BB83-E967EF4F7958}" destId="{CC91D554-0869-419A-A235-779D9DCDA3ED}" srcOrd="0" destOrd="1" presId="urn:microsoft.com/office/officeart/2005/8/layout/process1"/>
    <dgm:cxn modelId="{34A5046E-87B1-470D-82AA-27A62F92E328}" type="presOf" srcId="{D0BB8D10-EB7C-46F6-BE95-02A9C1F1DE04}" destId="{EA072FD0-5616-45F2-9B46-48691B793622}" srcOrd="1" destOrd="0" presId="urn:microsoft.com/office/officeart/2005/8/layout/process1"/>
    <dgm:cxn modelId="{5860A04F-302B-48DE-AB24-35B4AAB89F42}" srcId="{42303032-E5E4-4BCA-AA92-5A00EB234338}" destId="{777A4B4A-0E06-4D41-99C1-19E15E21246C}" srcOrd="0" destOrd="0" parTransId="{F8067491-3B40-4867-827E-329FBFE6EB52}" sibTransId="{FC8514B3-9B44-4A33-9180-F8DCBE045417}"/>
    <dgm:cxn modelId="{618CAA99-1AAB-4A5D-9C3C-AA684C2E9D9B}" type="presOf" srcId="{E4DBB975-B34F-4AB2-BBF3-E1AAA3648F92}" destId="{EBAFCD02-58A2-4961-A985-4FA6C9DC4827}" srcOrd="0" destOrd="0" presId="urn:microsoft.com/office/officeart/2005/8/layout/process1"/>
    <dgm:cxn modelId="{5F352D9E-7505-4437-848A-93954310D37A}" type="presOf" srcId="{A80521DA-ED1F-455F-9218-13E6A8EF12F8}" destId="{CC91D554-0869-419A-A235-779D9DCDA3ED}" srcOrd="0" destOrd="0" presId="urn:microsoft.com/office/officeart/2005/8/layout/process1"/>
    <dgm:cxn modelId="{C546FEAA-B3F3-4386-9FDF-E6937A4CC0DD}" type="presOf" srcId="{EE241894-120D-455A-B060-DE9618A04B02}" destId="{43B46878-B6A2-4BB9-B180-621E0B27968F}" srcOrd="0" destOrd="0" presId="urn:microsoft.com/office/officeart/2005/8/layout/process1"/>
    <dgm:cxn modelId="{0C02BEB7-C061-4B22-8AA1-FC9362B94B5F}" type="presOf" srcId="{BFB375E3-AF93-4BA8-914B-C6F943665568}" destId="{24A201AB-5082-4D66-A9F8-367C9DCDF813}" srcOrd="0" destOrd="0" presId="urn:microsoft.com/office/officeart/2005/8/layout/process1"/>
    <dgm:cxn modelId="{26B95DD7-FCEC-42DE-9773-C63F84BC5672}" srcId="{EE241894-120D-455A-B060-DE9618A04B02}" destId="{A80521DA-ED1F-455F-9218-13E6A8EF12F8}" srcOrd="0" destOrd="0" parTransId="{7F941E12-E45E-4955-9A00-C16CBE0F0C61}" sibTransId="{D0BB8D10-EB7C-46F6-BE95-02A9C1F1DE04}"/>
    <dgm:cxn modelId="{1C49A8EB-F9F7-4D24-9AE3-7DE909B14C14}" type="presOf" srcId="{D0BB8D10-EB7C-46F6-BE95-02A9C1F1DE04}" destId="{8696D43A-9DE5-4B5A-A72D-D3A0CFCF4322}" srcOrd="0" destOrd="0" presId="urn:microsoft.com/office/officeart/2005/8/layout/process1"/>
    <dgm:cxn modelId="{05E63BD2-4BC8-41A3-A207-61C99B8A2DFE}" type="presParOf" srcId="{43B46878-B6A2-4BB9-B180-621E0B27968F}" destId="{CC91D554-0869-419A-A235-779D9DCDA3ED}" srcOrd="0" destOrd="0" presId="urn:microsoft.com/office/officeart/2005/8/layout/process1"/>
    <dgm:cxn modelId="{9D7CD9E9-2C5D-4D3F-8716-72757E7B9C9D}" type="presParOf" srcId="{43B46878-B6A2-4BB9-B180-621E0B27968F}" destId="{8696D43A-9DE5-4B5A-A72D-D3A0CFCF4322}" srcOrd="1" destOrd="0" presId="urn:microsoft.com/office/officeart/2005/8/layout/process1"/>
    <dgm:cxn modelId="{AD69284D-BC64-4FEF-BCB3-D221D8C48656}" type="presParOf" srcId="{8696D43A-9DE5-4B5A-A72D-D3A0CFCF4322}" destId="{EA072FD0-5616-45F2-9B46-48691B793622}" srcOrd="0" destOrd="0" presId="urn:microsoft.com/office/officeart/2005/8/layout/process1"/>
    <dgm:cxn modelId="{D332995A-607F-40BE-97E7-45A217F65264}" type="presParOf" srcId="{43B46878-B6A2-4BB9-B180-621E0B27968F}" destId="{FD22F3F8-58F7-42D6-BE21-E1251E5361E1}" srcOrd="2" destOrd="0" presId="urn:microsoft.com/office/officeart/2005/8/layout/process1"/>
    <dgm:cxn modelId="{32887182-F6F2-4B99-8B45-8E56BC724FE9}" type="presParOf" srcId="{43B46878-B6A2-4BB9-B180-621E0B27968F}" destId="{24A201AB-5082-4D66-A9F8-367C9DCDF813}" srcOrd="3" destOrd="0" presId="urn:microsoft.com/office/officeart/2005/8/layout/process1"/>
    <dgm:cxn modelId="{4FA498E1-3E4F-4A12-B0B7-ECFDD99CCA16}" type="presParOf" srcId="{24A201AB-5082-4D66-A9F8-367C9DCDF813}" destId="{97E50A49-5AAF-4FFA-9945-F86D01785198}" srcOrd="0" destOrd="0" presId="urn:microsoft.com/office/officeart/2005/8/layout/process1"/>
    <dgm:cxn modelId="{7962566B-F06A-46C1-9540-62CD7996E11B}" type="presParOf" srcId="{43B46878-B6A2-4BB9-B180-621E0B27968F}" destId="{EBAFCD02-58A2-4961-A985-4FA6C9DC482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3F8302-F8A5-4AFD-B3A3-024F4D5B902F}" type="doc">
      <dgm:prSet loTypeId="urn:microsoft.com/office/officeart/2005/8/layout/vProcess5" loCatId="process" qsTypeId="urn:microsoft.com/office/officeart/2005/8/quickstyle/simple5" qsCatId="simple" csTypeId="urn:microsoft.com/office/officeart/2005/8/colors/accent5_2" csCatId="accent5" phldr="1"/>
      <dgm:spPr/>
    </dgm:pt>
    <dgm:pt modelId="{A30A19BC-EFF6-48A6-9FA7-085AAC2C4FC2}">
      <dgm:prSet phldrT="[Text]" custT="1"/>
      <dgm:spPr/>
      <dgm:t>
        <a:bodyPr/>
        <a:lstStyle/>
        <a:p>
          <a:pPr algn="l" rtl="0"/>
          <a:r>
            <a:rPr lang="en-US" sz="1800" b="1" u="sng" dirty="0"/>
            <a:t>Mirror</a:t>
          </a:r>
          <a:endParaRPr lang="he-IL" sz="1800" b="1" u="sng" dirty="0"/>
        </a:p>
        <a:p>
          <a:pPr algn="l" rtl="0"/>
          <a:r>
            <a:rPr lang="he-IL" sz="1400" dirty="0"/>
            <a:t>שכפול טבלאות</a:t>
          </a:r>
          <a:endParaRPr lang="en-US" sz="1400" dirty="0"/>
        </a:p>
      </dgm:t>
    </dgm:pt>
    <dgm:pt modelId="{BFBA0ED9-5D59-4458-AB90-D1DB278F6871}" type="parTrans" cxnId="{07F5DC27-B5E5-4A0E-B58F-72CAE1BDDFDD}">
      <dgm:prSet/>
      <dgm:spPr/>
      <dgm:t>
        <a:bodyPr/>
        <a:lstStyle/>
        <a:p>
          <a:endParaRPr lang="en-US"/>
        </a:p>
      </dgm:t>
    </dgm:pt>
    <dgm:pt modelId="{53B93E8E-0AD6-40C6-8F30-FC1F5CACF74B}" type="sibTrans" cxnId="{07F5DC27-B5E5-4A0E-B58F-72CAE1BDDFDD}">
      <dgm:prSet/>
      <dgm:spPr/>
      <dgm:t>
        <a:bodyPr/>
        <a:lstStyle/>
        <a:p>
          <a:endParaRPr lang="en-US"/>
        </a:p>
      </dgm:t>
    </dgm:pt>
    <dgm:pt modelId="{401D7FE3-F4E0-4DAA-88C5-E7C441D17C8E}">
      <dgm:prSet phldrT="[Text]" custT="1"/>
      <dgm:spPr/>
      <dgm:t>
        <a:bodyPr/>
        <a:lstStyle/>
        <a:p>
          <a:r>
            <a:rPr lang="en-US" sz="1800" b="1" u="sng" dirty="0"/>
            <a:t>Stage</a:t>
          </a:r>
          <a:endParaRPr lang="he-IL" sz="1800" b="1" u="sng" dirty="0"/>
        </a:p>
        <a:p>
          <a:r>
            <a:rPr lang="he-IL" sz="1400" dirty="0"/>
            <a:t>עיבוד הנתונים: טיפול בנתונים חסרים והוספת מחיקת שורות</a:t>
          </a:r>
          <a:endParaRPr lang="en-US" sz="1400" dirty="0"/>
        </a:p>
      </dgm:t>
    </dgm:pt>
    <dgm:pt modelId="{0044BAC9-9D5F-493E-B47B-A198FD0C7125}" type="parTrans" cxnId="{D651EE77-1AC7-454C-8828-0AC0C557C3C4}">
      <dgm:prSet/>
      <dgm:spPr/>
      <dgm:t>
        <a:bodyPr/>
        <a:lstStyle/>
        <a:p>
          <a:endParaRPr lang="en-US"/>
        </a:p>
      </dgm:t>
    </dgm:pt>
    <dgm:pt modelId="{49DCA65B-74E8-4D23-A5F9-9521FB130408}" type="sibTrans" cxnId="{D651EE77-1AC7-454C-8828-0AC0C557C3C4}">
      <dgm:prSet/>
      <dgm:spPr/>
      <dgm:t>
        <a:bodyPr/>
        <a:lstStyle/>
        <a:p>
          <a:endParaRPr lang="en-US"/>
        </a:p>
      </dgm:t>
    </dgm:pt>
    <dgm:pt modelId="{A95676EC-12EE-4C2E-8878-996A4331E6BD}">
      <dgm:prSet phldrT="[Text]" custT="1"/>
      <dgm:spPr/>
      <dgm:t>
        <a:bodyPr/>
        <a:lstStyle/>
        <a:p>
          <a:pPr rtl="0"/>
          <a:r>
            <a:rPr lang="en-US" sz="1800" b="1" u="sng" dirty="0"/>
            <a:t>Data Warehouse</a:t>
          </a:r>
          <a:endParaRPr lang="he-IL" sz="1800" b="1" u="sng" dirty="0"/>
        </a:p>
        <a:p>
          <a:pPr rtl="0"/>
          <a:r>
            <a:rPr lang="he-IL" sz="1400" dirty="0"/>
            <a:t>הנתונים מהטבלאות השונות משתלבים ומתאחדים ביחד למודל </a:t>
          </a:r>
          <a:r>
            <a:rPr lang="en-US" sz="1400" dirty="0"/>
            <a:t>Star Schema</a:t>
          </a:r>
        </a:p>
      </dgm:t>
    </dgm:pt>
    <dgm:pt modelId="{14ACF30A-000E-42B8-8B6A-059D5914148A}" type="parTrans" cxnId="{8AD52B25-E968-44E2-8E8D-685868AAC6B2}">
      <dgm:prSet/>
      <dgm:spPr/>
      <dgm:t>
        <a:bodyPr/>
        <a:lstStyle/>
        <a:p>
          <a:endParaRPr lang="en-US"/>
        </a:p>
      </dgm:t>
    </dgm:pt>
    <dgm:pt modelId="{F5F93122-61CD-43A2-936E-D21CCF833265}" type="sibTrans" cxnId="{8AD52B25-E968-44E2-8E8D-685868AAC6B2}">
      <dgm:prSet/>
      <dgm:spPr/>
      <dgm:t>
        <a:bodyPr/>
        <a:lstStyle/>
        <a:p>
          <a:endParaRPr lang="en-US"/>
        </a:p>
      </dgm:t>
    </dgm:pt>
    <dgm:pt modelId="{9F32C8F4-BDD5-46A9-AA7B-D169AE063ACF}" type="pres">
      <dgm:prSet presAssocID="{3D3F8302-F8A5-4AFD-B3A3-024F4D5B902F}" presName="outerComposite" presStyleCnt="0">
        <dgm:presLayoutVars>
          <dgm:chMax val="5"/>
          <dgm:dir/>
          <dgm:resizeHandles val="exact"/>
        </dgm:presLayoutVars>
      </dgm:prSet>
      <dgm:spPr/>
    </dgm:pt>
    <dgm:pt modelId="{36E17633-176E-4BBC-BD45-B511B1E64944}" type="pres">
      <dgm:prSet presAssocID="{3D3F8302-F8A5-4AFD-B3A3-024F4D5B902F}" presName="dummyMaxCanvas" presStyleCnt="0">
        <dgm:presLayoutVars/>
      </dgm:prSet>
      <dgm:spPr/>
    </dgm:pt>
    <dgm:pt modelId="{CCE1956F-1EA4-4438-8CDC-558AE1FE3C47}" type="pres">
      <dgm:prSet presAssocID="{3D3F8302-F8A5-4AFD-B3A3-024F4D5B902F}" presName="ThreeNodes_1" presStyleLbl="node1" presStyleIdx="0" presStyleCnt="3">
        <dgm:presLayoutVars>
          <dgm:bulletEnabled val="1"/>
        </dgm:presLayoutVars>
      </dgm:prSet>
      <dgm:spPr/>
    </dgm:pt>
    <dgm:pt modelId="{A4BA0C46-F03A-4920-9EAE-F3AF53E388CB}" type="pres">
      <dgm:prSet presAssocID="{3D3F8302-F8A5-4AFD-B3A3-024F4D5B902F}" presName="ThreeNodes_2" presStyleLbl="node1" presStyleIdx="1" presStyleCnt="3">
        <dgm:presLayoutVars>
          <dgm:bulletEnabled val="1"/>
        </dgm:presLayoutVars>
      </dgm:prSet>
      <dgm:spPr/>
    </dgm:pt>
    <dgm:pt modelId="{FCA60080-B5CD-4297-94D5-C8215948F4B8}" type="pres">
      <dgm:prSet presAssocID="{3D3F8302-F8A5-4AFD-B3A3-024F4D5B902F}" presName="ThreeNodes_3" presStyleLbl="node1" presStyleIdx="2" presStyleCnt="3">
        <dgm:presLayoutVars>
          <dgm:bulletEnabled val="1"/>
        </dgm:presLayoutVars>
      </dgm:prSet>
      <dgm:spPr/>
    </dgm:pt>
    <dgm:pt modelId="{AB5FA3FD-8A66-4B3B-8DEB-5C9F977B1365}" type="pres">
      <dgm:prSet presAssocID="{3D3F8302-F8A5-4AFD-B3A3-024F4D5B902F}" presName="ThreeConn_1-2" presStyleLbl="fgAccFollowNode1" presStyleIdx="0" presStyleCnt="2">
        <dgm:presLayoutVars>
          <dgm:bulletEnabled val="1"/>
        </dgm:presLayoutVars>
      </dgm:prSet>
      <dgm:spPr/>
    </dgm:pt>
    <dgm:pt modelId="{A9146E1D-EBD8-4784-87A4-0B022E3AD61A}" type="pres">
      <dgm:prSet presAssocID="{3D3F8302-F8A5-4AFD-B3A3-024F4D5B902F}" presName="ThreeConn_2-3" presStyleLbl="fgAccFollowNode1" presStyleIdx="1" presStyleCnt="2">
        <dgm:presLayoutVars>
          <dgm:bulletEnabled val="1"/>
        </dgm:presLayoutVars>
      </dgm:prSet>
      <dgm:spPr/>
    </dgm:pt>
    <dgm:pt modelId="{A2AC2287-C78C-440C-A830-87123AEFC9F9}" type="pres">
      <dgm:prSet presAssocID="{3D3F8302-F8A5-4AFD-B3A3-024F4D5B902F}" presName="ThreeNodes_1_text" presStyleLbl="node1" presStyleIdx="2" presStyleCnt="3">
        <dgm:presLayoutVars>
          <dgm:bulletEnabled val="1"/>
        </dgm:presLayoutVars>
      </dgm:prSet>
      <dgm:spPr/>
    </dgm:pt>
    <dgm:pt modelId="{C90281D3-2229-4F26-A514-5CD23D6EF846}" type="pres">
      <dgm:prSet presAssocID="{3D3F8302-F8A5-4AFD-B3A3-024F4D5B902F}" presName="ThreeNodes_2_text" presStyleLbl="node1" presStyleIdx="2" presStyleCnt="3">
        <dgm:presLayoutVars>
          <dgm:bulletEnabled val="1"/>
        </dgm:presLayoutVars>
      </dgm:prSet>
      <dgm:spPr/>
    </dgm:pt>
    <dgm:pt modelId="{A045B6DB-E6C0-42B0-B7D8-05099E3D1A38}" type="pres">
      <dgm:prSet presAssocID="{3D3F8302-F8A5-4AFD-B3A3-024F4D5B902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B5C3605-1D9E-4A50-9AF9-2F4E9E832CD3}" type="presOf" srcId="{A95676EC-12EE-4C2E-8878-996A4331E6BD}" destId="{FCA60080-B5CD-4297-94D5-C8215948F4B8}" srcOrd="0" destOrd="0" presId="urn:microsoft.com/office/officeart/2005/8/layout/vProcess5"/>
    <dgm:cxn modelId="{8AD52B25-E968-44E2-8E8D-685868AAC6B2}" srcId="{3D3F8302-F8A5-4AFD-B3A3-024F4D5B902F}" destId="{A95676EC-12EE-4C2E-8878-996A4331E6BD}" srcOrd="2" destOrd="0" parTransId="{14ACF30A-000E-42B8-8B6A-059D5914148A}" sibTransId="{F5F93122-61CD-43A2-936E-D21CCF833265}"/>
    <dgm:cxn modelId="{95D87727-2C67-49B2-A5ED-779164465C8C}" type="presOf" srcId="{A95676EC-12EE-4C2E-8878-996A4331E6BD}" destId="{A045B6DB-E6C0-42B0-B7D8-05099E3D1A38}" srcOrd="1" destOrd="0" presId="urn:microsoft.com/office/officeart/2005/8/layout/vProcess5"/>
    <dgm:cxn modelId="{07F5DC27-B5E5-4A0E-B58F-72CAE1BDDFDD}" srcId="{3D3F8302-F8A5-4AFD-B3A3-024F4D5B902F}" destId="{A30A19BC-EFF6-48A6-9FA7-085AAC2C4FC2}" srcOrd="0" destOrd="0" parTransId="{BFBA0ED9-5D59-4458-AB90-D1DB278F6871}" sibTransId="{53B93E8E-0AD6-40C6-8F30-FC1F5CACF74B}"/>
    <dgm:cxn modelId="{81D8526F-B5FD-4737-BD42-73109A89B2A2}" type="presOf" srcId="{A30A19BC-EFF6-48A6-9FA7-085AAC2C4FC2}" destId="{A2AC2287-C78C-440C-A830-87123AEFC9F9}" srcOrd="1" destOrd="0" presId="urn:microsoft.com/office/officeart/2005/8/layout/vProcess5"/>
    <dgm:cxn modelId="{5313FA74-5C2A-4A5E-BCD6-D3DE1C43A5C2}" type="presOf" srcId="{A30A19BC-EFF6-48A6-9FA7-085AAC2C4FC2}" destId="{CCE1956F-1EA4-4438-8CDC-558AE1FE3C47}" srcOrd="0" destOrd="0" presId="urn:microsoft.com/office/officeart/2005/8/layout/vProcess5"/>
    <dgm:cxn modelId="{D651EE77-1AC7-454C-8828-0AC0C557C3C4}" srcId="{3D3F8302-F8A5-4AFD-B3A3-024F4D5B902F}" destId="{401D7FE3-F4E0-4DAA-88C5-E7C441D17C8E}" srcOrd="1" destOrd="0" parTransId="{0044BAC9-9D5F-493E-B47B-A198FD0C7125}" sibTransId="{49DCA65B-74E8-4D23-A5F9-9521FB130408}"/>
    <dgm:cxn modelId="{FFBD3379-84DA-4373-803B-3454946F22DA}" type="presOf" srcId="{53B93E8E-0AD6-40C6-8F30-FC1F5CACF74B}" destId="{AB5FA3FD-8A66-4B3B-8DEB-5C9F977B1365}" srcOrd="0" destOrd="0" presId="urn:microsoft.com/office/officeart/2005/8/layout/vProcess5"/>
    <dgm:cxn modelId="{158A0A85-D72D-4D95-9C8D-1BA8A5A42DFD}" type="presOf" srcId="{3D3F8302-F8A5-4AFD-B3A3-024F4D5B902F}" destId="{9F32C8F4-BDD5-46A9-AA7B-D169AE063ACF}" srcOrd="0" destOrd="0" presId="urn:microsoft.com/office/officeart/2005/8/layout/vProcess5"/>
    <dgm:cxn modelId="{D528C58A-4450-4E8F-8B57-586A074154E0}" type="presOf" srcId="{401D7FE3-F4E0-4DAA-88C5-E7C441D17C8E}" destId="{A4BA0C46-F03A-4920-9EAE-F3AF53E388CB}" srcOrd="0" destOrd="0" presId="urn:microsoft.com/office/officeart/2005/8/layout/vProcess5"/>
    <dgm:cxn modelId="{9A9242A1-C32D-4FA3-935C-FCA0C6EB5458}" type="presOf" srcId="{49DCA65B-74E8-4D23-A5F9-9521FB130408}" destId="{A9146E1D-EBD8-4784-87A4-0B022E3AD61A}" srcOrd="0" destOrd="0" presId="urn:microsoft.com/office/officeart/2005/8/layout/vProcess5"/>
    <dgm:cxn modelId="{7F1762CE-E055-44FD-8CE2-20AD1666E218}" type="presOf" srcId="{401D7FE3-F4E0-4DAA-88C5-E7C441D17C8E}" destId="{C90281D3-2229-4F26-A514-5CD23D6EF846}" srcOrd="1" destOrd="0" presId="urn:microsoft.com/office/officeart/2005/8/layout/vProcess5"/>
    <dgm:cxn modelId="{E9546244-2129-4B6C-BF84-289677709931}" type="presParOf" srcId="{9F32C8F4-BDD5-46A9-AA7B-D169AE063ACF}" destId="{36E17633-176E-4BBC-BD45-B511B1E64944}" srcOrd="0" destOrd="0" presId="urn:microsoft.com/office/officeart/2005/8/layout/vProcess5"/>
    <dgm:cxn modelId="{6C8EF256-31CC-42F6-A166-9644AA8B28F4}" type="presParOf" srcId="{9F32C8F4-BDD5-46A9-AA7B-D169AE063ACF}" destId="{CCE1956F-1EA4-4438-8CDC-558AE1FE3C47}" srcOrd="1" destOrd="0" presId="urn:microsoft.com/office/officeart/2005/8/layout/vProcess5"/>
    <dgm:cxn modelId="{242E49B6-12FB-40F1-AC94-72230E71763E}" type="presParOf" srcId="{9F32C8F4-BDD5-46A9-AA7B-D169AE063ACF}" destId="{A4BA0C46-F03A-4920-9EAE-F3AF53E388CB}" srcOrd="2" destOrd="0" presId="urn:microsoft.com/office/officeart/2005/8/layout/vProcess5"/>
    <dgm:cxn modelId="{A88A532C-A7AF-4D27-96C2-D47AAAD26859}" type="presParOf" srcId="{9F32C8F4-BDD5-46A9-AA7B-D169AE063ACF}" destId="{FCA60080-B5CD-4297-94D5-C8215948F4B8}" srcOrd="3" destOrd="0" presId="urn:microsoft.com/office/officeart/2005/8/layout/vProcess5"/>
    <dgm:cxn modelId="{F644B948-945C-4345-A228-28F34C5D85B9}" type="presParOf" srcId="{9F32C8F4-BDD5-46A9-AA7B-D169AE063ACF}" destId="{AB5FA3FD-8A66-4B3B-8DEB-5C9F977B1365}" srcOrd="4" destOrd="0" presId="urn:microsoft.com/office/officeart/2005/8/layout/vProcess5"/>
    <dgm:cxn modelId="{9C31092B-E091-4888-B328-C24A6E97F10C}" type="presParOf" srcId="{9F32C8F4-BDD5-46A9-AA7B-D169AE063ACF}" destId="{A9146E1D-EBD8-4784-87A4-0B022E3AD61A}" srcOrd="5" destOrd="0" presId="urn:microsoft.com/office/officeart/2005/8/layout/vProcess5"/>
    <dgm:cxn modelId="{3542887E-03A2-4D58-A416-E21A7BD24069}" type="presParOf" srcId="{9F32C8F4-BDD5-46A9-AA7B-D169AE063ACF}" destId="{A2AC2287-C78C-440C-A830-87123AEFC9F9}" srcOrd="6" destOrd="0" presId="urn:microsoft.com/office/officeart/2005/8/layout/vProcess5"/>
    <dgm:cxn modelId="{B35BF2BB-DEDA-4A81-B793-15CCE41C6FDB}" type="presParOf" srcId="{9F32C8F4-BDD5-46A9-AA7B-D169AE063ACF}" destId="{C90281D3-2229-4F26-A514-5CD23D6EF846}" srcOrd="7" destOrd="0" presId="urn:microsoft.com/office/officeart/2005/8/layout/vProcess5"/>
    <dgm:cxn modelId="{D831E3A9-7CD3-4D41-9B9B-1140E79583D2}" type="presParOf" srcId="{9F32C8F4-BDD5-46A9-AA7B-D169AE063ACF}" destId="{A045B6DB-E6C0-42B0-B7D8-05099E3D1A3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A19651-9A53-4774-AB39-807806A0BF6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91C7F-08E0-4842-A178-DB1ED33EE3CA}">
      <dgm:prSet phldrT="[Text]" custT="1"/>
      <dgm:spPr/>
      <dgm:t>
        <a:bodyPr/>
        <a:lstStyle/>
        <a:p>
          <a:pPr algn="r" rtl="1"/>
          <a:r>
            <a:rPr lang="he-IL" sz="1600" dirty="0"/>
            <a:t>קלט: הנתונים מ </a:t>
          </a:r>
          <a:r>
            <a:rPr lang="en-US" sz="1600" dirty="0"/>
            <a:t>Data Warehouse</a:t>
          </a:r>
          <a:r>
            <a:rPr lang="he-IL" sz="1600" dirty="0"/>
            <a:t> שמגיע מתוכנת ה </a:t>
          </a:r>
          <a:r>
            <a:rPr lang="en-US" sz="1600" dirty="0"/>
            <a:t>SSIS</a:t>
          </a:r>
          <a:r>
            <a:rPr lang="he-IL" sz="1600" dirty="0"/>
            <a:t>. </a:t>
          </a:r>
        </a:p>
        <a:p>
          <a:pPr algn="r" rtl="1"/>
          <a:endParaRPr lang="he-IL" sz="1600" dirty="0"/>
        </a:p>
        <a:p>
          <a:pPr algn="r" rtl="1"/>
          <a:r>
            <a:rPr lang="he-IL" sz="1600" dirty="0"/>
            <a:t>פלט: דוחות ויזואליים על ידי שימוש ב</a:t>
          </a:r>
          <a:r>
            <a:rPr lang="en-US" sz="1600" dirty="0"/>
            <a:t>:</a:t>
          </a:r>
        </a:p>
        <a:p>
          <a:pPr algn="r" rtl="1"/>
          <a:r>
            <a:rPr lang="en-US" sz="1600" dirty="0"/>
            <a:t>-</a:t>
          </a:r>
          <a:r>
            <a:rPr lang="he-IL" sz="1600" dirty="0"/>
            <a:t>פרמטרים</a:t>
          </a:r>
          <a:endParaRPr lang="en-US" sz="1600" dirty="0"/>
        </a:p>
        <a:p>
          <a:pPr algn="r" rtl="1"/>
          <a:r>
            <a:rPr lang="en-US" sz="1600" dirty="0"/>
            <a:t>Total, Subtotal- </a:t>
          </a:r>
        </a:p>
        <a:p>
          <a:pPr algn="r" rtl="1"/>
          <a:r>
            <a:rPr lang="en-US" sz="1600" dirty="0"/>
            <a:t>Drill Down-</a:t>
          </a:r>
        </a:p>
        <a:p>
          <a:pPr algn="r" rtl="1"/>
          <a:r>
            <a:rPr lang="en-US" sz="1600" dirty="0"/>
            <a:t>Drill Through-</a:t>
          </a:r>
        </a:p>
        <a:p>
          <a:pPr algn="r" rtl="1"/>
          <a:r>
            <a:rPr lang="en-US" sz="1600" dirty="0"/>
            <a:t>-</a:t>
          </a:r>
          <a:r>
            <a:rPr lang="he-IL" sz="1600" dirty="0"/>
            <a:t>עיצוב</a:t>
          </a:r>
        </a:p>
        <a:p>
          <a:pPr algn="r" rtl="1"/>
          <a:r>
            <a:rPr lang="he-IL" sz="1600" dirty="0"/>
            <a:t>-טבלאות, תרשימים</a:t>
          </a:r>
        </a:p>
        <a:p>
          <a:pPr algn="r" rtl="1"/>
          <a:endParaRPr lang="he-IL" sz="1600" dirty="0"/>
        </a:p>
      </dgm:t>
    </dgm:pt>
    <dgm:pt modelId="{7BB8AC00-B4FE-492A-B378-96CE1333A25E}" type="parTrans" cxnId="{9B2F3122-088A-4043-8FD2-537882CD96B4}">
      <dgm:prSet/>
      <dgm:spPr/>
      <dgm:t>
        <a:bodyPr/>
        <a:lstStyle/>
        <a:p>
          <a:endParaRPr lang="en-US"/>
        </a:p>
      </dgm:t>
    </dgm:pt>
    <dgm:pt modelId="{4F9FDA14-8794-4D63-AFC1-FB24239EA6FA}" type="sibTrans" cxnId="{9B2F3122-088A-4043-8FD2-537882CD96B4}">
      <dgm:prSet/>
      <dgm:spPr/>
      <dgm:t>
        <a:bodyPr/>
        <a:lstStyle/>
        <a:p>
          <a:endParaRPr lang="en-US"/>
        </a:p>
      </dgm:t>
    </dgm:pt>
    <dgm:pt modelId="{6BC017B9-B16C-492B-B4DD-A3DC98E248B9}" type="pres">
      <dgm:prSet presAssocID="{D8A19651-9A53-4774-AB39-807806A0BF67}" presName="diagram" presStyleCnt="0">
        <dgm:presLayoutVars>
          <dgm:dir/>
          <dgm:resizeHandles val="exact"/>
        </dgm:presLayoutVars>
      </dgm:prSet>
      <dgm:spPr/>
    </dgm:pt>
    <dgm:pt modelId="{4B5DBD92-632D-41FF-95BF-FA47A3AEB0EB}" type="pres">
      <dgm:prSet presAssocID="{19091C7F-08E0-4842-A178-DB1ED33EE3CA}" presName="node" presStyleLbl="node1" presStyleIdx="0" presStyleCnt="1" custScaleX="99550" custScaleY="132197" custLinFactNeighborX="7999" custLinFactNeighborY="3805">
        <dgm:presLayoutVars>
          <dgm:bulletEnabled val="1"/>
        </dgm:presLayoutVars>
      </dgm:prSet>
      <dgm:spPr/>
    </dgm:pt>
  </dgm:ptLst>
  <dgm:cxnLst>
    <dgm:cxn modelId="{9B2F3122-088A-4043-8FD2-537882CD96B4}" srcId="{D8A19651-9A53-4774-AB39-807806A0BF67}" destId="{19091C7F-08E0-4842-A178-DB1ED33EE3CA}" srcOrd="0" destOrd="0" parTransId="{7BB8AC00-B4FE-492A-B378-96CE1333A25E}" sibTransId="{4F9FDA14-8794-4D63-AFC1-FB24239EA6FA}"/>
    <dgm:cxn modelId="{627FB888-10CE-4D88-8610-3EDC857841AA}" type="presOf" srcId="{D8A19651-9A53-4774-AB39-807806A0BF67}" destId="{6BC017B9-B16C-492B-B4DD-A3DC98E248B9}" srcOrd="0" destOrd="0" presId="urn:microsoft.com/office/officeart/2005/8/layout/default"/>
    <dgm:cxn modelId="{5E6157D2-25AB-4B8F-8B09-AC363ECA1597}" type="presOf" srcId="{19091C7F-08E0-4842-A178-DB1ED33EE3CA}" destId="{4B5DBD92-632D-41FF-95BF-FA47A3AEB0EB}" srcOrd="0" destOrd="0" presId="urn:microsoft.com/office/officeart/2005/8/layout/default"/>
    <dgm:cxn modelId="{F79FC328-0368-4FE4-9D44-E5DCA56F70A4}" type="presParOf" srcId="{6BC017B9-B16C-492B-B4DD-A3DC98E248B9}" destId="{4B5DBD92-632D-41FF-95BF-FA47A3AEB0E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07D8B5-937A-4261-926C-428A5AE5BFAB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6BAE7D61-9E03-4BD0-8196-E5645992FDA6}">
      <dgm:prSet phldrT="[Text]"/>
      <dgm:spPr/>
      <dgm:t>
        <a:bodyPr/>
        <a:lstStyle/>
        <a:p>
          <a:r>
            <a:rPr lang="he-IL" dirty="0"/>
            <a:t>גישה לשרת</a:t>
          </a:r>
          <a:endParaRPr lang="en-US" dirty="0"/>
        </a:p>
      </dgm:t>
    </dgm:pt>
    <dgm:pt modelId="{EDDB00AF-26D6-445F-8BD4-0D5B44BC4E85}" type="parTrans" cxnId="{DDB991D5-0014-46E6-A96E-3602C93BC828}">
      <dgm:prSet/>
      <dgm:spPr/>
      <dgm:t>
        <a:bodyPr/>
        <a:lstStyle/>
        <a:p>
          <a:endParaRPr lang="en-US"/>
        </a:p>
      </dgm:t>
    </dgm:pt>
    <dgm:pt modelId="{FC6FF83F-7DE3-431E-B664-A73917D409A5}" type="sibTrans" cxnId="{DDB991D5-0014-46E6-A96E-3602C93BC828}">
      <dgm:prSet/>
      <dgm:spPr/>
      <dgm:t>
        <a:bodyPr/>
        <a:lstStyle/>
        <a:p>
          <a:endParaRPr lang="en-US"/>
        </a:p>
      </dgm:t>
    </dgm:pt>
    <dgm:pt modelId="{C51C4DF2-7C09-475E-8F45-C5BA8AADB8BC}">
      <dgm:prSet phldrT="[Text]"/>
      <dgm:spPr/>
      <dgm:t>
        <a:bodyPr/>
        <a:lstStyle/>
        <a:p>
          <a:r>
            <a:rPr lang="he-IL" dirty="0"/>
            <a:t>גישה לדוחות</a:t>
          </a:r>
          <a:endParaRPr lang="en-US" dirty="0"/>
        </a:p>
      </dgm:t>
    </dgm:pt>
    <dgm:pt modelId="{EEA4A461-E909-48EC-B331-D35F0E741346}" type="parTrans" cxnId="{F778FFDB-BE93-4414-B6ED-0EA76B6FF73D}">
      <dgm:prSet/>
      <dgm:spPr/>
      <dgm:t>
        <a:bodyPr/>
        <a:lstStyle/>
        <a:p>
          <a:endParaRPr lang="en-US"/>
        </a:p>
      </dgm:t>
    </dgm:pt>
    <dgm:pt modelId="{5B1B1F98-6EAE-492D-A571-B6DD1F9322E5}" type="sibTrans" cxnId="{F778FFDB-BE93-4414-B6ED-0EA76B6FF73D}">
      <dgm:prSet/>
      <dgm:spPr/>
      <dgm:t>
        <a:bodyPr/>
        <a:lstStyle/>
        <a:p>
          <a:endParaRPr lang="en-US"/>
        </a:p>
      </dgm:t>
    </dgm:pt>
    <dgm:pt modelId="{168AB5F5-2710-4B69-94DF-AE6CA525FED9}">
      <dgm:prSet phldrT="[Text]"/>
      <dgm:spPr/>
      <dgm:t>
        <a:bodyPr/>
        <a:lstStyle/>
        <a:p>
          <a:r>
            <a:rPr lang="he-IL" dirty="0"/>
            <a:t>גישה לשאילתות</a:t>
          </a:r>
          <a:endParaRPr lang="en-US" dirty="0"/>
        </a:p>
      </dgm:t>
    </dgm:pt>
    <dgm:pt modelId="{73276609-8B6F-4492-B254-89F641F5BC5A}" type="parTrans" cxnId="{C3300B47-A807-46B0-823B-DE3FB712BFA5}">
      <dgm:prSet/>
      <dgm:spPr/>
      <dgm:t>
        <a:bodyPr/>
        <a:lstStyle/>
        <a:p>
          <a:endParaRPr lang="en-US"/>
        </a:p>
      </dgm:t>
    </dgm:pt>
    <dgm:pt modelId="{159D46FB-C108-4BE5-9A1A-13A29B09CBBB}" type="sibTrans" cxnId="{C3300B47-A807-46B0-823B-DE3FB712BFA5}">
      <dgm:prSet/>
      <dgm:spPr/>
      <dgm:t>
        <a:bodyPr/>
        <a:lstStyle/>
        <a:p>
          <a:endParaRPr lang="en-US"/>
        </a:p>
      </dgm:t>
    </dgm:pt>
    <dgm:pt modelId="{3A816BCC-33E2-4C63-9C80-6B881749453D}" type="pres">
      <dgm:prSet presAssocID="{6007D8B5-937A-4261-926C-428A5AE5BFAB}" presName="compositeShape" presStyleCnt="0">
        <dgm:presLayoutVars>
          <dgm:chMax val="7"/>
          <dgm:dir/>
          <dgm:resizeHandles val="exact"/>
        </dgm:presLayoutVars>
      </dgm:prSet>
      <dgm:spPr/>
    </dgm:pt>
    <dgm:pt modelId="{1524F253-EB0B-4E46-A95D-9F268CFAA46F}" type="pres">
      <dgm:prSet presAssocID="{6BAE7D61-9E03-4BD0-8196-E5645992FDA6}" presName="circ1" presStyleLbl="vennNode1" presStyleIdx="0" presStyleCnt="3" custLinFactNeighborX="168" custLinFactNeighborY="-865"/>
      <dgm:spPr/>
    </dgm:pt>
    <dgm:pt modelId="{E76930CC-F4FF-4567-AEE7-81309FDAE323}" type="pres">
      <dgm:prSet presAssocID="{6BAE7D61-9E03-4BD0-8196-E5645992FDA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D142D68-3CFC-426D-B657-EB9CB0219714}" type="pres">
      <dgm:prSet presAssocID="{C51C4DF2-7C09-475E-8F45-C5BA8AADB8BC}" presName="circ2" presStyleLbl="vennNode1" presStyleIdx="1" presStyleCnt="3"/>
      <dgm:spPr/>
    </dgm:pt>
    <dgm:pt modelId="{55C204A9-F1B2-4FE4-83D1-9B817E695A32}" type="pres">
      <dgm:prSet presAssocID="{C51C4DF2-7C09-475E-8F45-C5BA8AADB8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A6C073C-F558-4D81-A0C5-FF0FF882BF49}" type="pres">
      <dgm:prSet presAssocID="{168AB5F5-2710-4B69-94DF-AE6CA525FED9}" presName="circ3" presStyleLbl="vennNode1" presStyleIdx="2" presStyleCnt="3"/>
      <dgm:spPr/>
    </dgm:pt>
    <dgm:pt modelId="{6708393C-C904-4537-A03C-BED6177A294B}" type="pres">
      <dgm:prSet presAssocID="{168AB5F5-2710-4B69-94DF-AE6CA525FED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468553F-B7A3-48C3-8B58-776DB5AE6AE2}" type="presOf" srcId="{6BAE7D61-9E03-4BD0-8196-E5645992FDA6}" destId="{E76930CC-F4FF-4567-AEE7-81309FDAE323}" srcOrd="1" destOrd="0" presId="urn:microsoft.com/office/officeart/2005/8/layout/venn1"/>
    <dgm:cxn modelId="{C3300B47-A807-46B0-823B-DE3FB712BFA5}" srcId="{6007D8B5-937A-4261-926C-428A5AE5BFAB}" destId="{168AB5F5-2710-4B69-94DF-AE6CA525FED9}" srcOrd="2" destOrd="0" parTransId="{73276609-8B6F-4492-B254-89F641F5BC5A}" sibTransId="{159D46FB-C108-4BE5-9A1A-13A29B09CBBB}"/>
    <dgm:cxn modelId="{8A7A1648-6399-4AD0-8567-B75FB5CC588E}" type="presOf" srcId="{6007D8B5-937A-4261-926C-428A5AE5BFAB}" destId="{3A816BCC-33E2-4C63-9C80-6B881749453D}" srcOrd="0" destOrd="0" presId="urn:microsoft.com/office/officeart/2005/8/layout/venn1"/>
    <dgm:cxn modelId="{718EDC71-B7E1-4FAF-94DB-6FA27EC65229}" type="presOf" srcId="{6BAE7D61-9E03-4BD0-8196-E5645992FDA6}" destId="{1524F253-EB0B-4E46-A95D-9F268CFAA46F}" srcOrd="0" destOrd="0" presId="urn:microsoft.com/office/officeart/2005/8/layout/venn1"/>
    <dgm:cxn modelId="{FB631D8A-7B33-42B2-945C-A0876D5C5B0B}" type="presOf" srcId="{C51C4DF2-7C09-475E-8F45-C5BA8AADB8BC}" destId="{55C204A9-F1B2-4FE4-83D1-9B817E695A32}" srcOrd="1" destOrd="0" presId="urn:microsoft.com/office/officeart/2005/8/layout/venn1"/>
    <dgm:cxn modelId="{93E75AAC-00BA-420A-9C86-7277CDEFBB01}" type="presOf" srcId="{168AB5F5-2710-4B69-94DF-AE6CA525FED9}" destId="{5A6C073C-F558-4D81-A0C5-FF0FF882BF49}" srcOrd="0" destOrd="0" presId="urn:microsoft.com/office/officeart/2005/8/layout/venn1"/>
    <dgm:cxn modelId="{5CB180B1-33B9-4670-A46F-93C64B259E47}" type="presOf" srcId="{C51C4DF2-7C09-475E-8F45-C5BA8AADB8BC}" destId="{7D142D68-3CFC-426D-B657-EB9CB0219714}" srcOrd="0" destOrd="0" presId="urn:microsoft.com/office/officeart/2005/8/layout/venn1"/>
    <dgm:cxn modelId="{DDB991D5-0014-46E6-A96E-3602C93BC828}" srcId="{6007D8B5-937A-4261-926C-428A5AE5BFAB}" destId="{6BAE7D61-9E03-4BD0-8196-E5645992FDA6}" srcOrd="0" destOrd="0" parTransId="{EDDB00AF-26D6-445F-8BD4-0D5B44BC4E85}" sibTransId="{FC6FF83F-7DE3-431E-B664-A73917D409A5}"/>
    <dgm:cxn modelId="{F778FFDB-BE93-4414-B6ED-0EA76B6FF73D}" srcId="{6007D8B5-937A-4261-926C-428A5AE5BFAB}" destId="{C51C4DF2-7C09-475E-8F45-C5BA8AADB8BC}" srcOrd="1" destOrd="0" parTransId="{EEA4A461-E909-48EC-B331-D35F0E741346}" sibTransId="{5B1B1F98-6EAE-492D-A571-B6DD1F9322E5}"/>
    <dgm:cxn modelId="{9B2CB2EB-7DA0-408E-9EF1-AC2453899474}" type="presOf" srcId="{168AB5F5-2710-4B69-94DF-AE6CA525FED9}" destId="{6708393C-C904-4537-A03C-BED6177A294B}" srcOrd="1" destOrd="0" presId="urn:microsoft.com/office/officeart/2005/8/layout/venn1"/>
    <dgm:cxn modelId="{E78EC54B-6CA1-4BCB-B438-222A0DFD2F3E}" type="presParOf" srcId="{3A816BCC-33E2-4C63-9C80-6B881749453D}" destId="{1524F253-EB0B-4E46-A95D-9F268CFAA46F}" srcOrd="0" destOrd="0" presId="urn:microsoft.com/office/officeart/2005/8/layout/venn1"/>
    <dgm:cxn modelId="{D6DAE7DD-8705-4F27-B987-830D1A9309C1}" type="presParOf" srcId="{3A816BCC-33E2-4C63-9C80-6B881749453D}" destId="{E76930CC-F4FF-4567-AEE7-81309FDAE323}" srcOrd="1" destOrd="0" presId="urn:microsoft.com/office/officeart/2005/8/layout/venn1"/>
    <dgm:cxn modelId="{51376B40-41C7-402F-9B03-C847A437D9B9}" type="presParOf" srcId="{3A816BCC-33E2-4C63-9C80-6B881749453D}" destId="{7D142D68-3CFC-426D-B657-EB9CB0219714}" srcOrd="2" destOrd="0" presId="urn:microsoft.com/office/officeart/2005/8/layout/venn1"/>
    <dgm:cxn modelId="{316EC34D-BEC7-47EB-B6A3-68F09CA2083B}" type="presParOf" srcId="{3A816BCC-33E2-4C63-9C80-6B881749453D}" destId="{55C204A9-F1B2-4FE4-83D1-9B817E695A32}" srcOrd="3" destOrd="0" presId="urn:microsoft.com/office/officeart/2005/8/layout/venn1"/>
    <dgm:cxn modelId="{DA757DA3-7911-427E-99BC-5DF689D95226}" type="presParOf" srcId="{3A816BCC-33E2-4C63-9C80-6B881749453D}" destId="{5A6C073C-F558-4D81-A0C5-FF0FF882BF49}" srcOrd="4" destOrd="0" presId="urn:microsoft.com/office/officeart/2005/8/layout/venn1"/>
    <dgm:cxn modelId="{5ED8E7A6-777D-4076-8A8C-F06D44903F48}" type="presParOf" srcId="{3A816BCC-33E2-4C63-9C80-6B881749453D}" destId="{6708393C-C904-4537-A03C-BED6177A294B}" srcOrd="5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1D554-0869-419A-A235-779D9DCDA3ED}">
      <dsp:nvSpPr>
        <dsp:cNvPr id="0" name=""/>
        <dsp:cNvSpPr/>
      </dsp:nvSpPr>
      <dsp:spPr>
        <a:xfrm>
          <a:off x="11430" y="0"/>
          <a:ext cx="2195506" cy="99955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SSIS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</a:t>
          </a:r>
          <a:r>
            <a:rPr lang="en-US" sz="1600" kern="1200" dirty="0"/>
            <a:t>ETL</a:t>
          </a:r>
        </a:p>
      </dsp:txBody>
      <dsp:txXfrm>
        <a:off x="40706" y="29276"/>
        <a:ext cx="2136954" cy="940998"/>
      </dsp:txXfrm>
    </dsp:sp>
    <dsp:sp modelId="{8696D43A-9DE5-4B5A-A72D-D3A0CFCF4322}">
      <dsp:nvSpPr>
        <dsp:cNvPr id="0" name=""/>
        <dsp:cNvSpPr/>
      </dsp:nvSpPr>
      <dsp:spPr>
        <a:xfrm>
          <a:off x="2426487" y="227532"/>
          <a:ext cx="465447" cy="544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6487" y="336429"/>
        <a:ext cx="325813" cy="326691"/>
      </dsp:txXfrm>
    </dsp:sp>
    <dsp:sp modelId="{FD22F3F8-58F7-42D6-BE21-E1251E5361E1}">
      <dsp:nvSpPr>
        <dsp:cNvPr id="0" name=""/>
        <dsp:cNvSpPr/>
      </dsp:nvSpPr>
      <dsp:spPr>
        <a:xfrm>
          <a:off x="3085139" y="0"/>
          <a:ext cx="2195506" cy="99955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SSRS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דוחות</a:t>
          </a:r>
          <a:endParaRPr lang="en-US" sz="1600" kern="1200" dirty="0"/>
        </a:p>
      </dsp:txBody>
      <dsp:txXfrm>
        <a:off x="3114415" y="29276"/>
        <a:ext cx="2136954" cy="940998"/>
      </dsp:txXfrm>
    </dsp:sp>
    <dsp:sp modelId="{24A201AB-5082-4D66-A9F8-367C9DCDF813}">
      <dsp:nvSpPr>
        <dsp:cNvPr id="0" name=""/>
        <dsp:cNvSpPr/>
      </dsp:nvSpPr>
      <dsp:spPr>
        <a:xfrm>
          <a:off x="5492907" y="227532"/>
          <a:ext cx="449994" cy="544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2907" y="336429"/>
        <a:ext cx="314996" cy="326691"/>
      </dsp:txXfrm>
    </dsp:sp>
    <dsp:sp modelId="{EBAFCD02-58A2-4961-A985-4FA6C9DC4827}">
      <dsp:nvSpPr>
        <dsp:cNvPr id="0" name=""/>
        <dsp:cNvSpPr/>
      </dsp:nvSpPr>
      <dsp:spPr>
        <a:xfrm>
          <a:off x="6129692" y="0"/>
          <a:ext cx="2195506" cy="99955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POWER BI 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Repot server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פריסת דוחות</a:t>
          </a:r>
          <a:endParaRPr lang="en-US" sz="1600" kern="1200" dirty="0"/>
        </a:p>
      </dsp:txBody>
      <dsp:txXfrm>
        <a:off x="6158968" y="29276"/>
        <a:ext cx="2136954" cy="940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1D554-0869-419A-A235-779D9DCDA3ED}">
      <dsp:nvSpPr>
        <dsp:cNvPr id="0" name=""/>
        <dsp:cNvSpPr/>
      </dsp:nvSpPr>
      <dsp:spPr>
        <a:xfrm>
          <a:off x="3676" y="252814"/>
          <a:ext cx="1607391" cy="1100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SSIS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</a:t>
          </a:r>
          <a:r>
            <a:rPr lang="en-US" sz="1600" kern="1200" dirty="0"/>
            <a:t>ETL</a:t>
          </a:r>
        </a:p>
      </dsp:txBody>
      <dsp:txXfrm>
        <a:off x="35896" y="285034"/>
        <a:ext cx="1542951" cy="1035618"/>
      </dsp:txXfrm>
    </dsp:sp>
    <dsp:sp modelId="{8696D43A-9DE5-4B5A-A72D-D3A0CFCF4322}">
      <dsp:nvSpPr>
        <dsp:cNvPr id="0" name=""/>
        <dsp:cNvSpPr/>
      </dsp:nvSpPr>
      <dsp:spPr>
        <a:xfrm>
          <a:off x="1771806" y="603527"/>
          <a:ext cx="340766" cy="398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71806" y="683253"/>
        <a:ext cx="238536" cy="239180"/>
      </dsp:txXfrm>
    </dsp:sp>
    <dsp:sp modelId="{FD22F3F8-58F7-42D6-BE21-E1251E5361E1}">
      <dsp:nvSpPr>
        <dsp:cNvPr id="0" name=""/>
        <dsp:cNvSpPr/>
      </dsp:nvSpPr>
      <dsp:spPr>
        <a:xfrm>
          <a:off x="2254023" y="252814"/>
          <a:ext cx="1607391" cy="1100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SSAS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טבולרי</a:t>
          </a:r>
          <a:endParaRPr lang="en-US" sz="1600" kern="1200" dirty="0"/>
        </a:p>
      </dsp:txBody>
      <dsp:txXfrm>
        <a:off x="2286243" y="285034"/>
        <a:ext cx="1542951" cy="1035618"/>
      </dsp:txXfrm>
    </dsp:sp>
    <dsp:sp modelId="{24A201AB-5082-4D66-A9F8-367C9DCDF813}">
      <dsp:nvSpPr>
        <dsp:cNvPr id="0" name=""/>
        <dsp:cNvSpPr/>
      </dsp:nvSpPr>
      <dsp:spPr>
        <a:xfrm>
          <a:off x="4022153" y="603527"/>
          <a:ext cx="340766" cy="398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022153" y="683253"/>
        <a:ext cx="238536" cy="239180"/>
      </dsp:txXfrm>
    </dsp:sp>
    <dsp:sp modelId="{23042D1A-B0D6-40E5-B692-96DE257207ED}">
      <dsp:nvSpPr>
        <dsp:cNvPr id="0" name=""/>
        <dsp:cNvSpPr/>
      </dsp:nvSpPr>
      <dsp:spPr>
        <a:xfrm>
          <a:off x="4504371" y="252814"/>
          <a:ext cx="1607391" cy="1100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POWER BI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טבולרי</a:t>
          </a:r>
          <a:endParaRPr lang="en-US" sz="1600" kern="1200" dirty="0"/>
        </a:p>
      </dsp:txBody>
      <dsp:txXfrm>
        <a:off x="4536591" y="285034"/>
        <a:ext cx="1542951" cy="1035618"/>
      </dsp:txXfrm>
    </dsp:sp>
    <dsp:sp modelId="{5886B56F-11D1-4344-B832-CEA04C2DE142}">
      <dsp:nvSpPr>
        <dsp:cNvPr id="0" name=""/>
        <dsp:cNvSpPr/>
      </dsp:nvSpPr>
      <dsp:spPr>
        <a:xfrm>
          <a:off x="6272501" y="603527"/>
          <a:ext cx="340766" cy="398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272501" y="683253"/>
        <a:ext cx="238536" cy="239180"/>
      </dsp:txXfrm>
    </dsp:sp>
    <dsp:sp modelId="{46AC1933-9B9E-49F7-A14E-82314F16D23D}">
      <dsp:nvSpPr>
        <dsp:cNvPr id="0" name=""/>
        <dsp:cNvSpPr/>
      </dsp:nvSpPr>
      <dsp:spPr>
        <a:xfrm>
          <a:off x="6754718" y="252814"/>
          <a:ext cx="1607391" cy="1100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POWER BI 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Repot server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פריסת דוחות</a:t>
          </a:r>
          <a:endParaRPr lang="en-US" sz="1600" kern="1200" dirty="0"/>
        </a:p>
      </dsp:txBody>
      <dsp:txXfrm>
        <a:off x="6786938" y="285034"/>
        <a:ext cx="1542951" cy="1035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1D554-0869-419A-A235-779D9DCDA3ED}">
      <dsp:nvSpPr>
        <dsp:cNvPr id="0" name=""/>
        <dsp:cNvSpPr/>
      </dsp:nvSpPr>
      <dsp:spPr>
        <a:xfrm>
          <a:off x="0" y="0"/>
          <a:ext cx="3484382" cy="999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SSIS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</a:t>
          </a:r>
          <a:r>
            <a:rPr lang="en-US" sz="1600" kern="1200" dirty="0"/>
            <a:t>ETL</a:t>
          </a:r>
        </a:p>
      </dsp:txBody>
      <dsp:txXfrm>
        <a:off x="29276" y="29276"/>
        <a:ext cx="3425830" cy="940998"/>
      </dsp:txXfrm>
    </dsp:sp>
    <dsp:sp modelId="{8696D43A-9DE5-4B5A-A72D-D3A0CFCF4322}">
      <dsp:nvSpPr>
        <dsp:cNvPr id="0" name=""/>
        <dsp:cNvSpPr/>
      </dsp:nvSpPr>
      <dsp:spPr>
        <a:xfrm>
          <a:off x="3833229" y="67711"/>
          <a:ext cx="739555" cy="864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3833229" y="240536"/>
        <a:ext cx="517689" cy="518476"/>
      </dsp:txXfrm>
    </dsp:sp>
    <dsp:sp modelId="{FD22F3F8-58F7-42D6-BE21-E1251E5361E1}">
      <dsp:nvSpPr>
        <dsp:cNvPr id="0" name=""/>
        <dsp:cNvSpPr/>
      </dsp:nvSpPr>
      <dsp:spPr>
        <a:xfrm>
          <a:off x="4879769" y="0"/>
          <a:ext cx="3484382" cy="999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QLIK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טבולרי</a:t>
          </a:r>
          <a:endParaRPr lang="en-US" sz="1600" kern="1200" dirty="0"/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דוחות</a:t>
          </a:r>
          <a:endParaRPr lang="en-US" sz="1600" kern="1200" dirty="0"/>
        </a:p>
      </dsp:txBody>
      <dsp:txXfrm>
        <a:off x="4909045" y="29276"/>
        <a:ext cx="3425830" cy="9409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1D554-0869-419A-A235-779D9DCDA3ED}">
      <dsp:nvSpPr>
        <dsp:cNvPr id="0" name=""/>
        <dsp:cNvSpPr/>
      </dsp:nvSpPr>
      <dsp:spPr>
        <a:xfrm>
          <a:off x="1269" y="0"/>
          <a:ext cx="2195506" cy="99955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SSIS</a:t>
          </a: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</a:t>
          </a:r>
          <a:r>
            <a:rPr lang="en-US" sz="1600" kern="1200" dirty="0"/>
            <a:t>ETL</a:t>
          </a:r>
        </a:p>
      </dsp:txBody>
      <dsp:txXfrm>
        <a:off x="30545" y="29276"/>
        <a:ext cx="2136954" cy="940998"/>
      </dsp:txXfrm>
    </dsp:sp>
    <dsp:sp modelId="{8696D43A-9DE5-4B5A-A72D-D3A0CFCF4322}">
      <dsp:nvSpPr>
        <dsp:cNvPr id="0" name=""/>
        <dsp:cNvSpPr/>
      </dsp:nvSpPr>
      <dsp:spPr>
        <a:xfrm>
          <a:off x="2418867" y="227532"/>
          <a:ext cx="470832" cy="544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18867" y="336429"/>
        <a:ext cx="329582" cy="326691"/>
      </dsp:txXfrm>
    </dsp:sp>
    <dsp:sp modelId="{FD22F3F8-58F7-42D6-BE21-E1251E5361E1}">
      <dsp:nvSpPr>
        <dsp:cNvPr id="0" name=""/>
        <dsp:cNvSpPr/>
      </dsp:nvSpPr>
      <dsp:spPr>
        <a:xfrm>
          <a:off x="3085139" y="0"/>
          <a:ext cx="2195506" cy="99955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POWER</a:t>
          </a:r>
          <a:r>
            <a:rPr lang="en-US" sz="1800" b="1" kern="1200" baseline="0" dirty="0"/>
            <a:t> BI</a:t>
          </a:r>
          <a:endParaRPr lang="en-US" sz="1800" b="1" kern="1200" dirty="0"/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תהליך טבולרי</a:t>
          </a:r>
          <a:endParaRPr lang="en-US" sz="1600" kern="1200" dirty="0"/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600" kern="1200" dirty="0"/>
            <a:t>דוחות</a:t>
          </a:r>
          <a:endParaRPr lang="en-US" sz="1600" kern="1200" dirty="0"/>
        </a:p>
      </dsp:txBody>
      <dsp:txXfrm>
        <a:off x="3114415" y="29276"/>
        <a:ext cx="2136954" cy="940998"/>
      </dsp:txXfrm>
    </dsp:sp>
    <dsp:sp modelId="{24A201AB-5082-4D66-A9F8-367C9DCDF813}">
      <dsp:nvSpPr>
        <dsp:cNvPr id="0" name=""/>
        <dsp:cNvSpPr/>
      </dsp:nvSpPr>
      <dsp:spPr>
        <a:xfrm>
          <a:off x="5492907" y="227532"/>
          <a:ext cx="449994" cy="544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2907" y="336429"/>
        <a:ext cx="314996" cy="326691"/>
      </dsp:txXfrm>
    </dsp:sp>
    <dsp:sp modelId="{EBAFCD02-58A2-4961-A985-4FA6C9DC4827}">
      <dsp:nvSpPr>
        <dsp:cNvPr id="0" name=""/>
        <dsp:cNvSpPr/>
      </dsp:nvSpPr>
      <dsp:spPr>
        <a:xfrm>
          <a:off x="6129692" y="0"/>
          <a:ext cx="2195506" cy="99955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POWER BI 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Repot server</a:t>
          </a:r>
          <a:endParaRPr lang="he-IL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פריסת דוחות</a:t>
          </a:r>
          <a:endParaRPr lang="en-US" sz="1600" kern="1200" dirty="0"/>
        </a:p>
      </dsp:txBody>
      <dsp:txXfrm>
        <a:off x="6158968" y="29276"/>
        <a:ext cx="2136954" cy="9409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1956F-1EA4-4438-8CDC-558AE1FE3C47}">
      <dsp:nvSpPr>
        <dsp:cNvPr id="0" name=""/>
        <dsp:cNvSpPr/>
      </dsp:nvSpPr>
      <dsp:spPr>
        <a:xfrm>
          <a:off x="0" y="0"/>
          <a:ext cx="3053020" cy="1460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Mirror</a:t>
          </a:r>
          <a:endParaRPr lang="he-IL" sz="1800" b="1" u="sng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שכפול טבלאות</a:t>
          </a:r>
          <a:endParaRPr lang="en-US" sz="1400" kern="1200" dirty="0"/>
        </a:p>
      </dsp:txBody>
      <dsp:txXfrm>
        <a:off x="42779" y="42779"/>
        <a:ext cx="1476930" cy="1375032"/>
      </dsp:txXfrm>
    </dsp:sp>
    <dsp:sp modelId="{A4BA0C46-F03A-4920-9EAE-F3AF53E388CB}">
      <dsp:nvSpPr>
        <dsp:cNvPr id="0" name=""/>
        <dsp:cNvSpPr/>
      </dsp:nvSpPr>
      <dsp:spPr>
        <a:xfrm>
          <a:off x="269384" y="1704022"/>
          <a:ext cx="3053020" cy="1460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Stage</a:t>
          </a:r>
          <a:endParaRPr lang="he-IL" sz="1800" b="1" u="sng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עיבוד הנתונים: טיפול בנתונים חסרים והוספת מחיקת שורות</a:t>
          </a:r>
          <a:endParaRPr lang="en-US" sz="1400" kern="1200" dirty="0"/>
        </a:p>
      </dsp:txBody>
      <dsp:txXfrm>
        <a:off x="312163" y="1746801"/>
        <a:ext cx="1748694" cy="1375032"/>
      </dsp:txXfrm>
    </dsp:sp>
    <dsp:sp modelId="{FCA60080-B5CD-4297-94D5-C8215948F4B8}">
      <dsp:nvSpPr>
        <dsp:cNvPr id="0" name=""/>
        <dsp:cNvSpPr/>
      </dsp:nvSpPr>
      <dsp:spPr>
        <a:xfrm>
          <a:off x="538768" y="3408044"/>
          <a:ext cx="3053020" cy="1460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Data Warehouse</a:t>
          </a:r>
          <a:endParaRPr lang="he-IL" sz="1800" b="1" u="sng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הנתונים מהטבלאות השונות משתלבים ומתאחדים ביחד למודל </a:t>
          </a:r>
          <a:r>
            <a:rPr lang="en-US" sz="1400" kern="1200" dirty="0"/>
            <a:t>Star Schema</a:t>
          </a:r>
        </a:p>
      </dsp:txBody>
      <dsp:txXfrm>
        <a:off x="581547" y="3450823"/>
        <a:ext cx="1748694" cy="1375032"/>
      </dsp:txXfrm>
    </dsp:sp>
    <dsp:sp modelId="{AB5FA3FD-8A66-4B3B-8DEB-5C9F977B1365}">
      <dsp:nvSpPr>
        <dsp:cNvPr id="0" name=""/>
        <dsp:cNvSpPr/>
      </dsp:nvSpPr>
      <dsp:spPr>
        <a:xfrm>
          <a:off x="2103636" y="1107614"/>
          <a:ext cx="949383" cy="949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317247" y="1107614"/>
        <a:ext cx="522161" cy="714411"/>
      </dsp:txXfrm>
    </dsp:sp>
    <dsp:sp modelId="{A9146E1D-EBD8-4784-87A4-0B022E3AD61A}">
      <dsp:nvSpPr>
        <dsp:cNvPr id="0" name=""/>
        <dsp:cNvSpPr/>
      </dsp:nvSpPr>
      <dsp:spPr>
        <a:xfrm>
          <a:off x="2373021" y="2801899"/>
          <a:ext cx="949383" cy="949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586632" y="2801899"/>
        <a:ext cx="522161" cy="7144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DBD92-632D-41FF-95BF-FA47A3AEB0EB}">
      <dsp:nvSpPr>
        <dsp:cNvPr id="0" name=""/>
        <dsp:cNvSpPr/>
      </dsp:nvSpPr>
      <dsp:spPr>
        <a:xfrm>
          <a:off x="23829" y="289832"/>
          <a:ext cx="4330868" cy="3450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קלט: הנתונים מ </a:t>
          </a:r>
          <a:r>
            <a:rPr lang="en-US" sz="1600" kern="1200" dirty="0"/>
            <a:t>Data Warehouse</a:t>
          </a:r>
          <a:r>
            <a:rPr lang="he-IL" sz="1600" kern="1200" dirty="0"/>
            <a:t> שמגיע מתוכנת ה </a:t>
          </a:r>
          <a:r>
            <a:rPr lang="en-US" sz="1600" kern="1200" dirty="0"/>
            <a:t>SSIS</a:t>
          </a:r>
          <a:r>
            <a:rPr lang="he-IL" sz="1600" kern="1200" dirty="0"/>
            <a:t>. 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600" kern="1200" dirty="0"/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פלט: דוחות ויזואליים על ידי שימוש ב</a:t>
          </a:r>
          <a:r>
            <a:rPr lang="en-US" sz="1600" kern="1200" dirty="0"/>
            <a:t>: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he-IL" sz="1600" kern="1200" dirty="0"/>
            <a:t>פרמטרים</a:t>
          </a:r>
          <a:endParaRPr lang="en-US" sz="1600" kern="1200" dirty="0"/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Total, Subtotal- 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Drill Down-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Drill Through-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</a:t>
          </a:r>
          <a:r>
            <a:rPr lang="he-IL" sz="1600" kern="1200" dirty="0"/>
            <a:t>עיצוב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/>
            <a:t>-טבלאות, תרשימים</a:t>
          </a:r>
        </a:p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600" kern="1200" dirty="0"/>
        </a:p>
      </dsp:txBody>
      <dsp:txXfrm>
        <a:off x="23829" y="289832"/>
        <a:ext cx="4330868" cy="34506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4F253-EB0B-4E46-A95D-9F268CFAA46F}">
      <dsp:nvSpPr>
        <dsp:cNvPr id="0" name=""/>
        <dsp:cNvSpPr/>
      </dsp:nvSpPr>
      <dsp:spPr>
        <a:xfrm>
          <a:off x="1743575" y="29855"/>
          <a:ext cx="2450541" cy="245054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900" kern="1200" dirty="0"/>
            <a:t>גישה לשרת</a:t>
          </a:r>
          <a:endParaRPr lang="en-US" sz="2900" kern="1200" dirty="0"/>
        </a:p>
      </dsp:txBody>
      <dsp:txXfrm>
        <a:off x="2070314" y="458700"/>
        <a:ext cx="1797063" cy="1102743"/>
      </dsp:txXfrm>
    </dsp:sp>
    <dsp:sp modelId="{7D142D68-3CFC-426D-B657-EB9CB0219714}">
      <dsp:nvSpPr>
        <dsp:cNvPr id="0" name=""/>
        <dsp:cNvSpPr/>
      </dsp:nvSpPr>
      <dsp:spPr>
        <a:xfrm>
          <a:off x="2623695" y="1582641"/>
          <a:ext cx="2450541" cy="245054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900" kern="1200" dirty="0"/>
            <a:t>גישה לדוחות</a:t>
          </a:r>
          <a:endParaRPr lang="en-US" sz="2900" kern="1200" dirty="0"/>
        </a:p>
      </dsp:txBody>
      <dsp:txXfrm>
        <a:off x="3373153" y="2215698"/>
        <a:ext cx="1470324" cy="1347797"/>
      </dsp:txXfrm>
    </dsp:sp>
    <dsp:sp modelId="{5A6C073C-F558-4D81-A0C5-FF0FF882BF49}">
      <dsp:nvSpPr>
        <dsp:cNvPr id="0" name=""/>
        <dsp:cNvSpPr/>
      </dsp:nvSpPr>
      <dsp:spPr>
        <a:xfrm>
          <a:off x="855221" y="1582641"/>
          <a:ext cx="2450541" cy="245054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900" kern="1200" dirty="0"/>
            <a:t>גישה לשאילתות</a:t>
          </a:r>
          <a:endParaRPr lang="en-US" sz="2900" kern="1200" dirty="0"/>
        </a:p>
      </dsp:txBody>
      <dsp:txXfrm>
        <a:off x="1085980" y="2215698"/>
        <a:ext cx="1470324" cy="1347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1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8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5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258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1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3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image" Target="../media/image6.jpeg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slide" Target="slide19.xml"/><Relationship Id="rId9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pp.powerbi.com/groups/me/reports/3bdb7563-0d4e-4223-9bf4-47c4c0baaa15/ReportSection30f0757daf31fbd9cc65?noSignUpCheck=1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vered2658#!/vizhome/Coursecertifications/Dashboardofcourse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6B135-B3EF-48B4-B731-774C54B95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377" y="798226"/>
            <a:ext cx="3565524" cy="2384898"/>
          </a:xfrm>
        </p:spPr>
        <p:txBody>
          <a:bodyPr anchor="b">
            <a:normAutofit/>
          </a:bodyPr>
          <a:lstStyle/>
          <a:p>
            <a:pPr algn="ctr" rtl="1"/>
            <a:r>
              <a:rPr lang="he-IL" sz="5400" dirty="0"/>
              <a:t>תיק עבודות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FB0C5-98E0-4A15-8665-9ACEB98E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377" y="3783959"/>
            <a:ext cx="3565525" cy="1746520"/>
          </a:xfrm>
        </p:spPr>
        <p:txBody>
          <a:bodyPr>
            <a:normAutofit/>
          </a:bodyPr>
          <a:lstStyle/>
          <a:p>
            <a:pPr algn="ctr"/>
            <a:r>
              <a:rPr lang="he-IL" sz="3200" dirty="0">
                <a:solidFill>
                  <a:schemeClr val="tx1">
                    <a:alpha val="60000"/>
                  </a:schemeClr>
                </a:solidFill>
              </a:rPr>
              <a:t>על ידי ורד צ'פניק</a:t>
            </a:r>
            <a:endParaRPr lang="en-US" sz="32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hlinkClick r:id="rId2" action="ppaction://hlinksldjump" tooltip="To POWER BI:"/>
            <a:extLst>
              <a:ext uri="{FF2B5EF4-FFF2-40B4-BE49-F238E27FC236}">
                <a16:creationId xmlns:a16="http://schemas.microsoft.com/office/drawing/2014/main" id="{F1D2B50B-22B2-4EC6-AD60-1879FE0E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42" y="528109"/>
            <a:ext cx="2273715" cy="12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lik - Open Source Software · GitHub">
            <a:hlinkClick r:id="rId4" action="ppaction://hlinksldjump" tooltip="To QLIK:"/>
            <a:extLst>
              <a:ext uri="{FF2B5EF4-FFF2-40B4-BE49-F238E27FC236}">
                <a16:creationId xmlns:a16="http://schemas.microsoft.com/office/drawing/2014/main" id="{D5200A4C-ABA7-487E-A87D-FF5A5404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10" y="357947"/>
            <a:ext cx="1617710" cy="16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bleau Icon Png Transparent">
            <a:hlinkClick r:id="rId6" action="ppaction://hlinksldjump" tooltip="To Tableau:"/>
            <a:extLst>
              <a:ext uri="{FF2B5EF4-FFF2-40B4-BE49-F238E27FC236}">
                <a16:creationId xmlns:a16="http://schemas.microsoft.com/office/drawing/2014/main" id="{BCAAC4B8-5403-494A-80F0-490304E6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8" y="346233"/>
            <a:ext cx="1617709" cy="16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PNG and vectors for Free Download- DLPNG.com">
            <a:extLst>
              <a:ext uri="{FF2B5EF4-FFF2-40B4-BE49-F238E27FC236}">
                <a16:creationId xmlns:a16="http://schemas.microsoft.com/office/drawing/2014/main" id="{A9505674-A87D-4813-B974-4A70172E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73" y="2319393"/>
            <a:ext cx="4330777" cy="149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# Logo Programming language Icon, rocket 2d transparent ...">
            <a:hlinkClick r:id="rId9" action="ppaction://hlinksldjump" tooltip="To SQL:"/>
            <a:extLst>
              <a:ext uri="{FF2B5EF4-FFF2-40B4-BE49-F238E27FC236}">
                <a16:creationId xmlns:a16="http://schemas.microsoft.com/office/drawing/2014/main" id="{971E45E1-EA7A-4A42-90E3-4BC04307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49" y="4288089"/>
            <a:ext cx="27849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ree download Power Bi Logo png. - CleanPNG / KissPNG">
            <a:extLst>
              <a:ext uri="{FF2B5EF4-FFF2-40B4-BE49-F238E27FC236}">
                <a16:creationId xmlns:a16="http://schemas.microsoft.com/office/drawing/2014/main" id="{0104B45C-0A60-4186-9FE7-E721F659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10" y="42880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7596-CF7D-4744-8448-4458F2F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22" y="70986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SSRS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EDD7ECF-383D-494E-917D-7D8BEEA94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787375"/>
              </p:ext>
            </p:extLst>
          </p:nvPr>
        </p:nvGraphicFramePr>
        <p:xfrm>
          <a:off x="7607030" y="1304486"/>
          <a:ext cx="4354698" cy="3831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2" name="Picture 51">
            <a:extLst>
              <a:ext uri="{FF2B5EF4-FFF2-40B4-BE49-F238E27FC236}">
                <a16:creationId xmlns:a16="http://schemas.microsoft.com/office/drawing/2014/main" id="{BDAC858C-15E4-4CBA-9837-761FAFF21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43" y="2606014"/>
            <a:ext cx="6056591" cy="334731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6B48A7-D54D-4F70-A151-8D01D634D2B3}"/>
              </a:ext>
            </a:extLst>
          </p:cNvPr>
          <p:cNvSpPr txBox="1"/>
          <p:nvPr/>
        </p:nvSpPr>
        <p:spPr>
          <a:xfrm>
            <a:off x="119269" y="1304486"/>
            <a:ext cx="61878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בטבלה זו מוצג דוח של סוגי שיחות שהתבצעו לפי ארץ מקור וארץ יעד, מספר לקוחות וכמות שיחות.</a:t>
            </a:r>
          </a:p>
          <a:p>
            <a:pPr algn="r" rtl="1"/>
            <a:r>
              <a:rPr lang="he-IL" sz="1400" dirty="0"/>
              <a:t>ניתן לבחור את התאריכים שעבורם יוצגו הנתונים(</a:t>
            </a:r>
            <a:r>
              <a:rPr lang="en-US" sz="1400" dirty="0"/>
              <a:t>Start Date, End Date</a:t>
            </a:r>
            <a:r>
              <a:rPr lang="he-IL" sz="1400" dirty="0"/>
              <a:t>). יש שימוש ב </a:t>
            </a:r>
            <a:r>
              <a:rPr lang="en-US" sz="1400" dirty="0"/>
              <a:t>Drill Down</a:t>
            </a:r>
            <a:r>
              <a:rPr lang="he-IL" sz="1400" dirty="0"/>
              <a:t> בלחיצה על + בטבלה, ו </a:t>
            </a:r>
            <a:r>
              <a:rPr lang="en-US" sz="1400" dirty="0"/>
              <a:t>Drill Through</a:t>
            </a:r>
            <a:r>
              <a:rPr lang="he-IL" sz="1400" dirty="0"/>
              <a:t>, בלחיצה על סוג השיחה, המעבירה לדוח אחר.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686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7596-CF7D-4744-8448-4458F2F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76" y="33278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SSRS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3663F-03CE-411A-8471-363AD271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7" y="1256988"/>
            <a:ext cx="6921960" cy="5398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C844A2-23B9-4D5B-9B07-0B6695658D0F}"/>
              </a:ext>
            </a:extLst>
          </p:cNvPr>
          <p:cNvSpPr txBox="1"/>
          <p:nvPr/>
        </p:nvSpPr>
        <p:spPr>
          <a:xfrm>
            <a:off x="7444410" y="1269970"/>
            <a:ext cx="4333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מתארת דוח של אחד מסוגי השיחות(</a:t>
            </a:r>
            <a:r>
              <a:rPr lang="en-US" sz="1400" dirty="0"/>
              <a:t>Three-way call</a:t>
            </a:r>
            <a:r>
              <a:rPr lang="he-IL" sz="1400" dirty="0"/>
              <a:t>).</a:t>
            </a:r>
          </a:p>
          <a:p>
            <a:pPr algn="r" rtl="1"/>
            <a:r>
              <a:rPr lang="he-IL" sz="1400" dirty="0"/>
              <a:t>תרשימי העמודות מתארים את משך ומחיר הכולל של השיחות לפי סוג החבילה ולפי ארץ שיחה. </a:t>
            </a:r>
            <a:endParaRPr lang="en-US" sz="1400" dirty="0"/>
          </a:p>
          <a:p>
            <a:pPr algn="r" rtl="1"/>
            <a:r>
              <a:rPr lang="he-IL" sz="1400" dirty="0"/>
              <a:t>תרשים קווי המתאר את משך השיחות לאורך זמן בדקות לפי ארץ.</a:t>
            </a:r>
          </a:p>
          <a:p>
            <a:pPr algn="r" rtl="1"/>
            <a:endParaRPr lang="he-IL" sz="1400" dirty="0"/>
          </a:p>
          <a:p>
            <a:pPr algn="r" rtl="1"/>
            <a:r>
              <a:rPr lang="he-IL" sz="1400" dirty="0"/>
              <a:t>ניתן לבחור את התאריכים וסוג השיחה הרלוונטיים.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659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7596-CF7D-4744-8448-4458F2F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76" y="202964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Power BI Report Server</a:t>
            </a:r>
          </a:p>
        </p:txBody>
      </p:sp>
      <p:pic>
        <p:nvPicPr>
          <p:cNvPr id="4" name="image52.png">
            <a:extLst>
              <a:ext uri="{FF2B5EF4-FFF2-40B4-BE49-F238E27FC236}">
                <a16:creationId xmlns:a16="http://schemas.microsoft.com/office/drawing/2014/main" id="{4EADA75B-8D5D-4BAD-984F-B687E434C76E}"/>
              </a:ext>
            </a:extLst>
          </p:cNvPr>
          <p:cNvPicPr/>
          <p:nvPr/>
        </p:nvPicPr>
        <p:blipFill rotWithShape="1">
          <a:blip r:embed="rId2"/>
          <a:srcRect t="1" r="14907" b="745"/>
          <a:stretch/>
        </p:blipFill>
        <p:spPr>
          <a:xfrm>
            <a:off x="797669" y="1536971"/>
            <a:ext cx="8393466" cy="3968284"/>
          </a:xfrm>
          <a:prstGeom prst="rect">
            <a:avLst/>
          </a:prstGeom>
          <a:ln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A4A29B-17E0-4857-BDA8-C2F747FA6439}"/>
              </a:ext>
            </a:extLst>
          </p:cNvPr>
          <p:cNvSpPr/>
          <p:nvPr/>
        </p:nvSpPr>
        <p:spPr>
          <a:xfrm>
            <a:off x="797668" y="5846323"/>
            <a:ext cx="4114800" cy="59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ניתן ליצור יעדים ולראות האם הגענו אליהם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76561D-AE11-46DE-A21F-FB978E039D6C}"/>
              </a:ext>
            </a:extLst>
          </p:cNvPr>
          <p:cNvCxnSpPr>
            <a:cxnSpLocks/>
          </p:cNvCxnSpPr>
          <p:nvPr/>
        </p:nvCxnSpPr>
        <p:spPr>
          <a:xfrm flipV="1">
            <a:off x="2445143" y="5209512"/>
            <a:ext cx="0" cy="59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7596-CF7D-4744-8448-4458F2F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20" y="15620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 rtl="1"/>
            <a:r>
              <a:rPr lang="en-US" sz="4800" dirty="0"/>
              <a:t>Power BI Report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C3FCA-E841-4118-AA26-6BFF8E41B81E}"/>
              </a:ext>
            </a:extLst>
          </p:cNvPr>
          <p:cNvSpPr/>
          <p:nvPr/>
        </p:nvSpPr>
        <p:spPr>
          <a:xfrm>
            <a:off x="9657567" y="1563208"/>
            <a:ext cx="2122674" cy="269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1"/>
            <a:r>
              <a:rPr lang="he-IL" dirty="0"/>
              <a:t>ניתן לפרוס את הדוחות שיצרנו ב </a:t>
            </a:r>
            <a:r>
              <a:rPr lang="en-US" dirty="0"/>
              <a:t>SSRS</a:t>
            </a:r>
            <a:r>
              <a:rPr lang="he-IL" dirty="0"/>
              <a:t> לשרת הדוחות בתוכנת </a:t>
            </a:r>
            <a:r>
              <a:rPr lang="en-US" dirty="0"/>
              <a:t>POWER BI</a:t>
            </a:r>
            <a:r>
              <a:rPr lang="he-IL" dirty="0"/>
              <a:t> על ידי לחיצה על </a:t>
            </a:r>
            <a:r>
              <a:rPr lang="en-US" dirty="0"/>
              <a:t>Deploy</a:t>
            </a:r>
            <a:r>
              <a:rPr lang="he-IL" dirty="0"/>
              <a:t> וכך משתמשים שונים יכולים לראות את הדוחות.</a:t>
            </a:r>
            <a:endParaRPr lang="en-US" dirty="0"/>
          </a:p>
          <a:p>
            <a:pPr algn="ctr"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AD274-96E6-4B42-B739-09F79B93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3" y="1040988"/>
            <a:ext cx="7878871" cy="580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7596-CF7D-4744-8448-4458F2F9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96" y="-9490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 rtl="1"/>
            <a:r>
              <a:rPr lang="en-US" sz="4800" dirty="0"/>
              <a:t> :Power BI Report Server</a:t>
            </a:r>
            <a:r>
              <a:rPr lang="he-IL" sz="4800" dirty="0"/>
              <a:t>הרשאות ואבטחה</a:t>
            </a:r>
            <a:endParaRPr lang="en-US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96CA32-56A1-4FFA-9187-88AA1D836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339167"/>
              </p:ext>
            </p:extLst>
          </p:nvPr>
        </p:nvGraphicFramePr>
        <p:xfrm>
          <a:off x="2639504" y="1309349"/>
          <a:ext cx="5929459" cy="408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AAA73B-8C9F-43C2-B598-660BDBD10D77}"/>
              </a:ext>
            </a:extLst>
          </p:cNvPr>
          <p:cNvSpPr txBox="1"/>
          <p:nvPr/>
        </p:nvSpPr>
        <p:spPr>
          <a:xfrm>
            <a:off x="8611690" y="1446911"/>
            <a:ext cx="331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b="1" u="sng" dirty="0"/>
              <a:t>גישה לשרת:</a:t>
            </a:r>
            <a:r>
              <a:rPr lang="he-IL" sz="1400" dirty="0"/>
              <a:t> מאפשרת כניסה לאתר עצמו</a:t>
            </a:r>
          </a:p>
          <a:p>
            <a:pPr algn="r" rtl="1"/>
            <a:r>
              <a:rPr lang="he-IL" sz="1400" dirty="0"/>
              <a:t>בלעדיה המשתמש יראה את שרת הדוחות כך:  </a:t>
            </a:r>
            <a:endParaRPr lang="en-US" sz="1400" dirty="0"/>
          </a:p>
        </p:txBody>
      </p:sp>
      <p:pic>
        <p:nvPicPr>
          <p:cNvPr id="7" name="image51.png">
            <a:extLst>
              <a:ext uri="{FF2B5EF4-FFF2-40B4-BE49-F238E27FC236}">
                <a16:creationId xmlns:a16="http://schemas.microsoft.com/office/drawing/2014/main" id="{EDBC2AAC-390E-4985-A75A-37737535BE04}"/>
              </a:ext>
            </a:extLst>
          </p:cNvPr>
          <p:cNvPicPr/>
          <p:nvPr/>
        </p:nvPicPr>
        <p:blipFill rotWithShape="1">
          <a:blip r:embed="rId7"/>
          <a:srcRect r="54737" b="29349"/>
          <a:stretch/>
        </p:blipFill>
        <p:spPr>
          <a:xfrm>
            <a:off x="8735553" y="2048073"/>
            <a:ext cx="3121165" cy="2030408"/>
          </a:xfrm>
          <a:prstGeom prst="rect">
            <a:avLst/>
          </a:prstGeom>
          <a:ln/>
        </p:spPr>
      </p:pic>
      <p:pic>
        <p:nvPicPr>
          <p:cNvPr id="8" name="image23.png">
            <a:extLst>
              <a:ext uri="{FF2B5EF4-FFF2-40B4-BE49-F238E27FC236}">
                <a16:creationId xmlns:a16="http://schemas.microsoft.com/office/drawing/2014/main" id="{962811AC-3090-431C-B643-5A93DB35B2CC}"/>
              </a:ext>
            </a:extLst>
          </p:cNvPr>
          <p:cNvPicPr/>
          <p:nvPr/>
        </p:nvPicPr>
        <p:blipFill rotWithShape="1">
          <a:blip r:embed="rId8"/>
          <a:srcRect r="49147" b="13184"/>
          <a:stretch/>
        </p:blipFill>
        <p:spPr>
          <a:xfrm>
            <a:off x="7699896" y="4892657"/>
            <a:ext cx="2702874" cy="1676042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618F-9D25-46F1-855E-18B1DC4EEB44}"/>
              </a:ext>
            </a:extLst>
          </p:cNvPr>
          <p:cNvSpPr txBox="1"/>
          <p:nvPr/>
        </p:nvSpPr>
        <p:spPr>
          <a:xfrm>
            <a:off x="10321047" y="4824682"/>
            <a:ext cx="1928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b="1" u="sng" dirty="0"/>
              <a:t>גישה לדוחות:</a:t>
            </a:r>
            <a:r>
              <a:rPr lang="he-IL" sz="1400" dirty="0"/>
              <a:t> מאפשרת צפייה באובייקטים הגלויים למשתמש.</a:t>
            </a:r>
          </a:p>
          <a:p>
            <a:pPr algn="r"/>
            <a:r>
              <a:rPr lang="he-IL" sz="1400" dirty="0"/>
              <a:t> כך רואה המשתמש את השרת כאשר חלק מהאובייקטים מוסתרים:</a:t>
            </a:r>
            <a:endParaRPr lang="en-US" sz="1400" dirty="0"/>
          </a:p>
        </p:txBody>
      </p:sp>
      <p:pic>
        <p:nvPicPr>
          <p:cNvPr id="11" name="image34.png">
            <a:extLst>
              <a:ext uri="{FF2B5EF4-FFF2-40B4-BE49-F238E27FC236}">
                <a16:creationId xmlns:a16="http://schemas.microsoft.com/office/drawing/2014/main" id="{59413C02-A0CE-4AA6-9AC9-322A6ABD351C}"/>
              </a:ext>
            </a:extLst>
          </p:cNvPr>
          <p:cNvPicPr/>
          <p:nvPr/>
        </p:nvPicPr>
        <p:blipFill rotWithShape="1">
          <a:blip r:embed="rId9"/>
          <a:srcRect r="46867" b="14737"/>
          <a:stretch/>
        </p:blipFill>
        <p:spPr>
          <a:xfrm>
            <a:off x="37708" y="3337192"/>
            <a:ext cx="3202521" cy="1994607"/>
          </a:xfrm>
          <a:prstGeom prst="rect">
            <a:avLst/>
          </a:prstGeom>
          <a:ln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F4628-A0CB-4149-A31F-92D22B5675D7}"/>
              </a:ext>
            </a:extLst>
          </p:cNvPr>
          <p:cNvSpPr txBox="1"/>
          <p:nvPr/>
        </p:nvSpPr>
        <p:spPr>
          <a:xfrm>
            <a:off x="146852" y="2167641"/>
            <a:ext cx="29520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b="1" u="sng" dirty="0"/>
              <a:t>גישה לשאילתות:</a:t>
            </a:r>
            <a:r>
              <a:rPr lang="he-IL" sz="1400" dirty="0"/>
              <a:t> מאפשרת צפייה וחקירה של הדוחות הויזואליים. זאת בעצם הרשאה לשימוש במקור הנתונים. כך המשתמש רואה את השרת כאשר אין לו הרשאה: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66CF67-851C-4835-8440-CCDAC7881F8B}"/>
              </a:ext>
            </a:extLst>
          </p:cNvPr>
          <p:cNvCxnSpPr>
            <a:cxnSpLocks/>
          </p:cNvCxnSpPr>
          <p:nvPr/>
        </p:nvCxnSpPr>
        <p:spPr>
          <a:xfrm flipV="1">
            <a:off x="6884890" y="1848255"/>
            <a:ext cx="1532246" cy="650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00B494-EEA0-42BE-A5F9-8D0C3C1BB18E}"/>
              </a:ext>
            </a:extLst>
          </p:cNvPr>
          <p:cNvCxnSpPr>
            <a:cxnSpLocks/>
          </p:cNvCxnSpPr>
          <p:nvPr/>
        </p:nvCxnSpPr>
        <p:spPr>
          <a:xfrm>
            <a:off x="7577045" y="4506117"/>
            <a:ext cx="2121432" cy="221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166033-6510-4AC7-978A-ACD8ED731A89}"/>
              </a:ext>
            </a:extLst>
          </p:cNvPr>
          <p:cNvCxnSpPr>
            <a:cxnSpLocks/>
          </p:cNvCxnSpPr>
          <p:nvPr/>
        </p:nvCxnSpPr>
        <p:spPr>
          <a:xfrm flipH="1" flipV="1">
            <a:off x="3098934" y="2752416"/>
            <a:ext cx="765296" cy="640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E3E1-7F0A-4C7B-ABFB-E3D81614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677" y="28625"/>
            <a:ext cx="192320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SSAS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9BBA53-B47F-4E98-BA72-8CCA446EA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64" y="719786"/>
            <a:ext cx="3615072" cy="34954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E67E0C-0637-4BFA-A6FD-C47076EA2BC8}"/>
              </a:ext>
            </a:extLst>
          </p:cNvPr>
          <p:cNvSpPr/>
          <p:nvPr/>
        </p:nvSpPr>
        <p:spPr>
          <a:xfrm>
            <a:off x="8512614" y="1186773"/>
            <a:ext cx="3079983" cy="464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קלט: </a:t>
            </a:r>
            <a:r>
              <a:rPr lang="en-US" dirty="0"/>
              <a:t>Data Warehouse</a:t>
            </a:r>
            <a:r>
              <a:rPr lang="he-IL" dirty="0"/>
              <a:t> שמגיע מ </a:t>
            </a:r>
            <a:r>
              <a:rPr lang="en-US" dirty="0"/>
              <a:t>SSIS</a:t>
            </a:r>
            <a:r>
              <a:rPr lang="he-IL" dirty="0"/>
              <a:t>. </a:t>
            </a:r>
          </a:p>
          <a:p>
            <a:pPr lvl="0"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פלט: ניתוח טבולרי שבו הנתונים הופכים ליותר ברורים ונוחים למשתמש.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ניתוח טבולרי נעשה בעזרת שימוש בשדות מחושבים</a:t>
            </a:r>
            <a:r>
              <a:rPr lang="en-US" dirty="0"/>
              <a:t>,</a:t>
            </a:r>
            <a:r>
              <a:rPr lang="he-IL" dirty="0"/>
              <a:t> פרספקטיבות, </a:t>
            </a:r>
            <a:r>
              <a:rPr lang="en-US" dirty="0"/>
              <a:t>Roles</a:t>
            </a:r>
            <a:r>
              <a:rPr lang="he-IL" dirty="0"/>
              <a:t>, </a:t>
            </a:r>
            <a:r>
              <a:rPr lang="en-US" dirty="0"/>
              <a:t>Partitions</a:t>
            </a:r>
            <a:r>
              <a:rPr lang="he-IL" dirty="0"/>
              <a:t>, </a:t>
            </a:r>
            <a:r>
              <a:rPr lang="en-US" dirty="0"/>
              <a:t>Hierarchy</a:t>
            </a:r>
            <a:r>
              <a:rPr lang="he-IL" dirty="0"/>
              <a:t>, וב </a:t>
            </a:r>
            <a:r>
              <a:rPr lang="en-US" dirty="0"/>
              <a:t>KPI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שימוש בשפת </a:t>
            </a:r>
            <a:r>
              <a:rPr lang="en-US" dirty="0"/>
              <a:t>Dax</a:t>
            </a:r>
            <a:r>
              <a:rPr lang="he-IL" dirty="0"/>
              <a:t> בשדות מחושבים, בטבלאות מחושבות, בפילטרים וב</a:t>
            </a:r>
            <a:r>
              <a:rPr lang="en-US" dirty="0"/>
              <a:t> Measures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1BA50-AA84-429E-A1B8-F31E0C8625DF}"/>
              </a:ext>
            </a:extLst>
          </p:cNvPr>
          <p:cNvSpPr txBox="1"/>
          <p:nvPr/>
        </p:nvSpPr>
        <p:spPr>
          <a:xfrm>
            <a:off x="4648014" y="1983882"/>
            <a:ext cx="1923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תמונה זו מתארת התאמות של דוחות מדויקים וקלים יותר למשתמשים.</a:t>
            </a:r>
            <a:endParaRPr lang="en-US" dirty="0"/>
          </a:p>
        </p:txBody>
      </p:sp>
      <p:pic>
        <p:nvPicPr>
          <p:cNvPr id="31" name="image34.png">
            <a:extLst>
              <a:ext uri="{FF2B5EF4-FFF2-40B4-BE49-F238E27FC236}">
                <a16:creationId xmlns:a16="http://schemas.microsoft.com/office/drawing/2014/main" id="{81733E94-89DB-49ED-82C7-1C2E9DA0438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2772" y="4134642"/>
            <a:ext cx="6381343" cy="2660295"/>
          </a:xfrm>
          <a:prstGeom prst="rect">
            <a:avLst/>
          </a:prstGeom>
          <a:ln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050467-A9E0-41A0-9D16-C7E243A2CCB5}"/>
              </a:ext>
            </a:extLst>
          </p:cNvPr>
          <p:cNvSpPr txBox="1"/>
          <p:nvPr/>
        </p:nvSpPr>
        <p:spPr>
          <a:xfrm>
            <a:off x="6571219" y="4728597"/>
            <a:ext cx="1538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תמונה זו מתארת</a:t>
            </a:r>
            <a:r>
              <a:rPr lang="en-US" dirty="0"/>
              <a:t> Measure </a:t>
            </a:r>
            <a:r>
              <a:rPr lang="he-IL" dirty="0"/>
              <a:t> של ממוצע עלות שיחות בשנה בעזרת שפת </a:t>
            </a:r>
            <a:r>
              <a:rPr lang="en-US" dirty="0"/>
              <a:t>DAX</a:t>
            </a:r>
            <a:r>
              <a:rPr lang="he-IL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2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E3E1-7F0A-4C7B-ABFB-E3D81614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96" y="79441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SSAS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309B1D-917F-4183-86AE-DC58841323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2" y="1317252"/>
            <a:ext cx="9695530" cy="4763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7E640-E87E-4F94-ACAB-62246D3B8700}"/>
              </a:ext>
            </a:extLst>
          </p:cNvPr>
          <p:cNvSpPr/>
          <p:nvPr/>
        </p:nvSpPr>
        <p:spPr>
          <a:xfrm>
            <a:off x="10124389" y="1317253"/>
            <a:ext cx="1827288" cy="360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מתואר סכימת כוכב שמראה את הקשרים בין הטבלאות. טבלאות </a:t>
            </a:r>
            <a:r>
              <a:rPr lang="en-US" dirty="0"/>
              <a:t>Dims</a:t>
            </a:r>
            <a:r>
              <a:rPr lang="he-IL" dirty="0"/>
              <a:t> מתארות את טבלת </a:t>
            </a:r>
            <a:r>
              <a:rPr lang="en-US" dirty="0"/>
              <a:t>Fact</a:t>
            </a:r>
            <a:r>
              <a:rPr lang="he-IL" dirty="0"/>
              <a:t>.</a:t>
            </a:r>
          </a:p>
          <a:p>
            <a:pPr algn="ctr" rtl="1"/>
            <a:r>
              <a:rPr lang="he-IL" dirty="0"/>
              <a:t>הטבלאות מקושרות על ידי מפתחות משותפים.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9B22D-9EC1-4E9F-B817-F56B15273E68}"/>
              </a:ext>
            </a:extLst>
          </p:cNvPr>
          <p:cNvCxnSpPr>
            <a:cxnSpLocks/>
          </p:cNvCxnSpPr>
          <p:nvPr/>
        </p:nvCxnSpPr>
        <p:spPr>
          <a:xfrm flipH="1">
            <a:off x="9662474" y="2923486"/>
            <a:ext cx="794078" cy="30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6A831E-56CB-4887-ABA7-B60C100CD5D7}"/>
              </a:ext>
            </a:extLst>
          </p:cNvPr>
          <p:cNvCxnSpPr>
            <a:cxnSpLocks/>
          </p:cNvCxnSpPr>
          <p:nvPr/>
        </p:nvCxnSpPr>
        <p:spPr>
          <a:xfrm flipH="1">
            <a:off x="4892511" y="3453914"/>
            <a:ext cx="5564041" cy="48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7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F613-BF20-472C-AF41-7D79A189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9912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he-IL" sz="4800" dirty="0"/>
              <a:t>: תהליך טבולרי</a:t>
            </a:r>
            <a:r>
              <a:rPr lang="en-US" sz="4800" dirty="0"/>
              <a:t>POWER 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CA43F-12D1-49F3-AFFF-3E1C3759E938}"/>
              </a:ext>
            </a:extLst>
          </p:cNvPr>
          <p:cNvSpPr/>
          <p:nvPr/>
        </p:nvSpPr>
        <p:spPr>
          <a:xfrm>
            <a:off x="7060976" y="1209497"/>
            <a:ext cx="4954942" cy="555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קלט: </a:t>
            </a:r>
            <a:r>
              <a:rPr lang="en-US" dirty="0"/>
              <a:t>Data Warehouse</a:t>
            </a:r>
            <a:r>
              <a:rPr lang="he-IL" dirty="0"/>
              <a:t> שמגיע מתוכנת ה </a:t>
            </a:r>
            <a:r>
              <a:rPr lang="en-US" dirty="0"/>
              <a:t>SSIS</a:t>
            </a:r>
            <a:r>
              <a:rPr lang="he-IL" dirty="0"/>
              <a:t>. 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ctr" rtl="1"/>
            <a:r>
              <a:rPr lang="he-IL" dirty="0"/>
              <a:t>בתוכנת </a:t>
            </a:r>
            <a:r>
              <a:rPr lang="en-US" dirty="0"/>
              <a:t>POWER BI</a:t>
            </a:r>
            <a:r>
              <a:rPr lang="he-IL" dirty="0"/>
              <a:t> ניתן ליצור תהליך טבולרי הזהה לתהליך הנעשה ב </a:t>
            </a:r>
            <a:r>
              <a:rPr lang="en-US" dirty="0"/>
              <a:t>SSAS</a:t>
            </a:r>
            <a:r>
              <a:rPr lang="he-IL" dirty="0"/>
              <a:t> ובנוסף ניתן ליצור דוחות.</a:t>
            </a:r>
          </a:p>
          <a:p>
            <a:pPr algn="ctr" rtl="1"/>
            <a:r>
              <a:rPr lang="he-IL" dirty="0"/>
              <a:t>כאשר קיים כבר תהליך טבולרי, אפשר ליצור רק דוחות.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דוחות נעשים עד ידי שימוש ב </a:t>
            </a:r>
            <a:r>
              <a:rPr lang="en-US" dirty="0"/>
              <a:t>Dashboard</a:t>
            </a:r>
            <a:r>
              <a:rPr lang="he-IL" dirty="0"/>
              <a:t>, תרשימי </a:t>
            </a:r>
            <a:r>
              <a:rPr lang="en-US" dirty="0"/>
              <a:t>KPI</a:t>
            </a:r>
            <a:r>
              <a:rPr lang="he-IL" dirty="0"/>
              <a:t>, מפות, פילטרים, </a:t>
            </a:r>
            <a:r>
              <a:rPr lang="en-US" dirty="0"/>
              <a:t>Tooltip</a:t>
            </a:r>
            <a:r>
              <a:rPr lang="he-IL" dirty="0"/>
              <a:t>,</a:t>
            </a:r>
            <a:r>
              <a:rPr lang="en-US" dirty="0"/>
              <a:t>Drill Through</a:t>
            </a:r>
            <a:r>
              <a:rPr lang="he-IL" dirty="0"/>
              <a:t>, </a:t>
            </a:r>
            <a:r>
              <a:rPr lang="en-US" dirty="0"/>
              <a:t>.What if</a:t>
            </a:r>
            <a:endParaRPr lang="he-IL" dirty="0"/>
          </a:p>
          <a:p>
            <a:pPr algn="ctr" rtl="1"/>
            <a:endParaRPr lang="he-IL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קישור לפרויקט: </a:t>
            </a:r>
            <a:r>
              <a:rPr lang="en-US" dirty="0">
                <a:solidFill>
                  <a:srgbClr val="C00000">
                    <a:alpha val="60000"/>
                  </a:srgb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https://app.powerbi.com/groups/me/reports/3bdb7563-0d4e-4223-9bf4-47c4c0baaa15/ReportSection30f0757daf31fbd9cc65?noSignUpCheck=1</a:t>
            </a:r>
            <a:r>
              <a:rPr lang="en-US" dirty="0">
                <a:solidFill>
                  <a:srgbClr val="C00000">
                    <a:alpha val="60000"/>
                  </a:srgbClr>
                </a:solidFill>
              </a:rPr>
              <a:t> </a:t>
            </a:r>
          </a:p>
          <a:p>
            <a:pPr algn="ctr" rtl="1"/>
            <a:endParaRPr lang="he-IL" dirty="0"/>
          </a:p>
          <a:p>
            <a:pPr algn="ctr" rtl="1"/>
            <a:endParaRPr lang="he-IL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3DA48-F891-4841-8555-9A662174C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2" y="1665835"/>
            <a:ext cx="6702955" cy="1195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2AE8F-3FD8-499C-A684-64E8C93AE2A2}"/>
              </a:ext>
            </a:extLst>
          </p:cNvPr>
          <p:cNvSpPr txBox="1"/>
          <p:nvPr/>
        </p:nvSpPr>
        <p:spPr>
          <a:xfrm>
            <a:off x="617218" y="1293529"/>
            <a:ext cx="6321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יצירת </a:t>
            </a:r>
            <a:r>
              <a:rPr lang="en-US" sz="1400" dirty="0"/>
              <a:t>Measure</a:t>
            </a:r>
            <a:r>
              <a:rPr lang="he-IL" sz="1400" dirty="0"/>
              <a:t> על ידי שימוש בשפת </a:t>
            </a:r>
            <a:r>
              <a:rPr lang="en-US" sz="1400" dirty="0"/>
              <a:t>.DAX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B257EA-5BBA-439F-A79C-F9B13C03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374" y="3382272"/>
            <a:ext cx="1790700" cy="9810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84FA6B-0F2C-4CE9-B185-7A62E326B97A}"/>
              </a:ext>
            </a:extLst>
          </p:cNvPr>
          <p:cNvSpPr txBox="1"/>
          <p:nvPr/>
        </p:nvSpPr>
        <p:spPr>
          <a:xfrm>
            <a:off x="357771" y="3074495"/>
            <a:ext cx="6321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יצירת היררכיה של יום משדות של שנה, חודש ויום</a:t>
            </a:r>
            <a:r>
              <a:rPr lang="en-US" sz="1400" dirty="0"/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ACC63B-9903-4635-B5FF-17B890865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12" y="4827158"/>
            <a:ext cx="6528062" cy="19347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B69A3B6-7A5A-4D46-936D-077BCC6293B1}"/>
              </a:ext>
            </a:extLst>
          </p:cNvPr>
          <p:cNvSpPr txBox="1"/>
          <p:nvPr/>
        </p:nvSpPr>
        <p:spPr>
          <a:xfrm>
            <a:off x="63565" y="4519381"/>
            <a:ext cx="6702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יצירת </a:t>
            </a:r>
            <a:r>
              <a:rPr lang="en-US" sz="1400" dirty="0"/>
              <a:t>Role</a:t>
            </a:r>
            <a:r>
              <a:rPr lang="he-IL" sz="1400" dirty="0"/>
              <a:t> של </a:t>
            </a:r>
            <a:r>
              <a:rPr lang="en-US" sz="1400" dirty="0"/>
              <a:t>Data</a:t>
            </a:r>
            <a:r>
              <a:rPr lang="he-IL" sz="1400" dirty="0"/>
              <a:t> לפי שימוש שורות</a:t>
            </a:r>
            <a:r>
              <a:rPr lang="en-US" sz="1400" dirty="0"/>
              <a:t> </a:t>
            </a:r>
            <a:r>
              <a:rPr lang="he-IL" sz="1400" dirty="0"/>
              <a:t>בטבלה שרשום בה </a:t>
            </a:r>
            <a:r>
              <a:rPr lang="en-US" sz="1400" dirty="0"/>
              <a:t>Data</a:t>
            </a:r>
            <a:r>
              <a:rPr lang="he-IL" sz="1400" dirty="0"/>
              <a:t> בעזרת שימוש בשפת </a:t>
            </a:r>
            <a:r>
              <a:rPr lang="en-US" sz="1400" dirty="0"/>
              <a:t>.DAX</a:t>
            </a:r>
          </a:p>
        </p:txBody>
      </p:sp>
    </p:spTree>
    <p:extLst>
      <p:ext uri="{BB962C8B-B14F-4D97-AF65-F5344CB8AC3E}">
        <p14:creationId xmlns:p14="http://schemas.microsoft.com/office/powerpoint/2010/main" val="222418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F613-BF20-472C-AF41-7D79A189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35" y="103671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he-IL" sz="4800" dirty="0"/>
              <a:t>: דוחות</a:t>
            </a:r>
            <a:r>
              <a:rPr lang="en-US" sz="4800" dirty="0"/>
              <a:t>POWER 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3712F-BDE0-478E-889C-5FCBA315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39" y="1407979"/>
            <a:ext cx="9291590" cy="491436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CD81B6-B6BC-4A8F-BEC6-933B3F6179DC}"/>
              </a:ext>
            </a:extLst>
          </p:cNvPr>
          <p:cNvCxnSpPr>
            <a:cxnSpLocks/>
          </p:cNvCxnSpPr>
          <p:nvPr/>
        </p:nvCxnSpPr>
        <p:spPr>
          <a:xfrm flipH="1">
            <a:off x="9217189" y="2161903"/>
            <a:ext cx="16330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3A8760-F379-4B4D-872C-375A016FABA3}"/>
              </a:ext>
            </a:extLst>
          </p:cNvPr>
          <p:cNvCxnSpPr>
            <a:cxnSpLocks/>
          </p:cNvCxnSpPr>
          <p:nvPr/>
        </p:nvCxnSpPr>
        <p:spPr>
          <a:xfrm flipH="1">
            <a:off x="10076582" y="3957784"/>
            <a:ext cx="678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12E5A5-0926-47F0-AA1F-5FF041E029C5}"/>
              </a:ext>
            </a:extLst>
          </p:cNvPr>
          <p:cNvSpPr txBox="1"/>
          <p:nvPr/>
        </p:nvSpPr>
        <p:spPr>
          <a:xfrm>
            <a:off x="1294678" y="1038647"/>
            <a:ext cx="92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 </a:t>
            </a:r>
            <a:r>
              <a:rPr lang="he-IL" sz="1400" dirty="0"/>
              <a:t>בתמונה זו מתואר </a:t>
            </a:r>
            <a:r>
              <a:rPr lang="en-US" sz="1400" dirty="0"/>
              <a:t>Dashboard</a:t>
            </a:r>
            <a:r>
              <a:rPr lang="he-IL" sz="1400" dirty="0"/>
              <a:t> של השבוע האחרון: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A3D272-6EC4-40C4-B987-AC4E66D21868}"/>
              </a:ext>
            </a:extLst>
          </p:cNvPr>
          <p:cNvSpPr/>
          <p:nvPr/>
        </p:nvSpPr>
        <p:spPr>
          <a:xfrm>
            <a:off x="10746557" y="1282046"/>
            <a:ext cx="1290076" cy="214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הכרטיסים מתארים תאריך של היום, משך שיחות כולל של היום, משך שיחות של שבוע שעבר, ממוצע משך שיחות וסך הכל זמן שיחות.</a:t>
            </a:r>
          </a:p>
          <a:p>
            <a:pPr algn="ctr"/>
            <a:r>
              <a:rPr lang="he-IL" dirty="0"/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E06228-2FDA-4195-848F-4DDDDDF805C8}"/>
              </a:ext>
            </a:extLst>
          </p:cNvPr>
          <p:cNvSpPr/>
          <p:nvPr/>
        </p:nvSpPr>
        <p:spPr>
          <a:xfrm>
            <a:off x="10755312" y="3573765"/>
            <a:ext cx="1318372" cy="114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תרשים משפך המתאר את העובדים ומשך השיחות שלהם בשבוע האחרון 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11BA8-D518-4CF6-8CF1-FEFCB3036DB9}"/>
              </a:ext>
            </a:extLst>
          </p:cNvPr>
          <p:cNvSpPr/>
          <p:nvPr/>
        </p:nvSpPr>
        <p:spPr>
          <a:xfrm>
            <a:off x="-1" y="3022000"/>
            <a:ext cx="1125635" cy="131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תרשים המתאר את משך השיחות בשבוע האחרון לפי ימות השבוע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DC8045-62B0-4367-B89C-983135026FFD}"/>
              </a:ext>
            </a:extLst>
          </p:cNvPr>
          <p:cNvCxnSpPr>
            <a:cxnSpLocks/>
          </p:cNvCxnSpPr>
          <p:nvPr/>
        </p:nvCxnSpPr>
        <p:spPr>
          <a:xfrm>
            <a:off x="871257" y="3779623"/>
            <a:ext cx="5144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90C0-BEFB-486D-A055-E8EA120E1121}"/>
              </a:ext>
            </a:extLst>
          </p:cNvPr>
          <p:cNvCxnSpPr>
            <a:cxnSpLocks/>
          </p:cNvCxnSpPr>
          <p:nvPr/>
        </p:nvCxnSpPr>
        <p:spPr>
          <a:xfrm>
            <a:off x="1080154" y="5667434"/>
            <a:ext cx="611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51A510-1F99-433A-9A82-14BDDD93090A}"/>
              </a:ext>
            </a:extLst>
          </p:cNvPr>
          <p:cNvSpPr/>
          <p:nvPr/>
        </p:nvSpPr>
        <p:spPr>
          <a:xfrm>
            <a:off x="24600" y="4772771"/>
            <a:ext cx="1125635" cy="131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dirty="0"/>
              <a:t>תרשים </a:t>
            </a:r>
            <a:r>
              <a:rPr lang="en-US" sz="1400" dirty="0"/>
              <a:t>KPI</a:t>
            </a:r>
            <a:r>
              <a:rPr lang="he-IL" sz="1400" dirty="0"/>
              <a:t> של היום לעומת היעד</a:t>
            </a:r>
            <a:r>
              <a:rPr lang="en-US" sz="1400" dirty="0"/>
              <a:t>.</a:t>
            </a:r>
            <a:r>
              <a:rPr lang="he-IL" sz="1400" dirty="0"/>
              <a:t> 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EACED4-3315-45E4-B543-8412308FEF6A}"/>
              </a:ext>
            </a:extLst>
          </p:cNvPr>
          <p:cNvSpPr/>
          <p:nvPr/>
        </p:nvSpPr>
        <p:spPr>
          <a:xfrm>
            <a:off x="10755312" y="5147179"/>
            <a:ext cx="1318372" cy="101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תרשים עמודות מתאר את משך השיחות לפי ארץ שיחה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43376A-916F-4522-BD1D-115E9EDECE1C}"/>
              </a:ext>
            </a:extLst>
          </p:cNvPr>
          <p:cNvCxnSpPr>
            <a:cxnSpLocks/>
          </p:cNvCxnSpPr>
          <p:nvPr/>
        </p:nvCxnSpPr>
        <p:spPr>
          <a:xfrm flipH="1">
            <a:off x="10272409" y="5429936"/>
            <a:ext cx="577843" cy="134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ED485FE-897E-4602-BDDE-820A935CBAC5}"/>
              </a:ext>
            </a:extLst>
          </p:cNvPr>
          <p:cNvSpPr/>
          <p:nvPr/>
        </p:nvSpPr>
        <p:spPr>
          <a:xfrm>
            <a:off x="3337089" y="6322340"/>
            <a:ext cx="3912124" cy="43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תרשים עוגה המתאר את משך השיחות של שבוע האחרון לפי סוג שיחה.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A6308-CD67-4012-830F-E946A48A214E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5917734" y="6002918"/>
            <a:ext cx="0" cy="319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9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 animBg="1"/>
      <p:bldP spid="28" grpId="0" animBg="1"/>
      <p:bldP spid="31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6CF4-ADFC-4401-933C-6E52FF05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90858"/>
            <a:ext cx="11090275" cy="984885"/>
          </a:xfrm>
        </p:spPr>
        <p:txBody>
          <a:bodyPr/>
          <a:lstStyle/>
          <a:p>
            <a:pPr algn="ctr" rtl="1"/>
            <a:r>
              <a:rPr lang="en-US" dirty="0"/>
              <a:t>QLIK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1A944-A666-4B85-8913-CCFB7E5CF1D5}"/>
              </a:ext>
            </a:extLst>
          </p:cNvPr>
          <p:cNvSpPr/>
          <p:nvPr/>
        </p:nvSpPr>
        <p:spPr>
          <a:xfrm>
            <a:off x="9163014" y="1534160"/>
            <a:ext cx="2981739" cy="234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יצירת תהליך </a:t>
            </a:r>
            <a:r>
              <a:rPr lang="en-US" dirty="0"/>
              <a:t>ETL</a:t>
            </a:r>
            <a:r>
              <a:rPr lang="he-IL" dirty="0"/>
              <a:t> בתוכנת </a:t>
            </a:r>
            <a:r>
              <a:rPr lang="en-US" dirty="0"/>
              <a:t>QLIK</a:t>
            </a:r>
            <a:r>
              <a:rPr lang="he-IL" dirty="0"/>
              <a:t> בשלב </a:t>
            </a:r>
            <a:r>
              <a:rPr lang="en-US" dirty="0"/>
              <a:t>Prepare</a:t>
            </a:r>
            <a:r>
              <a:rPr lang="he-IL" dirty="0"/>
              <a:t>. 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יצירת דוחות על ידי שימוש ב </a:t>
            </a:r>
            <a:r>
              <a:rPr lang="en-US" dirty="0"/>
              <a:t>Hierarchy</a:t>
            </a:r>
            <a:r>
              <a:rPr lang="he-IL" dirty="0"/>
              <a:t>, שדות מחושבים, </a:t>
            </a:r>
            <a:r>
              <a:rPr lang="en-US" dirty="0"/>
              <a:t>Measures</a:t>
            </a:r>
            <a:r>
              <a:rPr lang="he-IL" dirty="0"/>
              <a:t>, </a:t>
            </a:r>
          </a:p>
          <a:p>
            <a:pPr algn="ctr" rtl="1"/>
            <a:r>
              <a:rPr lang="he-IL" dirty="0"/>
              <a:t>ופרמטרים.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FB67BE6-6DBA-4039-A2C1-77D48AFFD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382" y="1534160"/>
            <a:ext cx="4024925" cy="4529474"/>
          </a:xfr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32C06B-9A31-4694-AFC8-7EBBA0BF7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" y="1534160"/>
            <a:ext cx="4897332" cy="30875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64CFB8-3F0A-442B-AA4A-1933CE2D92DB}"/>
              </a:ext>
            </a:extLst>
          </p:cNvPr>
          <p:cNvSpPr txBox="1"/>
          <p:nvPr/>
        </p:nvSpPr>
        <p:spPr>
          <a:xfrm>
            <a:off x="4731487" y="1014133"/>
            <a:ext cx="433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מתארת חלק מתהליך </a:t>
            </a:r>
            <a:r>
              <a:rPr lang="en-US" sz="1400" dirty="0"/>
              <a:t>ETL</a:t>
            </a:r>
            <a:r>
              <a:rPr lang="he-IL" sz="1400" dirty="0"/>
              <a:t> בשלב </a:t>
            </a:r>
            <a:r>
              <a:rPr lang="en-US" sz="1400" dirty="0"/>
              <a:t>Prepare</a:t>
            </a:r>
            <a:r>
              <a:rPr lang="he-IL" sz="1400" dirty="0"/>
              <a:t>:</a:t>
            </a:r>
          </a:p>
          <a:p>
            <a:pPr algn="r" rtl="1"/>
            <a:r>
              <a:rPr lang="he-IL" sz="1400" dirty="0"/>
              <a:t>פה מתוארים שלבי </a:t>
            </a:r>
            <a:r>
              <a:rPr lang="en-US" sz="1400" dirty="0"/>
              <a:t>Stage</a:t>
            </a:r>
            <a:r>
              <a:rPr lang="he-IL" sz="1400" dirty="0"/>
              <a:t> ו </a:t>
            </a:r>
            <a:r>
              <a:rPr lang="en-US" sz="1400" dirty="0"/>
              <a:t>Data Warehouse</a:t>
            </a:r>
            <a:r>
              <a:rPr lang="he-IL" sz="1400" dirty="0"/>
              <a:t>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EABD9-494F-4F1C-BDBE-A079D9B7BDEB}"/>
              </a:ext>
            </a:extLst>
          </p:cNvPr>
          <p:cNvSpPr txBox="1"/>
          <p:nvPr/>
        </p:nvSpPr>
        <p:spPr>
          <a:xfrm>
            <a:off x="82162" y="1014133"/>
            <a:ext cx="4897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מתארת דוח של איחורים במשלוח לפי לקוח. דוח זה הוא בשלב ה- </a:t>
            </a:r>
            <a:r>
              <a:rPr lang="en-US" sz="1400" dirty="0"/>
              <a:t>Analyze</a:t>
            </a:r>
            <a:r>
              <a:rPr lang="he-IL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766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2BA8-A183-46E2-A40C-AEB930B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תיאור תיק העבודות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D283-C59C-4A47-9DD6-89C3A3D7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881275"/>
            <a:ext cx="11090274" cy="397962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מסמך זה מתאר את הפרוייקט שביצעתי במהלך קורס פיתוח </a:t>
            </a:r>
            <a:r>
              <a:rPr lang="en-US" dirty="0"/>
              <a:t>BI</a:t>
            </a:r>
            <a:r>
              <a:rPr lang="he-IL" dirty="0"/>
              <a:t> דרך הטכניון והפרויקט בקורס </a:t>
            </a:r>
            <a:r>
              <a:rPr lang="en-US" dirty="0"/>
              <a:t>Tableau</a:t>
            </a:r>
            <a:r>
              <a:rPr lang="he-IL" dirty="0"/>
              <a:t> דרך </a:t>
            </a:r>
            <a:r>
              <a:rPr lang="en-US" dirty="0"/>
              <a:t>Udemy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בפרוייקטים היה שימוש בשפת </a:t>
            </a:r>
            <a:r>
              <a:rPr lang="en-US" dirty="0"/>
              <a:t>SQL</a:t>
            </a:r>
            <a:r>
              <a:rPr lang="he-IL" dirty="0"/>
              <a:t> ו- </a:t>
            </a:r>
            <a:r>
              <a:rPr lang="en-US" dirty="0"/>
              <a:t>DAX</a:t>
            </a:r>
            <a:r>
              <a:rPr lang="he-IL" dirty="0"/>
              <a:t> ובכלי </a:t>
            </a:r>
            <a:r>
              <a:rPr lang="en-US" dirty="0"/>
              <a:t>BI</a:t>
            </a:r>
            <a:r>
              <a:rPr lang="he-IL" dirty="0"/>
              <a:t>: </a:t>
            </a:r>
            <a:r>
              <a:rPr lang="en-US" dirty="0"/>
              <a:t>SSIS</a:t>
            </a:r>
            <a:r>
              <a:rPr lang="he-IL" dirty="0"/>
              <a:t>, </a:t>
            </a:r>
            <a:r>
              <a:rPr lang="en-US" dirty="0"/>
              <a:t>SSRS</a:t>
            </a:r>
            <a:r>
              <a:rPr lang="he-IL" dirty="0"/>
              <a:t>, </a:t>
            </a:r>
            <a:r>
              <a:rPr lang="en-US" dirty="0"/>
              <a:t>SSAS</a:t>
            </a:r>
            <a:r>
              <a:rPr lang="he-IL" dirty="0"/>
              <a:t>, </a:t>
            </a:r>
            <a:r>
              <a:rPr lang="en-US" dirty="0"/>
              <a:t>POWER BI</a:t>
            </a:r>
            <a:r>
              <a:rPr lang="he-IL" dirty="0"/>
              <a:t>, </a:t>
            </a:r>
            <a:r>
              <a:rPr lang="en-US" dirty="0"/>
              <a:t>QLIK</a:t>
            </a:r>
            <a:r>
              <a:rPr lang="he-IL" dirty="0"/>
              <a:t>, </a:t>
            </a:r>
            <a:r>
              <a:rPr lang="en-US" dirty="0"/>
              <a:t>TABLEAU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הפרויקט דרך הטכניון נועד לאפשר לעזור למנהלי חברת הסלולר "</a:t>
            </a:r>
            <a:r>
              <a:rPr lang="en-US" dirty="0"/>
              <a:t>The Voice</a:t>
            </a:r>
            <a:r>
              <a:rPr lang="he-IL" dirty="0"/>
              <a:t>" בהחלטות הקריטיות והחשובות בעזרת כלי </a:t>
            </a:r>
            <a:r>
              <a:rPr lang="en-US" dirty="0"/>
              <a:t>.BI </a:t>
            </a:r>
          </a:p>
          <a:p>
            <a:pPr algn="r" rtl="1"/>
            <a:r>
              <a:rPr lang="he-IL" dirty="0"/>
              <a:t>הפרויקט של </a:t>
            </a:r>
            <a:r>
              <a:rPr lang="en-US" dirty="0"/>
              <a:t> Tableau</a:t>
            </a:r>
            <a:r>
              <a:rPr lang="he-IL" dirty="0"/>
              <a:t>נועד לנתח את מידת ההתעניינות בקורסים שונים.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6466-9008-4227-BE19-93729C42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83129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Tableau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8BEED-6584-490E-8A1B-779377D5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" y="3530147"/>
            <a:ext cx="7317658" cy="305512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F0AA67-A3F9-4F95-837A-9AE65E8054FE}"/>
              </a:ext>
            </a:extLst>
          </p:cNvPr>
          <p:cNvSpPr/>
          <p:nvPr/>
        </p:nvSpPr>
        <p:spPr>
          <a:xfrm>
            <a:off x="7635271" y="1099080"/>
            <a:ext cx="4412185" cy="5283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קלט: מקורות מידע שונים.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עיבוד הנתונים בתוכנת </a:t>
            </a:r>
            <a:r>
              <a:rPr lang="en-US" dirty="0"/>
              <a:t>Tableau</a:t>
            </a:r>
            <a:r>
              <a:rPr lang="he-IL" dirty="0"/>
              <a:t> בשלב </a:t>
            </a:r>
            <a:r>
              <a:rPr lang="en-US" dirty="0"/>
              <a:t>Data Source</a:t>
            </a:r>
            <a:r>
              <a:rPr lang="he-IL" dirty="0"/>
              <a:t> על ידי שינוי סוג של השדות, סינון</a:t>
            </a:r>
            <a:r>
              <a:rPr lang="en-US" dirty="0"/>
              <a:t>,</a:t>
            </a:r>
            <a:r>
              <a:rPr lang="he-IL" dirty="0"/>
              <a:t> טיפול בקבצים לא טובים, </a:t>
            </a:r>
            <a:r>
              <a:rPr lang="en-US" dirty="0"/>
              <a:t>Pivot</a:t>
            </a:r>
            <a:r>
              <a:rPr lang="he-IL" dirty="0"/>
              <a:t>, שילוב בין טבלאות על ידי שימוש ב </a:t>
            </a:r>
            <a:r>
              <a:rPr lang="en-US" dirty="0"/>
              <a:t>Join</a:t>
            </a:r>
            <a:r>
              <a:rPr lang="he-IL" dirty="0"/>
              <a:t> או ב </a:t>
            </a:r>
            <a:r>
              <a:rPr lang="en-US" dirty="0"/>
              <a:t>.Blend</a:t>
            </a:r>
            <a:endParaRPr lang="he-IL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דוחות ויזואליים של הנתונים על ידי שימוש במפות, </a:t>
            </a:r>
            <a:r>
              <a:rPr lang="en-US" dirty="0"/>
              <a:t>Hierarchy</a:t>
            </a:r>
            <a:r>
              <a:rPr lang="he-IL" dirty="0"/>
              <a:t>, שדות מחושבים, תרשימים, פילטרים ועוד.</a:t>
            </a:r>
            <a:endParaRPr lang="en-US" dirty="0"/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יצירת </a:t>
            </a:r>
            <a:r>
              <a:rPr lang="en-US" dirty="0"/>
              <a:t>Dashboard</a:t>
            </a:r>
            <a:r>
              <a:rPr lang="he-IL" dirty="0"/>
              <a:t> המורכב ממספר דוחות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יצירת סיפור המורכב משילוב בין דוחות\ </a:t>
            </a:r>
            <a:r>
              <a:rPr lang="en-US" dirty="0"/>
              <a:t>Dashboard </a:t>
            </a:r>
            <a:r>
              <a:rPr lang="he-IL" dirty="0"/>
              <a:t> בתוספת הסברים והדגשים</a:t>
            </a:r>
          </a:p>
          <a:p>
            <a:pPr indent="-228600" algn="r" rtl="1">
              <a:buFont typeface="Arial" panose="020B0604020202020204" pitchFamily="34" charset="0"/>
              <a:buChar char="•"/>
            </a:pPr>
            <a:r>
              <a:rPr lang="he-IL" dirty="0"/>
              <a:t>לינק לפרויקט של חקירת קורסים:</a:t>
            </a:r>
            <a:endParaRPr lang="en-US" dirty="0"/>
          </a:p>
          <a:p>
            <a:pPr indent="-228600" algn="r" rt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https://public.tableau.com/profile/vered2658#!/vizhome/Coursecertifications/Dashboardofcourse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ctr" rtl="1"/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B719A-A8C4-49A0-9F13-4BEEC92EE740}"/>
              </a:ext>
            </a:extLst>
          </p:cNvPr>
          <p:cNvSpPr txBox="1"/>
          <p:nvPr/>
        </p:nvSpPr>
        <p:spPr>
          <a:xfrm>
            <a:off x="550862" y="3006927"/>
            <a:ext cx="6847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בתמונה זו יש תרשים דו מימדי ותרשים נוסף המתארים כמה אנשים צפו בקורס, כמה אנשים חקרו על הקורס וכמה אנשים סיימו את הקורס לפי סוג קורס</a:t>
            </a:r>
            <a:r>
              <a:rPr lang="en-US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727C5-4215-4023-B895-D08104CAD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73" y="1437923"/>
            <a:ext cx="6553641" cy="130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07E40-5BBF-4A9A-8630-394CBA36129E}"/>
              </a:ext>
            </a:extLst>
          </p:cNvPr>
          <p:cNvSpPr txBox="1"/>
          <p:nvPr/>
        </p:nvSpPr>
        <p:spPr>
          <a:xfrm>
            <a:off x="1345563" y="1169104"/>
            <a:ext cx="605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מציגה את הנתונים בשלב ה </a:t>
            </a:r>
            <a:r>
              <a:rPr lang="en-US" sz="1400" dirty="0"/>
              <a:t>.DATA SOURCE</a:t>
            </a:r>
          </a:p>
        </p:txBody>
      </p:sp>
    </p:spTree>
    <p:extLst>
      <p:ext uri="{BB962C8B-B14F-4D97-AF65-F5344CB8AC3E}">
        <p14:creationId xmlns:p14="http://schemas.microsoft.com/office/powerpoint/2010/main" val="89533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6466-9008-4227-BE19-93729C42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72732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Tableau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B719A-A8C4-49A0-9F13-4BEEC92EE740}"/>
              </a:ext>
            </a:extLst>
          </p:cNvPr>
          <p:cNvSpPr txBox="1"/>
          <p:nvPr/>
        </p:nvSpPr>
        <p:spPr>
          <a:xfrm>
            <a:off x="476739" y="1513002"/>
            <a:ext cx="11462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מראה </a:t>
            </a:r>
            <a:r>
              <a:rPr lang="en-US" sz="1400" dirty="0"/>
              <a:t>Dashboard</a:t>
            </a:r>
            <a:r>
              <a:rPr lang="he-IL" sz="1400" dirty="0"/>
              <a:t> המורכב ממספר דוחות: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1400" dirty="0"/>
              <a:t>דוח המציג תרשים עמודות של סטודנטים הסיימו קורסים שונים לפי טווחי גילאים</a:t>
            </a:r>
            <a:r>
              <a:rPr lang="en-US" sz="1400" dirty="0"/>
              <a:t>.</a:t>
            </a:r>
            <a:endParaRPr lang="he-IL" sz="1400" dirty="0"/>
          </a:p>
          <a:p>
            <a:pPr marL="342900" indent="-342900" algn="r" rtl="1">
              <a:buFont typeface="+mj-lt"/>
              <a:buAutoNum type="arabicPeriod"/>
            </a:pPr>
            <a:r>
              <a:rPr lang="he-IL" sz="1400" dirty="0"/>
              <a:t>דוח המציג מפה המתארת כמה סטודנטים סיימו את הקורסים לפי מדינה</a:t>
            </a:r>
            <a:r>
              <a:rPr lang="en-US" sz="1400" dirty="0"/>
              <a:t>.</a:t>
            </a:r>
            <a:endParaRPr lang="he-IL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1E918-182C-4D03-AD16-17A014F5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9" y="2467109"/>
            <a:ext cx="11452037" cy="31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2BA8-A183-46E2-A40C-AEB930B8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82849"/>
            <a:ext cx="11091600" cy="1332000"/>
          </a:xfrm>
        </p:spPr>
        <p:txBody>
          <a:bodyPr/>
          <a:lstStyle/>
          <a:p>
            <a:pPr algn="ctr"/>
            <a:r>
              <a:rPr lang="he-IL" dirty="0"/>
              <a:t>תיאור התהליכים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F1800E-63D5-4644-BB68-259E9031C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971115"/>
              </p:ext>
            </p:extLst>
          </p:nvPr>
        </p:nvGraphicFramePr>
        <p:xfrm>
          <a:off x="1825557" y="1215275"/>
          <a:ext cx="8365786" cy="99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3D51313C-197E-43FA-A69C-93D89A827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326405"/>
              </p:ext>
            </p:extLst>
          </p:nvPr>
        </p:nvGraphicFramePr>
        <p:xfrm>
          <a:off x="1946649" y="2733883"/>
          <a:ext cx="8365786" cy="160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30F49659-62D0-4097-9FA5-E0717C306862}"/>
              </a:ext>
            </a:extLst>
          </p:cNvPr>
          <p:cNvGrpSpPr/>
          <p:nvPr/>
        </p:nvGrpSpPr>
        <p:grpSpPr>
          <a:xfrm rot="2506103">
            <a:off x="7481359" y="4568271"/>
            <a:ext cx="1314511" cy="398633"/>
            <a:chOff x="6256491" y="778224"/>
            <a:chExt cx="352082" cy="398633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9B27D1A4-4806-4658-9BE1-468A343A6635}"/>
                </a:ext>
              </a:extLst>
            </p:cNvPr>
            <p:cNvSpPr/>
            <p:nvPr/>
          </p:nvSpPr>
          <p:spPr>
            <a:xfrm rot="11976">
              <a:off x="6256491" y="778224"/>
              <a:ext cx="352082" cy="3986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037F79AA-E346-48EC-97BB-7D69E249EFD7}"/>
                </a:ext>
              </a:extLst>
            </p:cNvPr>
            <p:cNvSpPr txBox="1"/>
            <p:nvPr/>
          </p:nvSpPr>
          <p:spPr>
            <a:xfrm rot="11976">
              <a:off x="6256491" y="857767"/>
              <a:ext cx="246457" cy="239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B4283C-B0BB-4EAA-977D-8ED43A4DE1D9}"/>
              </a:ext>
            </a:extLst>
          </p:cNvPr>
          <p:cNvGrpSpPr/>
          <p:nvPr/>
        </p:nvGrpSpPr>
        <p:grpSpPr>
          <a:xfrm>
            <a:off x="8801717" y="4624706"/>
            <a:ext cx="1607391" cy="1160346"/>
            <a:chOff x="8428212" y="381179"/>
            <a:chExt cx="1607391" cy="116034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39353A-5065-482B-903E-450F39B5C710}"/>
                </a:ext>
              </a:extLst>
            </p:cNvPr>
            <p:cNvSpPr/>
            <p:nvPr/>
          </p:nvSpPr>
          <p:spPr>
            <a:xfrm>
              <a:off x="8428212" y="396259"/>
              <a:ext cx="1607391" cy="114526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AAEFA991-5476-4865-92C0-701C65B2C159}"/>
                </a:ext>
              </a:extLst>
            </p:cNvPr>
            <p:cNvSpPr txBox="1"/>
            <p:nvPr/>
          </p:nvSpPr>
          <p:spPr>
            <a:xfrm>
              <a:off x="8428212" y="381179"/>
              <a:ext cx="1540303" cy="107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POWER BI </a:t>
              </a:r>
              <a:r>
                <a:rPr lang="en-US" b="1" dirty="0"/>
                <a:t>on cloud</a:t>
              </a:r>
              <a:endParaRPr lang="he-IL" sz="1800" b="1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600" kern="1200" dirty="0"/>
                <a:t>פריסת דוחות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0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2BA8-A183-46E2-A40C-AEB930B8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82849"/>
            <a:ext cx="11091600" cy="1332000"/>
          </a:xfrm>
        </p:spPr>
        <p:txBody>
          <a:bodyPr/>
          <a:lstStyle/>
          <a:p>
            <a:pPr algn="ctr"/>
            <a:r>
              <a:rPr lang="he-IL" dirty="0"/>
              <a:t>תיאור התהליכים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F1800E-63D5-4644-BB68-259E9031C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13665"/>
              </p:ext>
            </p:extLst>
          </p:nvPr>
        </p:nvGraphicFramePr>
        <p:xfrm>
          <a:off x="1825557" y="1215275"/>
          <a:ext cx="8365786" cy="99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30F49659-62D0-4097-9FA5-E0717C306862}"/>
              </a:ext>
            </a:extLst>
          </p:cNvPr>
          <p:cNvGrpSpPr/>
          <p:nvPr/>
        </p:nvGrpSpPr>
        <p:grpSpPr>
          <a:xfrm rot="1498246">
            <a:off x="6505260" y="2310338"/>
            <a:ext cx="1314511" cy="398633"/>
            <a:chOff x="6256491" y="778224"/>
            <a:chExt cx="352082" cy="398633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9B27D1A4-4806-4658-9BE1-468A343A6635}"/>
                </a:ext>
              </a:extLst>
            </p:cNvPr>
            <p:cNvSpPr/>
            <p:nvPr/>
          </p:nvSpPr>
          <p:spPr>
            <a:xfrm rot="11976">
              <a:off x="6256491" y="778224"/>
              <a:ext cx="352082" cy="3986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037F79AA-E346-48EC-97BB-7D69E249EFD7}"/>
                </a:ext>
              </a:extLst>
            </p:cNvPr>
            <p:cNvSpPr txBox="1"/>
            <p:nvPr/>
          </p:nvSpPr>
          <p:spPr>
            <a:xfrm rot="11976">
              <a:off x="6256491" y="857767"/>
              <a:ext cx="246457" cy="239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B4283C-B0BB-4EAA-977D-8ED43A4DE1D9}"/>
              </a:ext>
            </a:extLst>
          </p:cNvPr>
          <p:cNvGrpSpPr/>
          <p:nvPr/>
        </p:nvGrpSpPr>
        <p:grpSpPr>
          <a:xfrm>
            <a:off x="7975773" y="2137626"/>
            <a:ext cx="1607391" cy="1185065"/>
            <a:chOff x="8331539" y="314091"/>
            <a:chExt cx="1607391" cy="1185065"/>
          </a:xfrm>
          <a:solidFill>
            <a:schemeClr val="tx2">
              <a:lumMod val="75000"/>
            </a:schemeClr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39353A-5065-482B-903E-450F39B5C710}"/>
                </a:ext>
              </a:extLst>
            </p:cNvPr>
            <p:cNvSpPr/>
            <p:nvPr/>
          </p:nvSpPr>
          <p:spPr>
            <a:xfrm>
              <a:off x="8331539" y="314091"/>
              <a:ext cx="1607391" cy="114526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AAEFA991-5476-4865-92C0-701C65B2C159}"/>
                </a:ext>
              </a:extLst>
            </p:cNvPr>
            <p:cNvSpPr txBox="1"/>
            <p:nvPr/>
          </p:nvSpPr>
          <p:spPr>
            <a:xfrm>
              <a:off x="8365084" y="420978"/>
              <a:ext cx="1540303" cy="10781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POWER BI </a:t>
              </a:r>
              <a:r>
                <a:rPr lang="en-US" b="1" dirty="0"/>
                <a:t>on cloud</a:t>
              </a:r>
              <a:endParaRPr lang="he-IL" sz="1800" b="1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600" kern="1200" dirty="0"/>
                <a:t>פריסת דוחות</a:t>
              </a:r>
              <a:endParaRPr lang="en-US" sz="1600" kern="1200" dirty="0"/>
            </a:p>
          </p:txBody>
        </p:sp>
      </p:grp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751FC944-3CC2-40EB-B436-C35C9472D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494414"/>
              </p:ext>
            </p:extLst>
          </p:nvPr>
        </p:nvGraphicFramePr>
        <p:xfrm>
          <a:off x="1688214" y="3535310"/>
          <a:ext cx="8365786" cy="99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F0D260-551A-4B68-BAF4-3FCC9EB288AC}"/>
              </a:ext>
            </a:extLst>
          </p:cNvPr>
          <p:cNvSpPr/>
          <p:nvPr/>
        </p:nvSpPr>
        <p:spPr>
          <a:xfrm>
            <a:off x="1688214" y="4906954"/>
            <a:ext cx="3071420" cy="1221750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/>
              <a:t>QLIK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תהליך </a:t>
            </a:r>
            <a:r>
              <a:rPr lang="en-US" sz="1600" dirty="0"/>
              <a:t>ETL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תהליך טבולרי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דוחות</a:t>
            </a:r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1DB07B-1C77-4207-83B8-4D38FFDCC8A7}"/>
              </a:ext>
            </a:extLst>
          </p:cNvPr>
          <p:cNvSpPr/>
          <p:nvPr/>
        </p:nvSpPr>
        <p:spPr>
          <a:xfrm>
            <a:off x="5712079" y="4916535"/>
            <a:ext cx="3071420" cy="1221750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/>
              <a:t>Tableau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עיבוד נתונים</a:t>
            </a:r>
            <a:endParaRPr lang="en-US" sz="1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/>
              <a:t>דוחות</a:t>
            </a:r>
            <a:endParaRPr lang="en-US" sz="1600" dirty="0"/>
          </a:p>
        </p:txBody>
      </p:sp>
      <p:graphicFrame>
        <p:nvGraphicFramePr>
          <p:cNvPr id="31" name="Content Placeholder 5">
            <a:extLst>
              <a:ext uri="{FF2B5EF4-FFF2-40B4-BE49-F238E27FC236}">
                <a16:creationId xmlns:a16="http://schemas.microsoft.com/office/drawing/2014/main" id="{AE2BA469-5E60-4312-B2D1-4F1B39A37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870773"/>
              </p:ext>
            </p:extLst>
          </p:nvPr>
        </p:nvGraphicFramePr>
        <p:xfrm>
          <a:off x="1825557" y="941916"/>
          <a:ext cx="8365786" cy="99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34054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7099-860C-4524-96A9-56F3375A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272732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SQL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4A6DF45-E25B-4D93-B28C-9CB7E54B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6" y="1819772"/>
            <a:ext cx="5118652" cy="427305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2901AE8-F7DF-454A-BE69-B6156DEC0F12}"/>
              </a:ext>
            </a:extLst>
          </p:cNvPr>
          <p:cNvSpPr/>
          <p:nvPr/>
        </p:nvSpPr>
        <p:spPr>
          <a:xfrm>
            <a:off x="6327914" y="1819772"/>
            <a:ext cx="4893363" cy="282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שימוש בשפת </a:t>
            </a:r>
            <a:r>
              <a:rPr lang="en-US" dirty="0"/>
              <a:t>SQL</a:t>
            </a:r>
            <a:r>
              <a:rPr lang="he-IL" dirty="0"/>
              <a:t> לבניית </a:t>
            </a:r>
            <a:r>
              <a:rPr lang="en-US" dirty="0"/>
              <a:t>Database</a:t>
            </a:r>
            <a:r>
              <a:rPr lang="he-IL" dirty="0"/>
              <a:t> ויצירת טבלאות בכל שלבי </a:t>
            </a:r>
            <a:r>
              <a:rPr lang="en-US" dirty="0"/>
              <a:t>ETL</a:t>
            </a:r>
            <a:r>
              <a:rPr lang="he-IL" dirty="0"/>
              <a:t> (</a:t>
            </a:r>
            <a:r>
              <a:rPr lang="en-US" dirty="0"/>
              <a:t>Mirror, Stage, Data Warehouse</a:t>
            </a:r>
            <a:r>
              <a:rPr lang="he-IL" dirty="0"/>
              <a:t>).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כתיבת שאילתות בתוכנת </a:t>
            </a:r>
            <a:r>
              <a:rPr lang="en-US" dirty="0"/>
              <a:t>SSIS</a:t>
            </a:r>
            <a:r>
              <a:rPr lang="he-IL" dirty="0"/>
              <a:t> על ידי שימוש ב </a:t>
            </a:r>
            <a:r>
              <a:rPr lang="en-US" dirty="0"/>
              <a:t>SQL</a:t>
            </a:r>
            <a:r>
              <a:rPr lang="he-IL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הוספת רשומות חדשות לטבלאות ב </a:t>
            </a:r>
            <a:r>
              <a:rPr lang="en-US" dirty="0"/>
              <a:t>SQL</a:t>
            </a:r>
            <a:r>
              <a:rPr lang="he-IL" dirty="0"/>
              <a:t> על ידי שימוש ב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Views, Functions, Store Procedure</a:t>
            </a:r>
            <a:r>
              <a:rPr lang="he-IL" dirty="0"/>
              <a:t>.</a:t>
            </a:r>
            <a:endParaRPr lang="en-US" dirty="0"/>
          </a:p>
          <a:p>
            <a:pPr algn="r" rtl="1"/>
            <a:endParaRPr lang="he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811D14-1DD3-4E6A-962A-65591B7BC7D4}"/>
              </a:ext>
            </a:extLst>
          </p:cNvPr>
          <p:cNvSpPr txBox="1"/>
          <p:nvPr/>
        </p:nvSpPr>
        <p:spPr>
          <a:xfrm>
            <a:off x="501167" y="1450440"/>
            <a:ext cx="542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dirty="0"/>
              <a:t>תמונה זו מתארת יצירת </a:t>
            </a:r>
            <a:r>
              <a:rPr lang="en-US" sz="1400" dirty="0"/>
              <a:t>Database</a:t>
            </a:r>
            <a:r>
              <a:rPr lang="he-IL" sz="1400" dirty="0"/>
              <a:t> חדש בשלב ה </a:t>
            </a:r>
            <a:r>
              <a:rPr lang="en-US" sz="1400" dirty="0"/>
              <a:t>:Mirror</a:t>
            </a:r>
          </a:p>
        </p:txBody>
      </p:sp>
    </p:spTree>
    <p:extLst>
      <p:ext uri="{BB962C8B-B14F-4D97-AF65-F5344CB8AC3E}">
        <p14:creationId xmlns:p14="http://schemas.microsoft.com/office/powerpoint/2010/main" val="302337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5A72-FD34-43BE-AFB6-5C73A365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40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SSIS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A79C9F-03F0-4E92-A874-F9C212C0F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055644"/>
              </p:ext>
            </p:extLst>
          </p:nvPr>
        </p:nvGraphicFramePr>
        <p:xfrm>
          <a:off x="2504210" y="1391356"/>
          <a:ext cx="3591789" cy="486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F8FFF7F-C604-4A80-B77B-0BDFE7690CD0}"/>
              </a:ext>
            </a:extLst>
          </p:cNvPr>
          <p:cNvSpPr/>
          <p:nvPr/>
        </p:nvSpPr>
        <p:spPr>
          <a:xfrm>
            <a:off x="6843860" y="1852879"/>
            <a:ext cx="4258375" cy="22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/>
              <a:t>תיאור יצירת תהליך </a:t>
            </a:r>
            <a:r>
              <a:rPr lang="en-US" dirty="0"/>
              <a:t>ETL</a:t>
            </a:r>
            <a:r>
              <a:rPr lang="he-IL" dirty="0"/>
              <a:t> באמצעות שימוש בתוכנת </a:t>
            </a:r>
            <a:r>
              <a:rPr lang="en-US" dirty="0"/>
              <a:t>SSIS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תהליך זה טוען נתונים ממקורות מידע שונים, (</a:t>
            </a:r>
            <a:r>
              <a:rPr lang="en-US" dirty="0"/>
              <a:t>E means Extract</a:t>
            </a:r>
            <a:r>
              <a:rPr lang="he-IL" dirty="0"/>
              <a:t>), משנה ומעבד אותם לפי הצורך (</a:t>
            </a:r>
            <a:r>
              <a:rPr lang="en-US" dirty="0"/>
              <a:t>T means Transform</a:t>
            </a:r>
            <a:r>
              <a:rPr lang="he-IL" dirty="0"/>
              <a:t>), והופך אותם לידע (</a:t>
            </a:r>
            <a:r>
              <a:rPr lang="en-US" dirty="0"/>
              <a:t>L means Load</a:t>
            </a:r>
            <a:r>
              <a:rPr lang="he-IL" dirty="0"/>
              <a:t>). תהליך זה מתבצע לפי מספר שלבים: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5A72-FD34-43BE-AFB6-5C73A365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00" y="-126549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 rtl="1"/>
            <a:r>
              <a:rPr lang="en-US" sz="4800" dirty="0"/>
              <a:t>SSIS: Mirror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A9B60-73C9-48EB-B820-77E92F41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47" y="1137591"/>
            <a:ext cx="6515080" cy="54887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FB84AA-5670-4ECC-BEE0-E377FD93ED78}"/>
              </a:ext>
            </a:extLst>
          </p:cNvPr>
          <p:cNvSpPr/>
          <p:nvPr/>
        </p:nvSpPr>
        <p:spPr>
          <a:xfrm>
            <a:off x="65988" y="274702"/>
            <a:ext cx="2161993" cy="2283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ישנה </a:t>
            </a:r>
            <a:r>
              <a:rPr lang="he-IL" sz="1400" b="1" u="sng" dirty="0"/>
              <a:t>טעינת נתונים טוטלית</a:t>
            </a:r>
            <a:r>
              <a:rPr lang="he-IL" sz="1400" dirty="0"/>
              <a:t> על ידי מחיקת הנתונים מהטבלאות של </a:t>
            </a:r>
            <a:r>
              <a:rPr lang="en-US" sz="1400" dirty="0"/>
              <a:t>Mirror</a:t>
            </a:r>
            <a:r>
              <a:rPr lang="he-IL" sz="1400" dirty="0"/>
              <a:t> בעזרת פקודת </a:t>
            </a:r>
            <a:r>
              <a:rPr lang="en-US" sz="1400" dirty="0"/>
              <a:t>Truncate</a:t>
            </a:r>
            <a:r>
              <a:rPr lang="he-IL" sz="1400" dirty="0"/>
              <a:t> </a:t>
            </a:r>
            <a:endParaRPr lang="en-US" sz="1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והכנסת כל הנתונים מטבלאות תפעוליות לטבלאות של </a:t>
            </a:r>
            <a:r>
              <a:rPr lang="en-US" sz="1400" dirty="0"/>
              <a:t>Mirror</a:t>
            </a:r>
            <a:r>
              <a:rPr lang="he-IL" sz="1400" dirty="0"/>
              <a:t> בעזרת </a:t>
            </a:r>
            <a:r>
              <a:rPr lang="en-US" sz="1400" dirty="0"/>
              <a:t>Data flow task</a:t>
            </a:r>
            <a:r>
              <a:rPr lang="he-IL" dirty="0"/>
              <a:t>.</a:t>
            </a:r>
            <a:endParaRPr lang="en-US" dirty="0"/>
          </a:p>
          <a:p>
            <a:pPr algn="ctr"/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B19E49-A2C7-4926-9999-17EE8F77C72E}"/>
              </a:ext>
            </a:extLst>
          </p:cNvPr>
          <p:cNvCxnSpPr>
            <a:cxnSpLocks/>
          </p:cNvCxnSpPr>
          <p:nvPr/>
        </p:nvCxnSpPr>
        <p:spPr>
          <a:xfrm>
            <a:off x="2003265" y="2122476"/>
            <a:ext cx="1190770" cy="620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268E35-7DE9-468B-81BF-A0DD64DD3141}"/>
              </a:ext>
            </a:extLst>
          </p:cNvPr>
          <p:cNvCxnSpPr>
            <a:cxnSpLocks/>
          </p:cNvCxnSpPr>
          <p:nvPr/>
        </p:nvCxnSpPr>
        <p:spPr>
          <a:xfrm>
            <a:off x="1924404" y="1244439"/>
            <a:ext cx="875357" cy="753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437B3-38A4-45C8-A751-9E5D0F27041C}"/>
              </a:ext>
            </a:extLst>
          </p:cNvPr>
          <p:cNvSpPr/>
          <p:nvPr/>
        </p:nvSpPr>
        <p:spPr>
          <a:xfrm>
            <a:off x="9479144" y="569046"/>
            <a:ext cx="2161993" cy="2283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400" dirty="0"/>
              <a:t>ישנה </a:t>
            </a:r>
            <a:r>
              <a:rPr lang="he-IL" sz="1400" b="1" u="sng" dirty="0"/>
              <a:t>טעינה אינקרמנטלית</a:t>
            </a:r>
            <a:r>
              <a:rPr lang="he-IL" sz="1400" dirty="0"/>
              <a:t> שבה נוספים לטבלאות</a:t>
            </a:r>
            <a:r>
              <a:rPr lang="en-US" sz="1400" dirty="0"/>
              <a:t> </a:t>
            </a:r>
            <a:r>
              <a:rPr lang="he-IL" sz="1400" dirty="0"/>
              <a:t> של </a:t>
            </a:r>
            <a:r>
              <a:rPr lang="en-US" sz="1400" dirty="0"/>
              <a:t>Mirror</a:t>
            </a:r>
            <a:r>
              <a:rPr lang="he-IL" sz="1400" dirty="0"/>
              <a:t> רק הרשומות החדשות בעזרת שימוש ב</a:t>
            </a:r>
            <a:r>
              <a:rPr lang="en-US" sz="1400" dirty="0"/>
              <a:t>Lookup </a:t>
            </a:r>
            <a:r>
              <a:rPr lang="he-IL" sz="1400" dirty="0"/>
              <a:t> בתוך </a:t>
            </a:r>
            <a:r>
              <a:rPr lang="en-US" sz="1400" dirty="0"/>
              <a:t>Data flow task</a:t>
            </a:r>
            <a:r>
              <a:rPr lang="he-IL" sz="1400" dirty="0"/>
              <a:t>.</a:t>
            </a:r>
            <a:endParaRPr lang="en-US" sz="11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7C0472-5E7F-4BBC-B9AA-5ECA2FF4C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45" y="3020848"/>
            <a:ext cx="2678835" cy="205948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7FAB35-32AD-4144-87C7-6AB64ABE9CA9}"/>
              </a:ext>
            </a:extLst>
          </p:cNvPr>
          <p:cNvCxnSpPr>
            <a:cxnSpLocks/>
          </p:cNvCxnSpPr>
          <p:nvPr/>
        </p:nvCxnSpPr>
        <p:spPr>
          <a:xfrm>
            <a:off x="9809281" y="2210178"/>
            <a:ext cx="0" cy="1494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626D8D-D80B-4C8B-9E3B-1E1EDD3C4C18}"/>
              </a:ext>
            </a:extLst>
          </p:cNvPr>
          <p:cNvCxnSpPr>
            <a:cxnSpLocks/>
          </p:cNvCxnSpPr>
          <p:nvPr/>
        </p:nvCxnSpPr>
        <p:spPr>
          <a:xfrm flipH="1">
            <a:off x="8452017" y="1616836"/>
            <a:ext cx="1288098" cy="3910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0AE0C-C18B-4D44-958C-4BD89F388E73}"/>
              </a:ext>
            </a:extLst>
          </p:cNvPr>
          <p:cNvSpPr/>
          <p:nvPr/>
        </p:nvSpPr>
        <p:spPr>
          <a:xfrm>
            <a:off x="65988" y="2743201"/>
            <a:ext cx="2055043" cy="388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400" dirty="0"/>
              <a:t>יש </a:t>
            </a:r>
            <a:r>
              <a:rPr lang="he-IL" sz="1400" b="1" u="sng" dirty="0"/>
              <a:t>טעינה דינמית </a:t>
            </a:r>
            <a:r>
              <a:rPr lang="he-IL" sz="1400" dirty="0"/>
              <a:t>מקבצי </a:t>
            </a:r>
            <a:r>
              <a:rPr lang="en-US" sz="1400" dirty="0"/>
              <a:t>csv </a:t>
            </a:r>
            <a:r>
              <a:rPr lang="he-IL" sz="1400" dirty="0"/>
              <a:t> לטבלאות של </a:t>
            </a:r>
            <a:r>
              <a:rPr lang="en-US" sz="1400" dirty="0"/>
              <a:t>Mirror</a:t>
            </a:r>
            <a:r>
              <a:rPr lang="he-IL" sz="1400" dirty="0"/>
              <a:t>.</a:t>
            </a:r>
            <a:r>
              <a:rPr lang="en-US" sz="1400" dirty="0"/>
              <a:t> </a:t>
            </a:r>
            <a:r>
              <a:rPr lang="he-IL" sz="1400" dirty="0"/>
              <a:t>בטעינה הדינמית יש 4 שלבים: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sz="1400" dirty="0"/>
              <a:t> קבצי ה </a:t>
            </a:r>
            <a:r>
              <a:rPr lang="en-US" sz="1400" dirty="0"/>
              <a:t>csv</a:t>
            </a:r>
            <a:r>
              <a:rPr lang="he-IL" sz="1400" dirty="0"/>
              <a:t> מועברים לתיקיית "</a:t>
            </a:r>
            <a:r>
              <a:rPr lang="en-US" sz="1400" dirty="0"/>
              <a:t>process</a:t>
            </a:r>
            <a:r>
              <a:rPr lang="he-IL" sz="1400" dirty="0"/>
              <a:t>" על ידי </a:t>
            </a:r>
            <a:r>
              <a:rPr lang="en-US" sz="1400" dirty="0"/>
              <a:t>.“File system task”</a:t>
            </a:r>
            <a:endParaRPr lang="he-IL" sz="1400" dirty="0"/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sz="1400" dirty="0"/>
              <a:t>הנתונים בקבצים מועברים לטבלאות של </a:t>
            </a:r>
            <a:r>
              <a:rPr lang="en-US" sz="1400" dirty="0"/>
              <a:t>Mirror</a:t>
            </a:r>
            <a:r>
              <a:rPr lang="he-IL" sz="1400" dirty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sz="1400" dirty="0"/>
              <a:t>קבצי ה </a:t>
            </a:r>
            <a:r>
              <a:rPr lang="en-US" sz="1400" dirty="0"/>
              <a:t>csv</a:t>
            </a:r>
            <a:r>
              <a:rPr lang="he-IL" sz="1400" dirty="0"/>
              <a:t> מועברים מתיקיית "</a:t>
            </a:r>
            <a:r>
              <a:rPr lang="en-US" sz="1400" dirty="0"/>
              <a:t>process</a:t>
            </a:r>
            <a:r>
              <a:rPr lang="he-IL" sz="1400" dirty="0"/>
              <a:t>" לתיקיית "</a:t>
            </a:r>
            <a:r>
              <a:rPr lang="en-US" sz="1400" dirty="0"/>
              <a:t>done</a:t>
            </a:r>
            <a:r>
              <a:rPr lang="he-IL" sz="1400" dirty="0"/>
              <a:t>"</a:t>
            </a:r>
            <a:r>
              <a:rPr lang="en-US" sz="1400" dirty="0"/>
              <a:t> </a:t>
            </a:r>
            <a:r>
              <a:rPr lang="he-IL" sz="1400" dirty="0"/>
              <a:t>על ידי </a:t>
            </a:r>
            <a:r>
              <a:rPr lang="en-US" sz="1400" dirty="0"/>
              <a:t>“File system task” </a:t>
            </a:r>
            <a:r>
              <a:rPr lang="he-IL" sz="1400" dirty="0"/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sz="1400" dirty="0"/>
              <a:t>השמות של קבצי ה </a:t>
            </a:r>
            <a:r>
              <a:rPr lang="en-US" sz="1400" dirty="0"/>
              <a:t>csv</a:t>
            </a:r>
            <a:r>
              <a:rPr lang="he-IL" sz="1400" dirty="0"/>
              <a:t> משתנים ונוספים אליהם התאריך כולל השעה של השינוי.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F43E4F-832B-4E25-931D-2C5CC05B9AD9}"/>
              </a:ext>
            </a:extLst>
          </p:cNvPr>
          <p:cNvCxnSpPr>
            <a:cxnSpLocks/>
          </p:cNvCxnSpPr>
          <p:nvPr/>
        </p:nvCxnSpPr>
        <p:spPr>
          <a:xfrm>
            <a:off x="1950834" y="3896861"/>
            <a:ext cx="990329" cy="293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EDB44-5C10-4B7E-BFA4-11C7A26DC585}"/>
              </a:ext>
            </a:extLst>
          </p:cNvPr>
          <p:cNvCxnSpPr>
            <a:cxnSpLocks/>
          </p:cNvCxnSpPr>
          <p:nvPr/>
        </p:nvCxnSpPr>
        <p:spPr>
          <a:xfrm>
            <a:off x="1933831" y="4702578"/>
            <a:ext cx="905488" cy="41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18703B-FC48-41FD-AB79-E6D357203E72}"/>
              </a:ext>
            </a:extLst>
          </p:cNvPr>
          <p:cNvCxnSpPr>
            <a:cxnSpLocks/>
          </p:cNvCxnSpPr>
          <p:nvPr/>
        </p:nvCxnSpPr>
        <p:spPr>
          <a:xfrm>
            <a:off x="1933831" y="5242030"/>
            <a:ext cx="1007332" cy="478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ECEF98-A108-45E1-A099-3FBBCF2B11F6}"/>
              </a:ext>
            </a:extLst>
          </p:cNvPr>
          <p:cNvCxnSpPr>
            <a:cxnSpLocks/>
          </p:cNvCxnSpPr>
          <p:nvPr/>
        </p:nvCxnSpPr>
        <p:spPr>
          <a:xfrm>
            <a:off x="1894273" y="5962574"/>
            <a:ext cx="905488" cy="353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5A72-FD34-43BE-AFB6-5C73A365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60559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800" dirty="0"/>
              <a:t> </a:t>
            </a:r>
            <a:r>
              <a:rPr lang="he-IL" sz="4800" dirty="0"/>
              <a:t> </a:t>
            </a:r>
            <a:r>
              <a:rPr lang="en-US" sz="4800" dirty="0"/>
              <a:t>SSIS: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FFF7F-C604-4A80-B77B-0BDFE7690CD0}"/>
              </a:ext>
            </a:extLst>
          </p:cNvPr>
          <p:cNvSpPr/>
          <p:nvPr/>
        </p:nvSpPr>
        <p:spPr>
          <a:xfrm>
            <a:off x="7791854" y="1216562"/>
            <a:ext cx="4134255" cy="98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/>
              <a:t>בשלב </a:t>
            </a:r>
            <a:r>
              <a:rPr lang="en-US" dirty="0"/>
              <a:t>Stage</a:t>
            </a:r>
            <a:r>
              <a:rPr lang="he-IL" dirty="0"/>
              <a:t> יש מעבר של הנתונים מטבלאות של </a:t>
            </a:r>
            <a:r>
              <a:rPr lang="en-US" dirty="0"/>
              <a:t>Mirror</a:t>
            </a:r>
            <a:r>
              <a:rPr lang="he-IL" dirty="0"/>
              <a:t> לטבלאות של </a:t>
            </a:r>
            <a:r>
              <a:rPr lang="en-US" dirty="0"/>
              <a:t>Stage</a:t>
            </a:r>
            <a:r>
              <a:rPr lang="he-IL" dirty="0"/>
              <a:t>. 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DFE91-62A7-4E30-AD4D-3959E9E6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8" y="1216563"/>
            <a:ext cx="6036572" cy="2178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CC8BC-C57E-4C11-922D-8206DDA6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142" y="3511268"/>
            <a:ext cx="3709684" cy="316308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FA8196-061A-4FAD-8783-9C589118BEF0}"/>
              </a:ext>
            </a:extLst>
          </p:cNvPr>
          <p:cNvCxnSpPr>
            <a:cxnSpLocks/>
          </p:cNvCxnSpPr>
          <p:nvPr/>
        </p:nvCxnSpPr>
        <p:spPr>
          <a:xfrm flipH="1">
            <a:off x="7292423" y="1514522"/>
            <a:ext cx="1301834" cy="388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7CBB79-E610-4262-B3F7-1951B9998123}"/>
              </a:ext>
            </a:extLst>
          </p:cNvPr>
          <p:cNvSpPr/>
          <p:nvPr/>
        </p:nvSpPr>
        <p:spPr>
          <a:xfrm>
            <a:off x="7145519" y="3511268"/>
            <a:ext cx="4780590" cy="182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dirty="0"/>
              <a:t>הנתונים עוברים תהליך של הוספת/מחיקת/שינוי שורות על ידי שימוש ב  </a:t>
            </a:r>
            <a:r>
              <a:rPr lang="en-US" dirty="0"/>
              <a:t>.Derive column</a:t>
            </a: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he-IL" dirty="0"/>
              <a:t>הנתונים עוברים תהליך של טיפול בנתונים חסרים על ידי שימוש ב  </a:t>
            </a:r>
            <a:r>
              <a:rPr lang="en-US" dirty="0"/>
              <a:t>Derive column</a:t>
            </a:r>
            <a:r>
              <a:rPr lang="he-IL" dirty="0"/>
              <a:t>.</a:t>
            </a:r>
            <a:endParaRPr lang="en-US" dirty="0"/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en-US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0EE066-0B59-413E-83C5-7C2403EEE31A}"/>
              </a:ext>
            </a:extLst>
          </p:cNvPr>
          <p:cNvCxnSpPr>
            <a:cxnSpLocks/>
          </p:cNvCxnSpPr>
          <p:nvPr/>
        </p:nvCxnSpPr>
        <p:spPr>
          <a:xfrm flipH="1">
            <a:off x="5046482" y="3809560"/>
            <a:ext cx="2351351" cy="687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A23D6E-B384-4608-B686-C42E14E42EE3}"/>
              </a:ext>
            </a:extLst>
          </p:cNvPr>
          <p:cNvCxnSpPr>
            <a:cxnSpLocks/>
          </p:cNvCxnSpPr>
          <p:nvPr/>
        </p:nvCxnSpPr>
        <p:spPr>
          <a:xfrm flipH="1">
            <a:off x="5213023" y="4232635"/>
            <a:ext cx="2079400" cy="973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5A72-FD34-43BE-AFB6-5C73A365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60560"/>
            <a:ext cx="11090275" cy="9848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800" dirty="0"/>
              <a:t> </a:t>
            </a:r>
            <a:r>
              <a:rPr lang="he-IL" sz="4800" dirty="0"/>
              <a:t> </a:t>
            </a:r>
            <a:r>
              <a:rPr lang="en-US" sz="4800" dirty="0"/>
              <a:t>SSIS: Data Warehouse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FFF7F-C604-4A80-B77B-0BDFE7690CD0}"/>
              </a:ext>
            </a:extLst>
          </p:cNvPr>
          <p:cNvSpPr/>
          <p:nvPr/>
        </p:nvSpPr>
        <p:spPr>
          <a:xfrm>
            <a:off x="3665456" y="1176324"/>
            <a:ext cx="4922197" cy="206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/>
              <a:t>בשלב </a:t>
            </a:r>
            <a:r>
              <a:rPr lang="en-US" dirty="0"/>
              <a:t>Data Warehouse</a:t>
            </a:r>
            <a:r>
              <a:rPr lang="he-IL" dirty="0"/>
              <a:t> מועברים נתונים מטבלאות ה </a:t>
            </a:r>
            <a:r>
              <a:rPr lang="en-US" dirty="0"/>
              <a:t>Stage</a:t>
            </a:r>
            <a:r>
              <a:rPr lang="he-IL" dirty="0"/>
              <a:t> לטבלאות ה </a:t>
            </a:r>
            <a:r>
              <a:rPr lang="en-US" dirty="0"/>
              <a:t>.Data Warehouse</a:t>
            </a:r>
            <a:r>
              <a:rPr lang="he-IL" dirty="0"/>
              <a:t> בשלב זה נוצרים: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טבלת </a:t>
            </a:r>
            <a:r>
              <a:rPr lang="en-US" dirty="0"/>
              <a:t>Fact</a:t>
            </a:r>
            <a:r>
              <a:rPr lang="he-IL" dirty="0"/>
              <a:t> המורכבת מנתונים כמותיים.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טבלאות המתארות את טבלת ה </a:t>
            </a:r>
            <a:r>
              <a:rPr lang="en-US" dirty="0"/>
              <a:t>Fact</a:t>
            </a:r>
            <a:r>
              <a:rPr lang="he-IL" dirty="0"/>
              <a:t> הנקראות </a:t>
            </a:r>
            <a:r>
              <a:rPr lang="en-US" dirty="0"/>
              <a:t>Dims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הקשר בין הטבלאות נעשה על ידי מפתחות. </a:t>
            </a:r>
          </a:p>
          <a:p>
            <a:pPr algn="r" rtl="1"/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FA8196-061A-4FAD-8783-9C589118BEF0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2605399" y="2026620"/>
            <a:ext cx="1325578" cy="333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7CBB79-E610-4262-B3F7-1951B9998123}"/>
              </a:ext>
            </a:extLst>
          </p:cNvPr>
          <p:cNvSpPr/>
          <p:nvPr/>
        </p:nvSpPr>
        <p:spPr>
          <a:xfrm>
            <a:off x="7219745" y="4129560"/>
            <a:ext cx="4780590" cy="182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dirty="0"/>
              <a:t>בשלב </a:t>
            </a:r>
            <a:r>
              <a:rPr lang="en-US" dirty="0"/>
              <a:t>Data Warehouse</a:t>
            </a:r>
            <a:r>
              <a:rPr lang="he-IL" dirty="0"/>
              <a:t> נעשה שילוב בין טבלאות שונות על ידי שימוש במיון הטבלאות וצירופם על ידי </a:t>
            </a:r>
            <a:r>
              <a:rPr lang="en-US" dirty="0"/>
              <a:t>Merge join</a:t>
            </a:r>
            <a:r>
              <a:rPr lang="he-IL" dirty="0"/>
              <a:t> בתוך </a:t>
            </a:r>
            <a:r>
              <a:rPr lang="en-US" dirty="0"/>
              <a:t>Data flow task</a:t>
            </a:r>
            <a:r>
              <a:rPr lang="he-IL" dirty="0"/>
              <a:t>.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80607-DF9C-4F7C-9F5F-EC4238CF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07" y="3665800"/>
            <a:ext cx="5082682" cy="30877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7B4DF7-9C15-48D0-B2B5-76CE75EA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568" y="1138150"/>
            <a:ext cx="3040767" cy="244403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172DAA-F5B3-4982-898A-589A17C74E45}"/>
              </a:ext>
            </a:extLst>
          </p:cNvPr>
          <p:cNvCxnSpPr>
            <a:cxnSpLocks/>
          </p:cNvCxnSpPr>
          <p:nvPr/>
        </p:nvCxnSpPr>
        <p:spPr>
          <a:xfrm flipH="1">
            <a:off x="5081047" y="5114546"/>
            <a:ext cx="3698923" cy="332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F739C7-EE0F-409C-AEC2-54AF0BBAAC2A}"/>
              </a:ext>
            </a:extLst>
          </p:cNvPr>
          <p:cNvCxnSpPr>
            <a:cxnSpLocks/>
          </p:cNvCxnSpPr>
          <p:nvPr/>
        </p:nvCxnSpPr>
        <p:spPr>
          <a:xfrm flipV="1">
            <a:off x="8497603" y="1909311"/>
            <a:ext cx="634661" cy="192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9415FCB-69CB-459B-A7F1-61B2744DC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1" y="412420"/>
            <a:ext cx="2243738" cy="32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6E2E8"/>
      </a:lt2>
      <a:accent1>
        <a:srgbClr val="5FB339"/>
      </a:accent1>
      <a:accent2>
        <a:srgbClr val="89AC2C"/>
      </a:accent2>
      <a:accent3>
        <a:srgbClr val="B3A139"/>
      </a:accent3>
      <a:accent4>
        <a:srgbClr val="BC6E30"/>
      </a:accent4>
      <a:accent5>
        <a:srgbClr val="CE4542"/>
      </a:accent5>
      <a:accent6>
        <a:srgbClr val="BC3067"/>
      </a:accent6>
      <a:hlink>
        <a:srgbClr val="BF573F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5843</TotalTime>
  <Words>1322</Words>
  <Application>Microsoft Office PowerPoint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Gill Sans MT</vt:lpstr>
      <vt:lpstr>Walbaum Display</vt:lpstr>
      <vt:lpstr>Wingdings</vt:lpstr>
      <vt:lpstr>3DFloatVTI</vt:lpstr>
      <vt:lpstr>תיק עבודות</vt:lpstr>
      <vt:lpstr>תיאור תיק העבודות</vt:lpstr>
      <vt:lpstr>תיאור התהליכים</vt:lpstr>
      <vt:lpstr>תיאור התהליכים</vt:lpstr>
      <vt:lpstr>SQL</vt:lpstr>
      <vt:lpstr>SSIS</vt:lpstr>
      <vt:lpstr>SSIS: Mirror</vt:lpstr>
      <vt:lpstr>  SSIS: Stage</vt:lpstr>
      <vt:lpstr>  SSIS: Data Warehouse</vt:lpstr>
      <vt:lpstr>SSRS</vt:lpstr>
      <vt:lpstr>SSRS</vt:lpstr>
      <vt:lpstr>Power BI Report Server</vt:lpstr>
      <vt:lpstr>Power BI Report Server</vt:lpstr>
      <vt:lpstr> :Power BI Report Serverהרשאות ואבטחה</vt:lpstr>
      <vt:lpstr>SSAS</vt:lpstr>
      <vt:lpstr>SSAS</vt:lpstr>
      <vt:lpstr>: תהליך טבולריPOWER BI</vt:lpstr>
      <vt:lpstr>: דוחותPOWER BI</vt:lpstr>
      <vt:lpstr>QLIK</vt:lpstr>
      <vt:lpstr>Tableau</vt:lpstr>
      <vt:lpstr>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תיק עבודות</dc:title>
  <dc:creator>Itay Mizrahi</dc:creator>
  <cp:lastModifiedBy>Itay Mizrahi</cp:lastModifiedBy>
  <cp:revision>104</cp:revision>
  <dcterms:created xsi:type="dcterms:W3CDTF">2020-07-06T13:14:25Z</dcterms:created>
  <dcterms:modified xsi:type="dcterms:W3CDTF">2020-07-13T17:11:34Z</dcterms:modified>
</cp:coreProperties>
</file>