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1" r:id="rId4"/>
    <p:sldId id="262" r:id="rId5"/>
    <p:sldId id="263" r:id="rId6"/>
    <p:sldId id="264" r:id="rId7"/>
    <p:sldId id="265" r:id="rId8"/>
    <p:sldId id="266" r:id="rId9"/>
    <p:sldId id="267" r:id="rId10"/>
    <p:sldId id="268" r:id="rId11"/>
    <p:sldId id="269" r:id="rId12"/>
    <p:sldId id="270"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054411-439F-7B4F-7F52-A6CFAAB1968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FCDE2E0-EA3D-0EB3-C00E-1467115C57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A328663-0A33-ADCB-BF96-317C9698DB01}"/>
              </a:ext>
            </a:extLst>
          </p:cNvPr>
          <p:cNvSpPr>
            <a:spLocks noGrp="1"/>
          </p:cNvSpPr>
          <p:nvPr>
            <p:ph type="dt" sz="half" idx="10"/>
          </p:nvPr>
        </p:nvSpPr>
        <p:spPr/>
        <p:txBody>
          <a:bodyPr/>
          <a:lstStyle/>
          <a:p>
            <a:fld id="{6018D428-6449-4838-A403-8B79E6D01AFE}" type="datetimeFigureOut">
              <a:rPr lang="fr-FR" smtClean="0"/>
              <a:t>04/04/2025</a:t>
            </a:fld>
            <a:endParaRPr lang="fr-FR"/>
          </a:p>
        </p:txBody>
      </p:sp>
      <p:sp>
        <p:nvSpPr>
          <p:cNvPr id="5" name="Espace réservé du pied de page 4">
            <a:extLst>
              <a:ext uri="{FF2B5EF4-FFF2-40B4-BE49-F238E27FC236}">
                <a16:creationId xmlns:a16="http://schemas.microsoft.com/office/drawing/2014/main" id="{CD51C9C3-2396-BF50-C0B0-C161148F2F8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7CCCC8E-F84D-046F-0176-3F9B9FD79761}"/>
              </a:ext>
            </a:extLst>
          </p:cNvPr>
          <p:cNvSpPr>
            <a:spLocks noGrp="1"/>
          </p:cNvSpPr>
          <p:nvPr>
            <p:ph type="sldNum" sz="quarter" idx="12"/>
          </p:nvPr>
        </p:nvSpPr>
        <p:spPr/>
        <p:txBody>
          <a:bodyPr/>
          <a:lstStyle/>
          <a:p>
            <a:fld id="{6A269C92-F130-4D0B-B0DB-E05050C68507}" type="slidenum">
              <a:rPr lang="fr-FR" smtClean="0"/>
              <a:t>‹N°›</a:t>
            </a:fld>
            <a:endParaRPr lang="fr-FR"/>
          </a:p>
        </p:txBody>
      </p:sp>
    </p:spTree>
    <p:extLst>
      <p:ext uri="{BB962C8B-B14F-4D97-AF65-F5344CB8AC3E}">
        <p14:creationId xmlns:p14="http://schemas.microsoft.com/office/powerpoint/2010/main" val="3626171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FBD39B-01A0-B421-5BBD-C7B581B3429B}"/>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10F497B1-98CB-552F-0076-82CB78006CB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487B602-019D-137F-04C5-F064F9E73B6E}"/>
              </a:ext>
            </a:extLst>
          </p:cNvPr>
          <p:cNvSpPr>
            <a:spLocks noGrp="1"/>
          </p:cNvSpPr>
          <p:nvPr>
            <p:ph type="dt" sz="half" idx="10"/>
          </p:nvPr>
        </p:nvSpPr>
        <p:spPr/>
        <p:txBody>
          <a:bodyPr/>
          <a:lstStyle/>
          <a:p>
            <a:fld id="{6018D428-6449-4838-A403-8B79E6D01AFE}" type="datetimeFigureOut">
              <a:rPr lang="fr-FR" smtClean="0"/>
              <a:t>04/04/2025</a:t>
            </a:fld>
            <a:endParaRPr lang="fr-FR"/>
          </a:p>
        </p:txBody>
      </p:sp>
      <p:sp>
        <p:nvSpPr>
          <p:cNvPr id="5" name="Espace réservé du pied de page 4">
            <a:extLst>
              <a:ext uri="{FF2B5EF4-FFF2-40B4-BE49-F238E27FC236}">
                <a16:creationId xmlns:a16="http://schemas.microsoft.com/office/drawing/2014/main" id="{720B9726-AF98-3802-A30B-E4CEDF0ACF2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19AF072-34DA-AB70-87E8-CAB4B0E65C0E}"/>
              </a:ext>
            </a:extLst>
          </p:cNvPr>
          <p:cNvSpPr>
            <a:spLocks noGrp="1"/>
          </p:cNvSpPr>
          <p:nvPr>
            <p:ph type="sldNum" sz="quarter" idx="12"/>
          </p:nvPr>
        </p:nvSpPr>
        <p:spPr/>
        <p:txBody>
          <a:bodyPr/>
          <a:lstStyle/>
          <a:p>
            <a:fld id="{6A269C92-F130-4D0B-B0DB-E05050C68507}" type="slidenum">
              <a:rPr lang="fr-FR" smtClean="0"/>
              <a:t>‹N°›</a:t>
            </a:fld>
            <a:endParaRPr lang="fr-FR"/>
          </a:p>
        </p:txBody>
      </p:sp>
    </p:spTree>
    <p:extLst>
      <p:ext uri="{BB962C8B-B14F-4D97-AF65-F5344CB8AC3E}">
        <p14:creationId xmlns:p14="http://schemas.microsoft.com/office/powerpoint/2010/main" val="4261062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C58F385-004D-FB94-C7F2-AA2E9CCDFFA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0B050BC3-6339-6970-AF3B-75823BD5FBBD}"/>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476A02C-8F48-BFC5-25A8-F8D5C9244CD3}"/>
              </a:ext>
            </a:extLst>
          </p:cNvPr>
          <p:cNvSpPr>
            <a:spLocks noGrp="1"/>
          </p:cNvSpPr>
          <p:nvPr>
            <p:ph type="dt" sz="half" idx="10"/>
          </p:nvPr>
        </p:nvSpPr>
        <p:spPr/>
        <p:txBody>
          <a:bodyPr/>
          <a:lstStyle/>
          <a:p>
            <a:fld id="{6018D428-6449-4838-A403-8B79E6D01AFE}" type="datetimeFigureOut">
              <a:rPr lang="fr-FR" smtClean="0"/>
              <a:t>04/04/2025</a:t>
            </a:fld>
            <a:endParaRPr lang="fr-FR"/>
          </a:p>
        </p:txBody>
      </p:sp>
      <p:sp>
        <p:nvSpPr>
          <p:cNvPr id="5" name="Espace réservé du pied de page 4">
            <a:extLst>
              <a:ext uri="{FF2B5EF4-FFF2-40B4-BE49-F238E27FC236}">
                <a16:creationId xmlns:a16="http://schemas.microsoft.com/office/drawing/2014/main" id="{D2A6276D-8BE5-044C-22BB-A4C44566349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5F80241-9C5B-1868-CA59-EDC850F29850}"/>
              </a:ext>
            </a:extLst>
          </p:cNvPr>
          <p:cNvSpPr>
            <a:spLocks noGrp="1"/>
          </p:cNvSpPr>
          <p:nvPr>
            <p:ph type="sldNum" sz="quarter" idx="12"/>
          </p:nvPr>
        </p:nvSpPr>
        <p:spPr/>
        <p:txBody>
          <a:bodyPr/>
          <a:lstStyle/>
          <a:p>
            <a:fld id="{6A269C92-F130-4D0B-B0DB-E05050C68507}" type="slidenum">
              <a:rPr lang="fr-FR" smtClean="0"/>
              <a:t>‹N°›</a:t>
            </a:fld>
            <a:endParaRPr lang="fr-FR"/>
          </a:p>
        </p:txBody>
      </p:sp>
    </p:spTree>
    <p:extLst>
      <p:ext uri="{BB962C8B-B14F-4D97-AF65-F5344CB8AC3E}">
        <p14:creationId xmlns:p14="http://schemas.microsoft.com/office/powerpoint/2010/main" val="312156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77E617-D186-8AB2-D7E2-6D28CA6FD04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639916F-30E6-0DF5-F6F6-0EEACCC1B76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95CE01D-2EC3-6FE5-2CC7-CA5424DFEC06}"/>
              </a:ext>
            </a:extLst>
          </p:cNvPr>
          <p:cNvSpPr>
            <a:spLocks noGrp="1"/>
          </p:cNvSpPr>
          <p:nvPr>
            <p:ph type="dt" sz="half" idx="10"/>
          </p:nvPr>
        </p:nvSpPr>
        <p:spPr/>
        <p:txBody>
          <a:bodyPr/>
          <a:lstStyle/>
          <a:p>
            <a:fld id="{6018D428-6449-4838-A403-8B79E6D01AFE}" type="datetimeFigureOut">
              <a:rPr lang="fr-FR" smtClean="0"/>
              <a:t>04/04/2025</a:t>
            </a:fld>
            <a:endParaRPr lang="fr-FR"/>
          </a:p>
        </p:txBody>
      </p:sp>
      <p:sp>
        <p:nvSpPr>
          <p:cNvPr id="5" name="Espace réservé du pied de page 4">
            <a:extLst>
              <a:ext uri="{FF2B5EF4-FFF2-40B4-BE49-F238E27FC236}">
                <a16:creationId xmlns:a16="http://schemas.microsoft.com/office/drawing/2014/main" id="{9C0E83AF-F7E7-B428-FB38-89A5A645F0F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DA1BA77-7412-60C0-EB30-7C3BF9BDC1EC}"/>
              </a:ext>
            </a:extLst>
          </p:cNvPr>
          <p:cNvSpPr>
            <a:spLocks noGrp="1"/>
          </p:cNvSpPr>
          <p:nvPr>
            <p:ph type="sldNum" sz="quarter" idx="12"/>
          </p:nvPr>
        </p:nvSpPr>
        <p:spPr/>
        <p:txBody>
          <a:bodyPr/>
          <a:lstStyle/>
          <a:p>
            <a:fld id="{6A269C92-F130-4D0B-B0DB-E05050C68507}" type="slidenum">
              <a:rPr lang="fr-FR" smtClean="0"/>
              <a:t>‹N°›</a:t>
            </a:fld>
            <a:endParaRPr lang="fr-FR"/>
          </a:p>
        </p:txBody>
      </p:sp>
    </p:spTree>
    <p:extLst>
      <p:ext uri="{BB962C8B-B14F-4D97-AF65-F5344CB8AC3E}">
        <p14:creationId xmlns:p14="http://schemas.microsoft.com/office/powerpoint/2010/main" val="1918500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EB9B2D-F1F2-777D-A3FC-2E68C96B64C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191F10E8-C020-50E4-7DA8-7F220596D21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5FA6C1B-BC2C-5780-A434-82306607A58B}"/>
              </a:ext>
            </a:extLst>
          </p:cNvPr>
          <p:cNvSpPr>
            <a:spLocks noGrp="1"/>
          </p:cNvSpPr>
          <p:nvPr>
            <p:ph type="dt" sz="half" idx="10"/>
          </p:nvPr>
        </p:nvSpPr>
        <p:spPr/>
        <p:txBody>
          <a:bodyPr/>
          <a:lstStyle/>
          <a:p>
            <a:fld id="{6018D428-6449-4838-A403-8B79E6D01AFE}" type="datetimeFigureOut">
              <a:rPr lang="fr-FR" smtClean="0"/>
              <a:t>04/04/2025</a:t>
            </a:fld>
            <a:endParaRPr lang="fr-FR"/>
          </a:p>
        </p:txBody>
      </p:sp>
      <p:sp>
        <p:nvSpPr>
          <p:cNvPr id="5" name="Espace réservé du pied de page 4">
            <a:extLst>
              <a:ext uri="{FF2B5EF4-FFF2-40B4-BE49-F238E27FC236}">
                <a16:creationId xmlns:a16="http://schemas.microsoft.com/office/drawing/2014/main" id="{97E5D43B-29EF-7EF3-7527-B618EBDD37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E1875D8-21DF-0B44-6667-2206E2035054}"/>
              </a:ext>
            </a:extLst>
          </p:cNvPr>
          <p:cNvSpPr>
            <a:spLocks noGrp="1"/>
          </p:cNvSpPr>
          <p:nvPr>
            <p:ph type="sldNum" sz="quarter" idx="12"/>
          </p:nvPr>
        </p:nvSpPr>
        <p:spPr/>
        <p:txBody>
          <a:bodyPr/>
          <a:lstStyle/>
          <a:p>
            <a:fld id="{6A269C92-F130-4D0B-B0DB-E05050C68507}" type="slidenum">
              <a:rPr lang="fr-FR" smtClean="0"/>
              <a:t>‹N°›</a:t>
            </a:fld>
            <a:endParaRPr lang="fr-FR"/>
          </a:p>
        </p:txBody>
      </p:sp>
    </p:spTree>
    <p:extLst>
      <p:ext uri="{BB962C8B-B14F-4D97-AF65-F5344CB8AC3E}">
        <p14:creationId xmlns:p14="http://schemas.microsoft.com/office/powerpoint/2010/main" val="2146499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87107E-9D58-931A-A666-3CEBFE26B8C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235CE01-B49E-EC59-8BAE-B677944AD9E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36BB18FE-DEBE-6BEC-6AAD-A5354CF63D0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C184333-FCDA-136E-2304-E724601B952D}"/>
              </a:ext>
            </a:extLst>
          </p:cNvPr>
          <p:cNvSpPr>
            <a:spLocks noGrp="1"/>
          </p:cNvSpPr>
          <p:nvPr>
            <p:ph type="dt" sz="half" idx="10"/>
          </p:nvPr>
        </p:nvSpPr>
        <p:spPr/>
        <p:txBody>
          <a:bodyPr/>
          <a:lstStyle/>
          <a:p>
            <a:fld id="{6018D428-6449-4838-A403-8B79E6D01AFE}" type="datetimeFigureOut">
              <a:rPr lang="fr-FR" smtClean="0"/>
              <a:t>04/04/2025</a:t>
            </a:fld>
            <a:endParaRPr lang="fr-FR"/>
          </a:p>
        </p:txBody>
      </p:sp>
      <p:sp>
        <p:nvSpPr>
          <p:cNvPr id="6" name="Espace réservé du pied de page 5">
            <a:extLst>
              <a:ext uri="{FF2B5EF4-FFF2-40B4-BE49-F238E27FC236}">
                <a16:creationId xmlns:a16="http://schemas.microsoft.com/office/drawing/2014/main" id="{34A8317B-BDE8-D535-4935-0D7FBABAA60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D9C338C-6ECD-5212-C6CB-80807B615D6C}"/>
              </a:ext>
            </a:extLst>
          </p:cNvPr>
          <p:cNvSpPr>
            <a:spLocks noGrp="1"/>
          </p:cNvSpPr>
          <p:nvPr>
            <p:ph type="sldNum" sz="quarter" idx="12"/>
          </p:nvPr>
        </p:nvSpPr>
        <p:spPr/>
        <p:txBody>
          <a:bodyPr/>
          <a:lstStyle/>
          <a:p>
            <a:fld id="{6A269C92-F130-4D0B-B0DB-E05050C68507}" type="slidenum">
              <a:rPr lang="fr-FR" smtClean="0"/>
              <a:t>‹N°›</a:t>
            </a:fld>
            <a:endParaRPr lang="fr-FR"/>
          </a:p>
        </p:txBody>
      </p:sp>
    </p:spTree>
    <p:extLst>
      <p:ext uri="{BB962C8B-B14F-4D97-AF65-F5344CB8AC3E}">
        <p14:creationId xmlns:p14="http://schemas.microsoft.com/office/powerpoint/2010/main" val="305927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6D3227-5CA0-D2B2-D122-732E4B06384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BDF9877-B7C9-3CAD-2919-8F6D1A2B69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78CCB10-5B00-89B6-0320-8E5EB19C766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78F7E1D0-3CEB-52EF-8E1F-26AC0460CD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9302CB7-A2BE-821E-60AA-7D518E7C345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EF72458-DA54-FC6F-B193-92392CF29B19}"/>
              </a:ext>
            </a:extLst>
          </p:cNvPr>
          <p:cNvSpPr>
            <a:spLocks noGrp="1"/>
          </p:cNvSpPr>
          <p:nvPr>
            <p:ph type="dt" sz="half" idx="10"/>
          </p:nvPr>
        </p:nvSpPr>
        <p:spPr/>
        <p:txBody>
          <a:bodyPr/>
          <a:lstStyle/>
          <a:p>
            <a:fld id="{6018D428-6449-4838-A403-8B79E6D01AFE}" type="datetimeFigureOut">
              <a:rPr lang="fr-FR" smtClean="0"/>
              <a:t>04/04/2025</a:t>
            </a:fld>
            <a:endParaRPr lang="fr-FR"/>
          </a:p>
        </p:txBody>
      </p:sp>
      <p:sp>
        <p:nvSpPr>
          <p:cNvPr id="8" name="Espace réservé du pied de page 7">
            <a:extLst>
              <a:ext uri="{FF2B5EF4-FFF2-40B4-BE49-F238E27FC236}">
                <a16:creationId xmlns:a16="http://schemas.microsoft.com/office/drawing/2014/main" id="{A7578C3D-F058-2FE6-8483-8562AF651AA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7D1DCA3-F1EA-8E4E-0F14-EC1BEFC3D8C5}"/>
              </a:ext>
            </a:extLst>
          </p:cNvPr>
          <p:cNvSpPr>
            <a:spLocks noGrp="1"/>
          </p:cNvSpPr>
          <p:nvPr>
            <p:ph type="sldNum" sz="quarter" idx="12"/>
          </p:nvPr>
        </p:nvSpPr>
        <p:spPr/>
        <p:txBody>
          <a:bodyPr/>
          <a:lstStyle/>
          <a:p>
            <a:fld id="{6A269C92-F130-4D0B-B0DB-E05050C68507}" type="slidenum">
              <a:rPr lang="fr-FR" smtClean="0"/>
              <a:t>‹N°›</a:t>
            </a:fld>
            <a:endParaRPr lang="fr-FR"/>
          </a:p>
        </p:txBody>
      </p:sp>
    </p:spTree>
    <p:extLst>
      <p:ext uri="{BB962C8B-B14F-4D97-AF65-F5344CB8AC3E}">
        <p14:creationId xmlns:p14="http://schemas.microsoft.com/office/powerpoint/2010/main" val="89210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6EA2F1-31EB-C6DB-8819-E67A1D95FB7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68ADE3E-CDE1-99DD-8DFF-A6AA64475DBD}"/>
              </a:ext>
            </a:extLst>
          </p:cNvPr>
          <p:cNvSpPr>
            <a:spLocks noGrp="1"/>
          </p:cNvSpPr>
          <p:nvPr>
            <p:ph type="dt" sz="half" idx="10"/>
          </p:nvPr>
        </p:nvSpPr>
        <p:spPr/>
        <p:txBody>
          <a:bodyPr/>
          <a:lstStyle/>
          <a:p>
            <a:fld id="{6018D428-6449-4838-A403-8B79E6D01AFE}" type="datetimeFigureOut">
              <a:rPr lang="fr-FR" smtClean="0"/>
              <a:t>04/04/2025</a:t>
            </a:fld>
            <a:endParaRPr lang="fr-FR"/>
          </a:p>
        </p:txBody>
      </p:sp>
      <p:sp>
        <p:nvSpPr>
          <p:cNvPr id="4" name="Espace réservé du pied de page 3">
            <a:extLst>
              <a:ext uri="{FF2B5EF4-FFF2-40B4-BE49-F238E27FC236}">
                <a16:creationId xmlns:a16="http://schemas.microsoft.com/office/drawing/2014/main" id="{0F0819AA-985E-BD8B-E5A2-058B8ED1CA6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28DC9666-E021-795A-E9A8-390B7A6FBFB4}"/>
              </a:ext>
            </a:extLst>
          </p:cNvPr>
          <p:cNvSpPr>
            <a:spLocks noGrp="1"/>
          </p:cNvSpPr>
          <p:nvPr>
            <p:ph type="sldNum" sz="quarter" idx="12"/>
          </p:nvPr>
        </p:nvSpPr>
        <p:spPr/>
        <p:txBody>
          <a:bodyPr/>
          <a:lstStyle/>
          <a:p>
            <a:fld id="{6A269C92-F130-4D0B-B0DB-E05050C68507}" type="slidenum">
              <a:rPr lang="fr-FR" smtClean="0"/>
              <a:t>‹N°›</a:t>
            </a:fld>
            <a:endParaRPr lang="fr-FR"/>
          </a:p>
        </p:txBody>
      </p:sp>
    </p:spTree>
    <p:extLst>
      <p:ext uri="{BB962C8B-B14F-4D97-AF65-F5344CB8AC3E}">
        <p14:creationId xmlns:p14="http://schemas.microsoft.com/office/powerpoint/2010/main" val="2345545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76421AB-7D6B-0F74-8E0A-F74873BCAC78}"/>
              </a:ext>
            </a:extLst>
          </p:cNvPr>
          <p:cNvSpPr>
            <a:spLocks noGrp="1"/>
          </p:cNvSpPr>
          <p:nvPr>
            <p:ph type="dt" sz="half" idx="10"/>
          </p:nvPr>
        </p:nvSpPr>
        <p:spPr/>
        <p:txBody>
          <a:bodyPr/>
          <a:lstStyle/>
          <a:p>
            <a:fld id="{6018D428-6449-4838-A403-8B79E6D01AFE}" type="datetimeFigureOut">
              <a:rPr lang="fr-FR" smtClean="0"/>
              <a:t>04/04/2025</a:t>
            </a:fld>
            <a:endParaRPr lang="fr-FR"/>
          </a:p>
        </p:txBody>
      </p:sp>
      <p:sp>
        <p:nvSpPr>
          <p:cNvPr id="3" name="Espace réservé du pied de page 2">
            <a:extLst>
              <a:ext uri="{FF2B5EF4-FFF2-40B4-BE49-F238E27FC236}">
                <a16:creationId xmlns:a16="http://schemas.microsoft.com/office/drawing/2014/main" id="{863705FD-064D-411E-2DBF-931D3D36CA6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EC1D875-3365-9810-611F-974DF110B60A}"/>
              </a:ext>
            </a:extLst>
          </p:cNvPr>
          <p:cNvSpPr>
            <a:spLocks noGrp="1"/>
          </p:cNvSpPr>
          <p:nvPr>
            <p:ph type="sldNum" sz="quarter" idx="12"/>
          </p:nvPr>
        </p:nvSpPr>
        <p:spPr/>
        <p:txBody>
          <a:bodyPr/>
          <a:lstStyle/>
          <a:p>
            <a:fld id="{6A269C92-F130-4D0B-B0DB-E05050C68507}" type="slidenum">
              <a:rPr lang="fr-FR" smtClean="0"/>
              <a:t>‹N°›</a:t>
            </a:fld>
            <a:endParaRPr lang="fr-FR"/>
          </a:p>
        </p:txBody>
      </p:sp>
    </p:spTree>
    <p:extLst>
      <p:ext uri="{BB962C8B-B14F-4D97-AF65-F5344CB8AC3E}">
        <p14:creationId xmlns:p14="http://schemas.microsoft.com/office/powerpoint/2010/main" val="3974213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C363CB-21A1-F431-16C0-DF3C1A51711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9C63682-C90A-C15A-231A-174535A3F7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04FA9FE-F9D6-60A1-6985-A03431A180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6D5C985-CB3A-5B70-D461-D8CBF2B9DEC8}"/>
              </a:ext>
            </a:extLst>
          </p:cNvPr>
          <p:cNvSpPr>
            <a:spLocks noGrp="1"/>
          </p:cNvSpPr>
          <p:nvPr>
            <p:ph type="dt" sz="half" idx="10"/>
          </p:nvPr>
        </p:nvSpPr>
        <p:spPr/>
        <p:txBody>
          <a:bodyPr/>
          <a:lstStyle/>
          <a:p>
            <a:fld id="{6018D428-6449-4838-A403-8B79E6D01AFE}" type="datetimeFigureOut">
              <a:rPr lang="fr-FR" smtClean="0"/>
              <a:t>04/04/2025</a:t>
            </a:fld>
            <a:endParaRPr lang="fr-FR"/>
          </a:p>
        </p:txBody>
      </p:sp>
      <p:sp>
        <p:nvSpPr>
          <p:cNvPr id="6" name="Espace réservé du pied de page 5">
            <a:extLst>
              <a:ext uri="{FF2B5EF4-FFF2-40B4-BE49-F238E27FC236}">
                <a16:creationId xmlns:a16="http://schemas.microsoft.com/office/drawing/2014/main" id="{98CD5A69-5BA7-074A-6AE1-C2459ADAAE1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617BD30-7D9F-5888-3EDC-05CBE04CAE24}"/>
              </a:ext>
            </a:extLst>
          </p:cNvPr>
          <p:cNvSpPr>
            <a:spLocks noGrp="1"/>
          </p:cNvSpPr>
          <p:nvPr>
            <p:ph type="sldNum" sz="quarter" idx="12"/>
          </p:nvPr>
        </p:nvSpPr>
        <p:spPr/>
        <p:txBody>
          <a:bodyPr/>
          <a:lstStyle/>
          <a:p>
            <a:fld id="{6A269C92-F130-4D0B-B0DB-E05050C68507}" type="slidenum">
              <a:rPr lang="fr-FR" smtClean="0"/>
              <a:t>‹N°›</a:t>
            </a:fld>
            <a:endParaRPr lang="fr-FR"/>
          </a:p>
        </p:txBody>
      </p:sp>
    </p:spTree>
    <p:extLst>
      <p:ext uri="{BB962C8B-B14F-4D97-AF65-F5344CB8AC3E}">
        <p14:creationId xmlns:p14="http://schemas.microsoft.com/office/powerpoint/2010/main" val="3024800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058405-56C9-35A9-F727-514F20E9F78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A76865B8-DFCC-1342-7654-2873747936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54DC579-C43C-DE33-93D5-8D99A67184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A6A7225-AB52-BA8D-2259-2CE6D784CB47}"/>
              </a:ext>
            </a:extLst>
          </p:cNvPr>
          <p:cNvSpPr>
            <a:spLocks noGrp="1"/>
          </p:cNvSpPr>
          <p:nvPr>
            <p:ph type="dt" sz="half" idx="10"/>
          </p:nvPr>
        </p:nvSpPr>
        <p:spPr/>
        <p:txBody>
          <a:bodyPr/>
          <a:lstStyle/>
          <a:p>
            <a:fld id="{6018D428-6449-4838-A403-8B79E6D01AFE}" type="datetimeFigureOut">
              <a:rPr lang="fr-FR" smtClean="0"/>
              <a:t>04/04/2025</a:t>
            </a:fld>
            <a:endParaRPr lang="fr-FR"/>
          </a:p>
        </p:txBody>
      </p:sp>
      <p:sp>
        <p:nvSpPr>
          <p:cNvPr id="6" name="Espace réservé du pied de page 5">
            <a:extLst>
              <a:ext uri="{FF2B5EF4-FFF2-40B4-BE49-F238E27FC236}">
                <a16:creationId xmlns:a16="http://schemas.microsoft.com/office/drawing/2014/main" id="{599BDC50-66E7-56DA-57BF-0814FF1C998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B629421-D112-7BCA-C07E-9387531B99A5}"/>
              </a:ext>
            </a:extLst>
          </p:cNvPr>
          <p:cNvSpPr>
            <a:spLocks noGrp="1"/>
          </p:cNvSpPr>
          <p:nvPr>
            <p:ph type="sldNum" sz="quarter" idx="12"/>
          </p:nvPr>
        </p:nvSpPr>
        <p:spPr/>
        <p:txBody>
          <a:bodyPr/>
          <a:lstStyle/>
          <a:p>
            <a:fld id="{6A269C92-F130-4D0B-B0DB-E05050C68507}" type="slidenum">
              <a:rPr lang="fr-FR" smtClean="0"/>
              <a:t>‹N°›</a:t>
            </a:fld>
            <a:endParaRPr lang="fr-FR"/>
          </a:p>
        </p:txBody>
      </p:sp>
    </p:spTree>
    <p:extLst>
      <p:ext uri="{BB962C8B-B14F-4D97-AF65-F5344CB8AC3E}">
        <p14:creationId xmlns:p14="http://schemas.microsoft.com/office/powerpoint/2010/main" val="2651298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A02A0CC-D4EC-603B-B43E-EF2D1D2634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C2C058A-E628-78D9-89E0-8425DA676A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5CEA80C-E422-F58C-8A6E-A0497DAAE1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018D428-6449-4838-A403-8B79E6D01AFE}" type="datetimeFigureOut">
              <a:rPr lang="fr-FR" smtClean="0"/>
              <a:t>04/04/2025</a:t>
            </a:fld>
            <a:endParaRPr lang="fr-FR"/>
          </a:p>
        </p:txBody>
      </p:sp>
      <p:sp>
        <p:nvSpPr>
          <p:cNvPr id="5" name="Espace réservé du pied de page 4">
            <a:extLst>
              <a:ext uri="{FF2B5EF4-FFF2-40B4-BE49-F238E27FC236}">
                <a16:creationId xmlns:a16="http://schemas.microsoft.com/office/drawing/2014/main" id="{5D79F2E6-2528-1258-4037-1CC3160E06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9751B4D-D472-21BB-3C22-DB1AFF5702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A269C92-F130-4D0B-B0DB-E05050C68507}" type="slidenum">
              <a:rPr lang="fr-FR" smtClean="0"/>
              <a:t>‹N°›</a:t>
            </a:fld>
            <a:endParaRPr lang="fr-FR"/>
          </a:p>
        </p:txBody>
      </p:sp>
    </p:spTree>
    <p:extLst>
      <p:ext uri="{BB962C8B-B14F-4D97-AF65-F5344CB8AC3E}">
        <p14:creationId xmlns:p14="http://schemas.microsoft.com/office/powerpoint/2010/main" val="2248390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pi.spacexdata.com/v4/rocket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ndex.php?title=List_of_Falcon_9_and_Falcon_Heavy_launches&amp;oldi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 y="6333490"/>
            <a:ext cx="12192000" cy="524510"/>
            <a:chOff x="0" y="6333745"/>
            <a:chExt cx="12192000" cy="524510"/>
          </a:xfrm>
          <a:solidFill>
            <a:schemeClr val="tx2">
              <a:lumMod val="60000"/>
              <a:lumOff val="40000"/>
            </a:schemeClr>
          </a:solidFill>
        </p:grpSpPr>
        <p:sp>
          <p:nvSpPr>
            <p:cNvPr id="3" name="object 3"/>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a:ln>
              <a:solidFill>
                <a:schemeClr val="tx2">
                  <a:lumMod val="50000"/>
                </a:schemeClr>
              </a:solidFill>
            </a:ln>
          </p:spPr>
          <p:txBody>
            <a:bodyPr wrap="square" lIns="0" tIns="0" rIns="0" bIns="0" rtlCol="0"/>
            <a:lstStyle/>
            <a:p>
              <a:endParaRPr dirty="0"/>
            </a:p>
          </p:txBody>
        </p:sp>
        <p:sp>
          <p:nvSpPr>
            <p:cNvPr id="4" name="object 4"/>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a:ln>
              <a:solidFill>
                <a:schemeClr val="tx2">
                  <a:lumMod val="50000"/>
                </a:schemeClr>
              </a:solidFill>
            </a:ln>
          </p:spPr>
          <p:txBody>
            <a:bodyPr wrap="square" lIns="0" tIns="0" rIns="0" bIns="0" rtlCol="0"/>
            <a:lstStyle/>
            <a:p>
              <a:endParaRPr/>
            </a:p>
          </p:txBody>
        </p:sp>
      </p:grpSp>
      <p:sp>
        <p:nvSpPr>
          <p:cNvPr id="5" name="object 5"/>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sp>
        <p:nvSpPr>
          <p:cNvPr id="6" name="object 6"/>
          <p:cNvSpPr txBox="1">
            <a:spLocks noGrp="1"/>
          </p:cNvSpPr>
          <p:nvPr>
            <p:ph type="body" idx="1"/>
          </p:nvPr>
        </p:nvSpPr>
        <p:spPr>
          <a:xfrm>
            <a:off x="1171575" y="1622485"/>
            <a:ext cx="9848849" cy="1537795"/>
          </a:xfrm>
          <a:prstGeom prst="rect">
            <a:avLst/>
          </a:prstGeom>
        </p:spPr>
        <p:txBody>
          <a:bodyPr vert="horz" wrap="square" lIns="0" tIns="481523" rIns="0" bIns="0" rtlCol="0">
            <a:spAutoFit/>
          </a:bodyPr>
          <a:lstStyle/>
          <a:p>
            <a:pPr marL="16510" marR="5080">
              <a:lnSpc>
                <a:spcPts val="8200"/>
              </a:lnSpc>
              <a:spcBef>
                <a:spcPts val="1540"/>
              </a:spcBef>
            </a:pPr>
            <a:r>
              <a:rPr lang="fr-FR" sz="8800" u="sng" spc="-360" dirty="0" err="1">
                <a:solidFill>
                  <a:srgbClr val="000000"/>
                </a:solidFill>
                <a:latin typeface="Bahnschrift Light SemiCondensed" panose="020B0502040204020203" pitchFamily="34" charset="0"/>
              </a:rPr>
              <a:t>Presentation</a:t>
            </a:r>
            <a:endParaRPr sz="8800" u="sng" spc="-360" dirty="0">
              <a:solidFill>
                <a:srgbClr val="000000"/>
              </a:solidFill>
              <a:latin typeface="Bahnschrift Light SemiCondensed" panose="020B05020402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F5DADD-7D03-580A-3840-C596F541DEE4}"/>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A43024DE-1D5F-9AB8-A2EF-1ED89B9C8F1A}"/>
              </a:ext>
            </a:extLst>
          </p:cNvPr>
          <p:cNvGrpSpPr/>
          <p:nvPr/>
        </p:nvGrpSpPr>
        <p:grpSpPr>
          <a:xfrm>
            <a:off x="-1" y="6333490"/>
            <a:ext cx="12192000" cy="524510"/>
            <a:chOff x="0" y="6333745"/>
            <a:chExt cx="12192000" cy="524510"/>
          </a:xfrm>
          <a:solidFill>
            <a:schemeClr val="tx2">
              <a:lumMod val="60000"/>
              <a:lumOff val="40000"/>
            </a:schemeClr>
          </a:solidFill>
        </p:grpSpPr>
        <p:sp>
          <p:nvSpPr>
            <p:cNvPr id="3" name="object 3">
              <a:extLst>
                <a:ext uri="{FF2B5EF4-FFF2-40B4-BE49-F238E27FC236}">
                  <a16:creationId xmlns:a16="http://schemas.microsoft.com/office/drawing/2014/main" id="{A72BD44C-04C8-3E38-BBE9-C7EF0130D9FF}"/>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a:ln>
              <a:solidFill>
                <a:schemeClr val="tx2">
                  <a:lumMod val="50000"/>
                </a:schemeClr>
              </a:solidFill>
            </a:ln>
          </p:spPr>
          <p:txBody>
            <a:bodyPr wrap="square" lIns="0" tIns="0" rIns="0" bIns="0" rtlCol="0"/>
            <a:lstStyle/>
            <a:p>
              <a:endParaRPr dirty="0"/>
            </a:p>
          </p:txBody>
        </p:sp>
        <p:sp>
          <p:nvSpPr>
            <p:cNvPr id="4" name="object 4">
              <a:extLst>
                <a:ext uri="{FF2B5EF4-FFF2-40B4-BE49-F238E27FC236}">
                  <a16:creationId xmlns:a16="http://schemas.microsoft.com/office/drawing/2014/main" id="{D0A777E0-D9AB-45CF-36FE-784D74C3D76D}"/>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a:ln>
              <a:solidFill>
                <a:schemeClr val="tx2">
                  <a:lumMod val="50000"/>
                </a:schemeClr>
              </a:solidFill>
            </a:ln>
          </p:spPr>
          <p:txBody>
            <a:bodyPr wrap="square" lIns="0" tIns="0" rIns="0" bIns="0" rtlCol="0"/>
            <a:lstStyle/>
            <a:p>
              <a:endParaRPr/>
            </a:p>
          </p:txBody>
        </p:sp>
      </p:grpSp>
      <p:sp>
        <p:nvSpPr>
          <p:cNvPr id="5" name="object 5">
            <a:extLst>
              <a:ext uri="{FF2B5EF4-FFF2-40B4-BE49-F238E27FC236}">
                <a16:creationId xmlns:a16="http://schemas.microsoft.com/office/drawing/2014/main" id="{5CEB4710-76D9-0E1D-29AB-30A6B3C41D6B}"/>
              </a:ext>
            </a:extLst>
          </p:cNvPr>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pic>
        <p:nvPicPr>
          <p:cNvPr id="8" name="Image 7">
            <a:extLst>
              <a:ext uri="{FF2B5EF4-FFF2-40B4-BE49-F238E27FC236}">
                <a16:creationId xmlns:a16="http://schemas.microsoft.com/office/drawing/2014/main" id="{F97C7EBA-62D0-64C3-E7A4-4972A8884A81}"/>
              </a:ext>
            </a:extLst>
          </p:cNvPr>
          <p:cNvPicPr>
            <a:picLocks noChangeAspect="1"/>
          </p:cNvPicPr>
          <p:nvPr/>
        </p:nvPicPr>
        <p:blipFill>
          <a:blip r:embed="rId2"/>
          <a:stretch>
            <a:fillRect/>
          </a:stretch>
        </p:blipFill>
        <p:spPr>
          <a:xfrm>
            <a:off x="0" y="-1"/>
            <a:ext cx="12009666" cy="2510129"/>
          </a:xfrm>
          <a:prstGeom prst="rect">
            <a:avLst/>
          </a:prstGeom>
        </p:spPr>
      </p:pic>
      <p:pic>
        <p:nvPicPr>
          <p:cNvPr id="10" name="Image 9">
            <a:extLst>
              <a:ext uri="{FF2B5EF4-FFF2-40B4-BE49-F238E27FC236}">
                <a16:creationId xmlns:a16="http://schemas.microsoft.com/office/drawing/2014/main" id="{0F70184A-4C47-202E-12EF-40759D13177C}"/>
              </a:ext>
            </a:extLst>
          </p:cNvPr>
          <p:cNvPicPr>
            <a:picLocks noChangeAspect="1"/>
          </p:cNvPicPr>
          <p:nvPr/>
        </p:nvPicPr>
        <p:blipFill>
          <a:blip r:embed="rId3"/>
          <a:stretch>
            <a:fillRect/>
          </a:stretch>
        </p:blipFill>
        <p:spPr>
          <a:xfrm>
            <a:off x="0" y="2510128"/>
            <a:ext cx="12188824" cy="2171812"/>
          </a:xfrm>
          <a:prstGeom prst="rect">
            <a:avLst/>
          </a:prstGeom>
        </p:spPr>
      </p:pic>
    </p:spTree>
    <p:extLst>
      <p:ext uri="{BB962C8B-B14F-4D97-AF65-F5344CB8AC3E}">
        <p14:creationId xmlns:p14="http://schemas.microsoft.com/office/powerpoint/2010/main" val="2553489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297A6D-CB67-551B-FB1D-D243D7E47147}"/>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666710B0-4AA1-A215-5C01-CCD251387190}"/>
              </a:ext>
            </a:extLst>
          </p:cNvPr>
          <p:cNvGrpSpPr/>
          <p:nvPr/>
        </p:nvGrpSpPr>
        <p:grpSpPr>
          <a:xfrm>
            <a:off x="-1" y="6333490"/>
            <a:ext cx="12192000" cy="524510"/>
            <a:chOff x="0" y="6333745"/>
            <a:chExt cx="12192000" cy="524510"/>
          </a:xfrm>
          <a:solidFill>
            <a:schemeClr val="tx2">
              <a:lumMod val="60000"/>
              <a:lumOff val="40000"/>
            </a:schemeClr>
          </a:solidFill>
        </p:grpSpPr>
        <p:sp>
          <p:nvSpPr>
            <p:cNvPr id="3" name="object 3">
              <a:extLst>
                <a:ext uri="{FF2B5EF4-FFF2-40B4-BE49-F238E27FC236}">
                  <a16:creationId xmlns:a16="http://schemas.microsoft.com/office/drawing/2014/main" id="{F64AB189-5800-C4FF-A3AF-1D452B15B1E9}"/>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a:ln>
              <a:solidFill>
                <a:schemeClr val="tx2">
                  <a:lumMod val="50000"/>
                </a:schemeClr>
              </a:solidFill>
            </a:ln>
          </p:spPr>
          <p:txBody>
            <a:bodyPr wrap="square" lIns="0" tIns="0" rIns="0" bIns="0" rtlCol="0"/>
            <a:lstStyle/>
            <a:p>
              <a:endParaRPr dirty="0"/>
            </a:p>
          </p:txBody>
        </p:sp>
        <p:sp>
          <p:nvSpPr>
            <p:cNvPr id="4" name="object 4">
              <a:extLst>
                <a:ext uri="{FF2B5EF4-FFF2-40B4-BE49-F238E27FC236}">
                  <a16:creationId xmlns:a16="http://schemas.microsoft.com/office/drawing/2014/main" id="{6C3F9681-11AE-71F1-0ECB-E68B315075D9}"/>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a:ln>
              <a:solidFill>
                <a:schemeClr val="tx2">
                  <a:lumMod val="50000"/>
                </a:schemeClr>
              </a:solidFill>
            </a:ln>
          </p:spPr>
          <p:txBody>
            <a:bodyPr wrap="square" lIns="0" tIns="0" rIns="0" bIns="0" rtlCol="0"/>
            <a:lstStyle/>
            <a:p>
              <a:endParaRPr/>
            </a:p>
          </p:txBody>
        </p:sp>
      </p:grpSp>
      <p:sp>
        <p:nvSpPr>
          <p:cNvPr id="5" name="object 5">
            <a:extLst>
              <a:ext uri="{FF2B5EF4-FFF2-40B4-BE49-F238E27FC236}">
                <a16:creationId xmlns:a16="http://schemas.microsoft.com/office/drawing/2014/main" id="{660903AE-C9E4-932B-8881-5EA7B0C9927F}"/>
              </a:ext>
            </a:extLst>
          </p:cNvPr>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pic>
        <p:nvPicPr>
          <p:cNvPr id="11" name="Image 10">
            <a:extLst>
              <a:ext uri="{FF2B5EF4-FFF2-40B4-BE49-F238E27FC236}">
                <a16:creationId xmlns:a16="http://schemas.microsoft.com/office/drawing/2014/main" id="{D44416AD-6E71-6DD8-BF84-14B018BD91B1}"/>
              </a:ext>
            </a:extLst>
          </p:cNvPr>
          <p:cNvPicPr>
            <a:picLocks noChangeAspect="1"/>
          </p:cNvPicPr>
          <p:nvPr/>
        </p:nvPicPr>
        <p:blipFill>
          <a:blip r:embed="rId2"/>
          <a:stretch>
            <a:fillRect/>
          </a:stretch>
        </p:blipFill>
        <p:spPr>
          <a:xfrm>
            <a:off x="2333441" y="260140"/>
            <a:ext cx="7169518" cy="4083260"/>
          </a:xfrm>
          <a:prstGeom prst="rect">
            <a:avLst/>
          </a:prstGeom>
        </p:spPr>
      </p:pic>
    </p:spTree>
    <p:extLst>
      <p:ext uri="{BB962C8B-B14F-4D97-AF65-F5344CB8AC3E}">
        <p14:creationId xmlns:p14="http://schemas.microsoft.com/office/powerpoint/2010/main" val="2454912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B6F765-F4D1-8ED7-4754-E521DAD9EEC4}"/>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29F50301-96C5-3F92-26A6-52AD77C1F6FD}"/>
              </a:ext>
            </a:extLst>
          </p:cNvPr>
          <p:cNvGrpSpPr/>
          <p:nvPr/>
        </p:nvGrpSpPr>
        <p:grpSpPr>
          <a:xfrm>
            <a:off x="-1" y="6333490"/>
            <a:ext cx="12192000" cy="524510"/>
            <a:chOff x="0" y="6333745"/>
            <a:chExt cx="12192000" cy="524510"/>
          </a:xfrm>
          <a:solidFill>
            <a:schemeClr val="tx2">
              <a:lumMod val="60000"/>
              <a:lumOff val="40000"/>
            </a:schemeClr>
          </a:solidFill>
        </p:grpSpPr>
        <p:sp>
          <p:nvSpPr>
            <p:cNvPr id="3" name="object 3">
              <a:extLst>
                <a:ext uri="{FF2B5EF4-FFF2-40B4-BE49-F238E27FC236}">
                  <a16:creationId xmlns:a16="http://schemas.microsoft.com/office/drawing/2014/main" id="{524C73ED-C99D-7DEA-808C-2F4A0AB8FAFB}"/>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a:ln>
              <a:solidFill>
                <a:schemeClr val="tx2">
                  <a:lumMod val="50000"/>
                </a:schemeClr>
              </a:solidFill>
            </a:ln>
          </p:spPr>
          <p:txBody>
            <a:bodyPr wrap="square" lIns="0" tIns="0" rIns="0" bIns="0" rtlCol="0"/>
            <a:lstStyle/>
            <a:p>
              <a:endParaRPr dirty="0"/>
            </a:p>
          </p:txBody>
        </p:sp>
        <p:sp>
          <p:nvSpPr>
            <p:cNvPr id="4" name="object 4">
              <a:extLst>
                <a:ext uri="{FF2B5EF4-FFF2-40B4-BE49-F238E27FC236}">
                  <a16:creationId xmlns:a16="http://schemas.microsoft.com/office/drawing/2014/main" id="{5445E717-21D5-0764-1124-3BF8CEE4BEB8}"/>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a:ln>
              <a:solidFill>
                <a:schemeClr val="tx2">
                  <a:lumMod val="50000"/>
                </a:schemeClr>
              </a:solidFill>
            </a:ln>
          </p:spPr>
          <p:txBody>
            <a:bodyPr wrap="square" lIns="0" tIns="0" rIns="0" bIns="0" rtlCol="0"/>
            <a:lstStyle/>
            <a:p>
              <a:endParaRPr/>
            </a:p>
          </p:txBody>
        </p:sp>
      </p:grpSp>
      <p:sp>
        <p:nvSpPr>
          <p:cNvPr id="5" name="object 5">
            <a:extLst>
              <a:ext uri="{FF2B5EF4-FFF2-40B4-BE49-F238E27FC236}">
                <a16:creationId xmlns:a16="http://schemas.microsoft.com/office/drawing/2014/main" id="{162F166D-8FB4-DC52-1A15-3E9C81E3B230}"/>
              </a:ext>
            </a:extLst>
          </p:cNvPr>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pic>
        <p:nvPicPr>
          <p:cNvPr id="11" name="Image 10">
            <a:extLst>
              <a:ext uri="{FF2B5EF4-FFF2-40B4-BE49-F238E27FC236}">
                <a16:creationId xmlns:a16="http://schemas.microsoft.com/office/drawing/2014/main" id="{2B72505D-6519-78CE-52D4-6DD561148C40}"/>
              </a:ext>
            </a:extLst>
          </p:cNvPr>
          <p:cNvPicPr>
            <a:picLocks noChangeAspect="1"/>
          </p:cNvPicPr>
          <p:nvPr/>
        </p:nvPicPr>
        <p:blipFill>
          <a:blip r:embed="rId2"/>
          <a:stretch>
            <a:fillRect/>
          </a:stretch>
        </p:blipFill>
        <p:spPr>
          <a:xfrm>
            <a:off x="2099711" y="711841"/>
            <a:ext cx="7517475" cy="1666870"/>
          </a:xfrm>
          <a:prstGeom prst="rect">
            <a:avLst/>
          </a:prstGeom>
        </p:spPr>
      </p:pic>
    </p:spTree>
    <p:extLst>
      <p:ext uri="{BB962C8B-B14F-4D97-AF65-F5344CB8AC3E}">
        <p14:creationId xmlns:p14="http://schemas.microsoft.com/office/powerpoint/2010/main" val="2380670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D2CCAC-D1F7-BE9E-7CF2-DCFC59E67192}"/>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08A8176A-2836-73A2-AE46-9853D6D8C81B}"/>
              </a:ext>
            </a:extLst>
          </p:cNvPr>
          <p:cNvGrpSpPr/>
          <p:nvPr/>
        </p:nvGrpSpPr>
        <p:grpSpPr>
          <a:xfrm>
            <a:off x="-1" y="6333490"/>
            <a:ext cx="12192000" cy="524510"/>
            <a:chOff x="0" y="6333745"/>
            <a:chExt cx="12192000" cy="524510"/>
          </a:xfrm>
          <a:solidFill>
            <a:schemeClr val="tx2">
              <a:lumMod val="60000"/>
              <a:lumOff val="40000"/>
            </a:schemeClr>
          </a:solidFill>
        </p:grpSpPr>
        <p:sp>
          <p:nvSpPr>
            <p:cNvPr id="3" name="object 3">
              <a:extLst>
                <a:ext uri="{FF2B5EF4-FFF2-40B4-BE49-F238E27FC236}">
                  <a16:creationId xmlns:a16="http://schemas.microsoft.com/office/drawing/2014/main" id="{61A320B9-C121-6ECF-8ACC-5CB79F96CFDB}"/>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a:ln>
              <a:solidFill>
                <a:schemeClr val="tx2">
                  <a:lumMod val="50000"/>
                </a:schemeClr>
              </a:solidFill>
            </a:ln>
          </p:spPr>
          <p:txBody>
            <a:bodyPr wrap="square" lIns="0" tIns="0" rIns="0" bIns="0" rtlCol="0"/>
            <a:lstStyle/>
            <a:p>
              <a:endParaRPr dirty="0"/>
            </a:p>
          </p:txBody>
        </p:sp>
        <p:sp>
          <p:nvSpPr>
            <p:cNvPr id="4" name="object 4">
              <a:extLst>
                <a:ext uri="{FF2B5EF4-FFF2-40B4-BE49-F238E27FC236}">
                  <a16:creationId xmlns:a16="http://schemas.microsoft.com/office/drawing/2014/main" id="{B41A777F-A878-AEAF-313F-C8FC5A2D0F3F}"/>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a:ln>
              <a:solidFill>
                <a:schemeClr val="tx2">
                  <a:lumMod val="50000"/>
                </a:schemeClr>
              </a:solidFill>
            </a:ln>
          </p:spPr>
          <p:txBody>
            <a:bodyPr wrap="square" lIns="0" tIns="0" rIns="0" bIns="0" rtlCol="0"/>
            <a:lstStyle/>
            <a:p>
              <a:endParaRPr/>
            </a:p>
          </p:txBody>
        </p:sp>
      </p:grpSp>
      <p:sp>
        <p:nvSpPr>
          <p:cNvPr id="7" name="object 2">
            <a:extLst>
              <a:ext uri="{FF2B5EF4-FFF2-40B4-BE49-F238E27FC236}">
                <a16:creationId xmlns:a16="http://schemas.microsoft.com/office/drawing/2014/main" id="{32DB2381-205C-F475-47AC-A2FE2F178E21}"/>
              </a:ext>
            </a:extLst>
          </p:cNvPr>
          <p:cNvSpPr txBox="1">
            <a:spLocks noGrp="1"/>
          </p:cNvSpPr>
          <p:nvPr>
            <p:ph type="body" idx="1"/>
          </p:nvPr>
        </p:nvSpPr>
        <p:spPr>
          <a:xfrm>
            <a:off x="1169986" y="1502682"/>
            <a:ext cx="9848850" cy="2079287"/>
          </a:xfrm>
          <a:prstGeom prst="rect">
            <a:avLst/>
          </a:prstGeom>
        </p:spPr>
        <p:txBody>
          <a:bodyPr vert="horz" wrap="square" lIns="0" tIns="626618" rIns="0" bIns="0" rtlCol="0">
            <a:spAutoFit/>
          </a:bodyPr>
          <a:lstStyle/>
          <a:p>
            <a:pPr marL="168910">
              <a:lnSpc>
                <a:spcPct val="100000"/>
              </a:lnSpc>
              <a:spcBef>
                <a:spcPts val="100"/>
              </a:spcBef>
              <a:tabLst>
                <a:tab pos="10140315" algn="l"/>
              </a:tabLst>
            </a:pPr>
            <a:r>
              <a:rPr sz="6600" u="heavy" spc="-190" dirty="0">
                <a:uFill>
                  <a:solidFill>
                    <a:srgbClr val="7D7D7D"/>
                  </a:solidFill>
                </a:uFill>
              </a:rPr>
              <a:t>Outline</a:t>
            </a:r>
            <a:r>
              <a:rPr u="heavy" spc="-190" dirty="0">
                <a:uFill>
                  <a:solidFill>
                    <a:srgbClr val="7D7D7D"/>
                  </a:solidFill>
                </a:uFill>
              </a:rPr>
              <a:t>	</a:t>
            </a:r>
          </a:p>
        </p:txBody>
      </p:sp>
    </p:spTree>
    <p:extLst>
      <p:ext uri="{BB962C8B-B14F-4D97-AF65-F5344CB8AC3E}">
        <p14:creationId xmlns:p14="http://schemas.microsoft.com/office/powerpoint/2010/main" val="46351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30A9BC-DBA6-003F-45A5-D8B4E47ED276}"/>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06B307D3-3E30-E7F3-BD72-398EE09C064A}"/>
              </a:ext>
            </a:extLst>
          </p:cNvPr>
          <p:cNvGrpSpPr/>
          <p:nvPr/>
        </p:nvGrpSpPr>
        <p:grpSpPr>
          <a:xfrm>
            <a:off x="-1" y="6333490"/>
            <a:ext cx="12192000" cy="524510"/>
            <a:chOff x="0" y="6333745"/>
            <a:chExt cx="12192000" cy="524510"/>
          </a:xfrm>
          <a:solidFill>
            <a:schemeClr val="tx2">
              <a:lumMod val="60000"/>
              <a:lumOff val="40000"/>
            </a:schemeClr>
          </a:solidFill>
        </p:grpSpPr>
        <p:sp>
          <p:nvSpPr>
            <p:cNvPr id="3" name="object 3">
              <a:extLst>
                <a:ext uri="{FF2B5EF4-FFF2-40B4-BE49-F238E27FC236}">
                  <a16:creationId xmlns:a16="http://schemas.microsoft.com/office/drawing/2014/main" id="{C18F1D4F-FD77-B058-0CC7-FE772D0A0F79}"/>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a:ln>
              <a:solidFill>
                <a:schemeClr val="tx2">
                  <a:lumMod val="50000"/>
                </a:schemeClr>
              </a:solidFill>
            </a:ln>
          </p:spPr>
          <p:txBody>
            <a:bodyPr wrap="square" lIns="0" tIns="0" rIns="0" bIns="0" rtlCol="0"/>
            <a:lstStyle/>
            <a:p>
              <a:endParaRPr dirty="0"/>
            </a:p>
          </p:txBody>
        </p:sp>
        <p:sp>
          <p:nvSpPr>
            <p:cNvPr id="4" name="object 4">
              <a:extLst>
                <a:ext uri="{FF2B5EF4-FFF2-40B4-BE49-F238E27FC236}">
                  <a16:creationId xmlns:a16="http://schemas.microsoft.com/office/drawing/2014/main" id="{B718094C-2AE6-5E40-8C06-D960B01EB99E}"/>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a:ln>
              <a:solidFill>
                <a:schemeClr val="tx2">
                  <a:lumMod val="50000"/>
                </a:schemeClr>
              </a:solidFill>
            </a:ln>
          </p:spPr>
          <p:txBody>
            <a:bodyPr wrap="square" lIns="0" tIns="0" rIns="0" bIns="0" rtlCol="0"/>
            <a:lstStyle/>
            <a:p>
              <a:endParaRPr/>
            </a:p>
          </p:txBody>
        </p:sp>
      </p:grpSp>
      <p:sp>
        <p:nvSpPr>
          <p:cNvPr id="5" name="object 5">
            <a:extLst>
              <a:ext uri="{FF2B5EF4-FFF2-40B4-BE49-F238E27FC236}">
                <a16:creationId xmlns:a16="http://schemas.microsoft.com/office/drawing/2014/main" id="{6E3FE395-73AA-B479-E766-CE6ACFAFCF63}"/>
              </a:ext>
            </a:extLst>
          </p:cNvPr>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sp>
        <p:nvSpPr>
          <p:cNvPr id="6" name="object 6">
            <a:extLst>
              <a:ext uri="{FF2B5EF4-FFF2-40B4-BE49-F238E27FC236}">
                <a16:creationId xmlns:a16="http://schemas.microsoft.com/office/drawing/2014/main" id="{89C03394-8F40-DDBF-AB9E-6D96DC351DAA}"/>
              </a:ext>
            </a:extLst>
          </p:cNvPr>
          <p:cNvSpPr txBox="1">
            <a:spLocks noGrp="1"/>
          </p:cNvSpPr>
          <p:nvPr>
            <p:ph type="body" idx="1"/>
          </p:nvPr>
        </p:nvSpPr>
        <p:spPr>
          <a:xfrm>
            <a:off x="1171575" y="1622485"/>
            <a:ext cx="9848849" cy="1596786"/>
          </a:xfrm>
          <a:prstGeom prst="rect">
            <a:avLst/>
          </a:prstGeom>
        </p:spPr>
        <p:txBody>
          <a:bodyPr vert="horz" wrap="square" lIns="0" tIns="481523" rIns="0" bIns="0" rtlCol="0">
            <a:spAutoFit/>
          </a:bodyPr>
          <a:lstStyle/>
          <a:p>
            <a:pPr marL="0" marR="5080" indent="0">
              <a:lnSpc>
                <a:spcPts val="8200"/>
              </a:lnSpc>
              <a:spcBef>
                <a:spcPts val="1540"/>
              </a:spcBef>
              <a:buNone/>
            </a:pPr>
            <a:r>
              <a:rPr lang="fr-FR" sz="9600" u="heavy" spc="-330" dirty="0" err="1">
                <a:uFill>
                  <a:solidFill>
                    <a:srgbClr val="7D7D7D"/>
                  </a:solidFill>
                </a:uFill>
              </a:rPr>
              <a:t>Executive</a:t>
            </a:r>
            <a:r>
              <a:rPr lang="fr-FR" sz="9600" u="heavy" spc="-495" dirty="0">
                <a:uFill>
                  <a:solidFill>
                    <a:srgbClr val="7D7D7D"/>
                  </a:solidFill>
                </a:uFill>
              </a:rPr>
              <a:t> </a:t>
            </a:r>
            <a:r>
              <a:rPr lang="fr-FR" sz="9600" u="heavy" spc="-370" dirty="0" err="1">
                <a:uFill>
                  <a:solidFill>
                    <a:srgbClr val="7D7D7D"/>
                  </a:solidFill>
                </a:uFill>
              </a:rPr>
              <a:t>Summary</a:t>
            </a:r>
            <a:endParaRPr sz="8800" u="sng" spc="-360" dirty="0">
              <a:solidFill>
                <a:srgbClr val="000000"/>
              </a:solidFill>
              <a:latin typeface="Bahnschrift Light SemiCondensed" panose="020B0502040204020203" pitchFamily="34" charset="0"/>
            </a:endParaRPr>
          </a:p>
        </p:txBody>
      </p:sp>
    </p:spTree>
    <p:extLst>
      <p:ext uri="{BB962C8B-B14F-4D97-AF65-F5344CB8AC3E}">
        <p14:creationId xmlns:p14="http://schemas.microsoft.com/office/powerpoint/2010/main" val="514891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7B5D6-B519-C4BE-7E85-A123918D71F5}"/>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75F24164-35C8-85EE-3FCC-3A77781BA961}"/>
              </a:ext>
            </a:extLst>
          </p:cNvPr>
          <p:cNvGrpSpPr/>
          <p:nvPr/>
        </p:nvGrpSpPr>
        <p:grpSpPr>
          <a:xfrm>
            <a:off x="-1" y="6333490"/>
            <a:ext cx="12192000" cy="524510"/>
            <a:chOff x="0" y="6333745"/>
            <a:chExt cx="12192000" cy="524510"/>
          </a:xfrm>
          <a:solidFill>
            <a:schemeClr val="tx2">
              <a:lumMod val="60000"/>
              <a:lumOff val="40000"/>
            </a:schemeClr>
          </a:solidFill>
        </p:grpSpPr>
        <p:sp>
          <p:nvSpPr>
            <p:cNvPr id="3" name="object 3">
              <a:extLst>
                <a:ext uri="{FF2B5EF4-FFF2-40B4-BE49-F238E27FC236}">
                  <a16:creationId xmlns:a16="http://schemas.microsoft.com/office/drawing/2014/main" id="{F6BDC9A7-9F51-29A8-EA37-692246AA438A}"/>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a:ln>
              <a:solidFill>
                <a:schemeClr val="tx2">
                  <a:lumMod val="50000"/>
                </a:schemeClr>
              </a:solidFill>
            </a:ln>
          </p:spPr>
          <p:txBody>
            <a:bodyPr wrap="square" lIns="0" tIns="0" rIns="0" bIns="0" rtlCol="0"/>
            <a:lstStyle/>
            <a:p>
              <a:endParaRPr dirty="0"/>
            </a:p>
          </p:txBody>
        </p:sp>
        <p:sp>
          <p:nvSpPr>
            <p:cNvPr id="4" name="object 4">
              <a:extLst>
                <a:ext uri="{FF2B5EF4-FFF2-40B4-BE49-F238E27FC236}">
                  <a16:creationId xmlns:a16="http://schemas.microsoft.com/office/drawing/2014/main" id="{C767E770-808F-BA6D-A7BC-0757E8AC1740}"/>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a:ln>
              <a:solidFill>
                <a:schemeClr val="tx2">
                  <a:lumMod val="50000"/>
                </a:schemeClr>
              </a:solidFill>
            </a:ln>
          </p:spPr>
          <p:txBody>
            <a:bodyPr wrap="square" lIns="0" tIns="0" rIns="0" bIns="0" rtlCol="0"/>
            <a:lstStyle/>
            <a:p>
              <a:endParaRPr/>
            </a:p>
          </p:txBody>
        </p:sp>
      </p:grpSp>
      <p:sp>
        <p:nvSpPr>
          <p:cNvPr id="6" name="object 6">
            <a:extLst>
              <a:ext uri="{FF2B5EF4-FFF2-40B4-BE49-F238E27FC236}">
                <a16:creationId xmlns:a16="http://schemas.microsoft.com/office/drawing/2014/main" id="{4751F460-B3E2-10B2-219E-2CE6994DAF8A}"/>
              </a:ext>
            </a:extLst>
          </p:cNvPr>
          <p:cNvSpPr txBox="1">
            <a:spLocks noGrp="1"/>
          </p:cNvSpPr>
          <p:nvPr>
            <p:ph type="body" idx="1"/>
          </p:nvPr>
        </p:nvSpPr>
        <p:spPr>
          <a:xfrm>
            <a:off x="355147" y="-161311"/>
            <a:ext cx="9848849" cy="1596786"/>
          </a:xfrm>
          <a:prstGeom prst="rect">
            <a:avLst/>
          </a:prstGeom>
        </p:spPr>
        <p:txBody>
          <a:bodyPr vert="horz" wrap="square" lIns="0" tIns="481523" rIns="0" bIns="0" rtlCol="0">
            <a:spAutoFit/>
          </a:bodyPr>
          <a:lstStyle/>
          <a:p>
            <a:pPr marL="0" marR="5080" indent="0">
              <a:lnSpc>
                <a:spcPts val="8200"/>
              </a:lnSpc>
              <a:spcBef>
                <a:spcPts val="1540"/>
              </a:spcBef>
              <a:buNone/>
            </a:pPr>
            <a:r>
              <a:rPr lang="fr-FR" sz="9600" u="sng" spc="-145" dirty="0"/>
              <a:t>Introduction</a:t>
            </a:r>
            <a:endParaRPr sz="8800" u="sng" spc="-360" dirty="0">
              <a:solidFill>
                <a:srgbClr val="000000"/>
              </a:solidFill>
              <a:latin typeface="Bahnschrift Light SemiCondensed" panose="020B0502040204020203" pitchFamily="34" charset="0"/>
            </a:endParaRPr>
          </a:p>
        </p:txBody>
      </p:sp>
      <p:sp>
        <p:nvSpPr>
          <p:cNvPr id="8" name="ZoneTexte 7">
            <a:extLst>
              <a:ext uri="{FF2B5EF4-FFF2-40B4-BE49-F238E27FC236}">
                <a16:creationId xmlns:a16="http://schemas.microsoft.com/office/drawing/2014/main" id="{586B4234-B2AF-E1EA-1099-12250904BFF9}"/>
              </a:ext>
            </a:extLst>
          </p:cNvPr>
          <p:cNvSpPr txBox="1"/>
          <p:nvPr/>
        </p:nvSpPr>
        <p:spPr>
          <a:xfrm>
            <a:off x="328476" y="1362643"/>
            <a:ext cx="9875520" cy="4801314"/>
          </a:xfrm>
          <a:prstGeom prst="rect">
            <a:avLst/>
          </a:prstGeom>
          <a:noFill/>
        </p:spPr>
        <p:txBody>
          <a:bodyPr wrap="square">
            <a:spAutoFit/>
          </a:bodyPr>
          <a:lstStyle/>
          <a:p>
            <a:pPr>
              <a:buNone/>
            </a:pPr>
            <a:r>
              <a:rPr lang="en-US" b="1" dirty="0"/>
              <a:t>Background</a:t>
            </a:r>
          </a:p>
          <a:p>
            <a:pPr>
              <a:buNone/>
            </a:pPr>
            <a:r>
              <a:rPr lang="en-US" dirty="0"/>
              <a:t>The commercial space industry is expanding rapidly. SpaceX currently dominates the market with competitive pricing ($62 million vs. $165 million per launch), largely due to its ability to recover and reuse the first stage of its rockets. To compete, </a:t>
            </a:r>
            <a:r>
              <a:rPr lang="en-US" dirty="0" err="1"/>
              <a:t>SpaceY</a:t>
            </a:r>
            <a:r>
              <a:rPr lang="en-US" dirty="0"/>
              <a:t> aims to develop similar capabilities.</a:t>
            </a:r>
          </a:p>
          <a:p>
            <a:pPr>
              <a:buNone/>
            </a:pPr>
            <a:r>
              <a:rPr lang="en-US" dirty="0"/>
              <a:t>Meanwhile, urban migration is increasing, with many people relocating to new neighborhoods in search of better housing, schools, and facilities. In cities like Scarborough, Toronto, newcomers need insights on housing prices, crime rates, school ratings, healthcare, and recreational facilities to make informed decisions.</a:t>
            </a:r>
          </a:p>
          <a:p>
            <a:pPr>
              <a:buNone/>
            </a:pPr>
            <a:endParaRPr lang="en-US" dirty="0"/>
          </a:p>
          <a:p>
            <a:pPr>
              <a:buNone/>
            </a:pPr>
            <a:r>
              <a:rPr lang="en-US" b="1" dirty="0"/>
              <a:t>Problem Statement</a:t>
            </a:r>
          </a:p>
          <a:p>
            <a:pPr>
              <a:buNone/>
            </a:pPr>
            <a:r>
              <a:rPr lang="en-US" dirty="0"/>
              <a:t>To support </a:t>
            </a:r>
            <a:r>
              <a:rPr lang="en-US" dirty="0" err="1"/>
              <a:t>SpaceY's</a:t>
            </a:r>
            <a:r>
              <a:rPr lang="en-US" dirty="0"/>
              <a:t> competitiveness, we must develop a machine learning model that predicts the likelihood of a successful first-stage rocket recovery. Additionally, to assist individuals migrating to new neighborhoods, an analytical framework will be created to compare different areas based on key features such as affordability, safety, infrastructure, and accessibility to essential services.</a:t>
            </a:r>
          </a:p>
          <a:p>
            <a:r>
              <a:rPr lang="en-US" dirty="0"/>
              <a:t>This project aims to provide valuable insights for both the aerospace industry and urban planners, helping businesses innovate and people make informed relocation choices.</a:t>
            </a:r>
          </a:p>
        </p:txBody>
      </p:sp>
    </p:spTree>
    <p:extLst>
      <p:ext uri="{BB962C8B-B14F-4D97-AF65-F5344CB8AC3E}">
        <p14:creationId xmlns:p14="http://schemas.microsoft.com/office/powerpoint/2010/main" val="2278310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E430C4-C5B4-517A-B8EC-7F493C67896A}"/>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701E6FD3-BB35-C3EC-6CF8-2A1CEC983D42}"/>
              </a:ext>
            </a:extLst>
          </p:cNvPr>
          <p:cNvGrpSpPr/>
          <p:nvPr/>
        </p:nvGrpSpPr>
        <p:grpSpPr>
          <a:xfrm>
            <a:off x="-1" y="6333490"/>
            <a:ext cx="12192000" cy="524510"/>
            <a:chOff x="0" y="6333745"/>
            <a:chExt cx="12192000" cy="524510"/>
          </a:xfrm>
          <a:solidFill>
            <a:schemeClr val="tx2">
              <a:lumMod val="60000"/>
              <a:lumOff val="40000"/>
            </a:schemeClr>
          </a:solidFill>
        </p:grpSpPr>
        <p:sp>
          <p:nvSpPr>
            <p:cNvPr id="3" name="object 3">
              <a:extLst>
                <a:ext uri="{FF2B5EF4-FFF2-40B4-BE49-F238E27FC236}">
                  <a16:creationId xmlns:a16="http://schemas.microsoft.com/office/drawing/2014/main" id="{21E3D430-4B89-6992-D23E-E6B0DE7F387E}"/>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a:ln>
              <a:solidFill>
                <a:schemeClr val="tx2">
                  <a:lumMod val="50000"/>
                </a:schemeClr>
              </a:solidFill>
            </a:ln>
          </p:spPr>
          <p:txBody>
            <a:bodyPr wrap="square" lIns="0" tIns="0" rIns="0" bIns="0" rtlCol="0"/>
            <a:lstStyle/>
            <a:p>
              <a:endParaRPr dirty="0"/>
            </a:p>
          </p:txBody>
        </p:sp>
        <p:sp>
          <p:nvSpPr>
            <p:cNvPr id="4" name="object 4">
              <a:extLst>
                <a:ext uri="{FF2B5EF4-FFF2-40B4-BE49-F238E27FC236}">
                  <a16:creationId xmlns:a16="http://schemas.microsoft.com/office/drawing/2014/main" id="{680CAA2D-1AD0-9D65-2BB6-93D0B12B3620}"/>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a:ln>
              <a:solidFill>
                <a:schemeClr val="tx2">
                  <a:lumMod val="50000"/>
                </a:schemeClr>
              </a:solidFill>
            </a:ln>
          </p:spPr>
          <p:txBody>
            <a:bodyPr wrap="square" lIns="0" tIns="0" rIns="0" bIns="0" rtlCol="0"/>
            <a:lstStyle/>
            <a:p>
              <a:endParaRPr/>
            </a:p>
          </p:txBody>
        </p:sp>
      </p:grpSp>
      <p:sp>
        <p:nvSpPr>
          <p:cNvPr id="6" name="object 6">
            <a:extLst>
              <a:ext uri="{FF2B5EF4-FFF2-40B4-BE49-F238E27FC236}">
                <a16:creationId xmlns:a16="http://schemas.microsoft.com/office/drawing/2014/main" id="{A966A2A7-B27A-2C47-742C-C94E8D2D835A}"/>
              </a:ext>
            </a:extLst>
          </p:cNvPr>
          <p:cNvSpPr txBox="1">
            <a:spLocks noGrp="1"/>
          </p:cNvSpPr>
          <p:nvPr>
            <p:ph type="body" idx="1"/>
          </p:nvPr>
        </p:nvSpPr>
        <p:spPr>
          <a:xfrm>
            <a:off x="141188" y="-238973"/>
            <a:ext cx="9848849" cy="1596786"/>
          </a:xfrm>
          <a:prstGeom prst="rect">
            <a:avLst/>
          </a:prstGeom>
        </p:spPr>
        <p:txBody>
          <a:bodyPr vert="horz" wrap="square" lIns="0" tIns="481523" rIns="0" bIns="0" rtlCol="0">
            <a:spAutoFit/>
          </a:bodyPr>
          <a:lstStyle/>
          <a:p>
            <a:pPr marL="0" marR="5080" indent="0">
              <a:lnSpc>
                <a:spcPts val="8200"/>
              </a:lnSpc>
              <a:spcBef>
                <a:spcPts val="1540"/>
              </a:spcBef>
              <a:buNone/>
            </a:pPr>
            <a:r>
              <a:rPr lang="fr-FR" sz="9600" u="heavy" spc="-190" dirty="0" err="1">
                <a:uFill>
                  <a:solidFill>
                    <a:srgbClr val="7D7D7D"/>
                  </a:solidFill>
                </a:uFill>
              </a:rPr>
              <a:t>Methodology</a:t>
            </a:r>
            <a:endParaRPr sz="8800" u="sng" spc="-360" dirty="0">
              <a:solidFill>
                <a:srgbClr val="000000"/>
              </a:solidFill>
              <a:latin typeface="Bahnschrift Light SemiCondensed" panose="020B0502040204020203" pitchFamily="34" charset="0"/>
            </a:endParaRPr>
          </a:p>
        </p:txBody>
      </p:sp>
      <p:sp>
        <p:nvSpPr>
          <p:cNvPr id="8" name="ZoneTexte 7">
            <a:extLst>
              <a:ext uri="{FF2B5EF4-FFF2-40B4-BE49-F238E27FC236}">
                <a16:creationId xmlns:a16="http://schemas.microsoft.com/office/drawing/2014/main" id="{FAB8FEB6-F2BD-1B4C-9B45-52A49E66E3C6}"/>
              </a:ext>
            </a:extLst>
          </p:cNvPr>
          <p:cNvSpPr txBox="1"/>
          <p:nvPr/>
        </p:nvSpPr>
        <p:spPr>
          <a:xfrm>
            <a:off x="141188" y="1252259"/>
            <a:ext cx="9601200" cy="5078313"/>
          </a:xfrm>
          <a:prstGeom prst="rect">
            <a:avLst/>
          </a:prstGeom>
          <a:noFill/>
        </p:spPr>
        <p:txBody>
          <a:bodyPr wrap="square">
            <a:spAutoFit/>
          </a:bodyPr>
          <a:lstStyle/>
          <a:p>
            <a:pPr>
              <a:buNone/>
            </a:pPr>
            <a:r>
              <a:rPr lang="en-US" dirty="0"/>
              <a:t>To develop a robust machine learning model and comparative analysis framework, we use a combination of publicly available and structured data sources:</a:t>
            </a:r>
          </a:p>
          <a:p>
            <a:pPr>
              <a:buFont typeface="+mj-lt"/>
              <a:buAutoNum type="arabicPeriod"/>
            </a:pPr>
            <a:r>
              <a:rPr lang="en-US" b="1" dirty="0"/>
              <a:t>SpaceX Rocket Recovery Analysis</a:t>
            </a:r>
            <a:endParaRPr lang="en-US" dirty="0"/>
          </a:p>
          <a:p>
            <a:pPr marL="742950" lvl="1" indent="-285750">
              <a:buFont typeface="+mj-lt"/>
              <a:buAutoNum type="arabicPeriod"/>
            </a:pPr>
            <a:r>
              <a:rPr lang="en-US" dirty="0"/>
              <a:t>Gather data from the SpaceX public API and Wikipedia pages.</a:t>
            </a:r>
          </a:p>
          <a:p>
            <a:pPr marL="742950" lvl="1" indent="-285750">
              <a:buFont typeface="+mj-lt"/>
              <a:buAutoNum type="arabicPeriod"/>
            </a:pPr>
            <a:r>
              <a:rPr lang="en-US" dirty="0"/>
              <a:t>Clean and preprocess data through wrangling techniques.</a:t>
            </a:r>
          </a:p>
          <a:p>
            <a:pPr marL="742950" lvl="1" indent="-285750">
              <a:buFont typeface="+mj-lt"/>
              <a:buAutoNum type="arabicPeriod"/>
            </a:pPr>
            <a:r>
              <a:rPr lang="en-US" dirty="0"/>
              <a:t>Classify first-stage landings as successful or unsuccessful.</a:t>
            </a:r>
          </a:p>
          <a:p>
            <a:pPr marL="742950" lvl="1" indent="-285750">
              <a:buFont typeface="+mj-lt"/>
              <a:buAutoNum type="arabicPeriod"/>
            </a:pPr>
            <a:r>
              <a:rPr lang="en-US" dirty="0"/>
              <a:t>Conduct exploratory data analysis (EDA) using SQL and data visualization.</a:t>
            </a:r>
          </a:p>
          <a:p>
            <a:pPr marL="742950" lvl="1" indent="-285750">
              <a:buFont typeface="+mj-lt"/>
              <a:buAutoNum type="arabicPeriod"/>
            </a:pPr>
            <a:r>
              <a:rPr lang="en-US" dirty="0"/>
              <a:t>Create interactive visual analytics using Folium and </a:t>
            </a:r>
            <a:r>
              <a:rPr lang="en-US" dirty="0" err="1"/>
              <a:t>Plotly</a:t>
            </a:r>
            <a:r>
              <a:rPr lang="en-US" dirty="0"/>
              <a:t> Dash.</a:t>
            </a:r>
          </a:p>
          <a:p>
            <a:pPr marL="742950" lvl="1" indent="-285750">
              <a:buFont typeface="+mj-lt"/>
              <a:buAutoNum type="arabicPeriod"/>
            </a:pPr>
            <a:r>
              <a:rPr lang="en-US" dirty="0"/>
              <a:t>Build predictive models to assess the probability of successful landings.</a:t>
            </a:r>
          </a:p>
          <a:p>
            <a:pPr>
              <a:buFont typeface="+mj-lt"/>
              <a:buAutoNum type="arabicPeriod"/>
            </a:pPr>
            <a:r>
              <a:rPr lang="en-US" b="1" dirty="0"/>
              <a:t>Neighborhood Comparison Analysis</a:t>
            </a:r>
            <a:endParaRPr lang="en-US" dirty="0"/>
          </a:p>
          <a:p>
            <a:pPr marL="742950" lvl="1" indent="-285750">
              <a:buFont typeface="+mj-lt"/>
              <a:buAutoNum type="arabicPeriod"/>
            </a:pPr>
            <a:r>
              <a:rPr lang="en-US" dirty="0"/>
              <a:t>Collect data on housing prices, crime rates, school ratings, infrastructure, and accessibility.</a:t>
            </a:r>
          </a:p>
          <a:p>
            <a:pPr marL="742950" lvl="1" indent="-285750">
              <a:buFont typeface="+mj-lt"/>
              <a:buAutoNum type="arabicPeriod"/>
            </a:pPr>
            <a:r>
              <a:rPr lang="en-US" dirty="0"/>
              <a:t>Perform data wrangling and transformation to ensure consistency.</a:t>
            </a:r>
          </a:p>
          <a:p>
            <a:pPr marL="742950" lvl="1" indent="-285750">
              <a:buFont typeface="+mj-lt"/>
              <a:buAutoNum type="arabicPeriod"/>
            </a:pPr>
            <a:r>
              <a:rPr lang="en-US" dirty="0"/>
              <a:t>Utilize geospatial visualization tools like Folium for interactive mapping.</a:t>
            </a:r>
          </a:p>
          <a:p>
            <a:pPr marL="742950" lvl="1" indent="-285750">
              <a:buFont typeface="+mj-lt"/>
              <a:buAutoNum type="arabicPeriod"/>
            </a:pPr>
            <a:r>
              <a:rPr lang="en-US" dirty="0"/>
              <a:t>Apply machine learning techniques to identify optimal neighborhoods based on user preferences.</a:t>
            </a:r>
          </a:p>
          <a:p>
            <a:r>
              <a:rPr lang="en-US" dirty="0"/>
              <a:t>This dual approach ensures an insightful analysis for both the aerospace industry and urban planning, providing actionable insights for businesses and individuals.</a:t>
            </a:r>
          </a:p>
        </p:txBody>
      </p:sp>
    </p:spTree>
    <p:extLst>
      <p:ext uri="{BB962C8B-B14F-4D97-AF65-F5344CB8AC3E}">
        <p14:creationId xmlns:p14="http://schemas.microsoft.com/office/powerpoint/2010/main" val="287542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061855-AE87-96EE-E860-5C2F1C9BDBD2}"/>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E3F9BCB8-F357-5AC8-B074-50A60CDCA320}"/>
              </a:ext>
            </a:extLst>
          </p:cNvPr>
          <p:cNvGrpSpPr/>
          <p:nvPr/>
        </p:nvGrpSpPr>
        <p:grpSpPr>
          <a:xfrm>
            <a:off x="-1" y="6333490"/>
            <a:ext cx="12192000" cy="524510"/>
            <a:chOff x="0" y="6333745"/>
            <a:chExt cx="12192000" cy="524510"/>
          </a:xfrm>
          <a:solidFill>
            <a:schemeClr val="tx2">
              <a:lumMod val="60000"/>
              <a:lumOff val="40000"/>
            </a:schemeClr>
          </a:solidFill>
        </p:grpSpPr>
        <p:sp>
          <p:nvSpPr>
            <p:cNvPr id="3" name="object 3">
              <a:extLst>
                <a:ext uri="{FF2B5EF4-FFF2-40B4-BE49-F238E27FC236}">
                  <a16:creationId xmlns:a16="http://schemas.microsoft.com/office/drawing/2014/main" id="{AE72A067-E09B-B354-E385-00B8066FD22F}"/>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a:ln>
              <a:solidFill>
                <a:schemeClr val="tx2">
                  <a:lumMod val="50000"/>
                </a:schemeClr>
              </a:solidFill>
            </a:ln>
          </p:spPr>
          <p:txBody>
            <a:bodyPr wrap="square" lIns="0" tIns="0" rIns="0" bIns="0" rtlCol="0"/>
            <a:lstStyle/>
            <a:p>
              <a:endParaRPr dirty="0"/>
            </a:p>
          </p:txBody>
        </p:sp>
        <p:sp>
          <p:nvSpPr>
            <p:cNvPr id="4" name="object 4">
              <a:extLst>
                <a:ext uri="{FF2B5EF4-FFF2-40B4-BE49-F238E27FC236}">
                  <a16:creationId xmlns:a16="http://schemas.microsoft.com/office/drawing/2014/main" id="{075ED84E-D9D1-C877-FFDD-C9566FB749AC}"/>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a:ln>
              <a:solidFill>
                <a:schemeClr val="tx2">
                  <a:lumMod val="50000"/>
                </a:schemeClr>
              </a:solidFill>
            </a:ln>
          </p:spPr>
          <p:txBody>
            <a:bodyPr wrap="square" lIns="0" tIns="0" rIns="0" bIns="0" rtlCol="0"/>
            <a:lstStyle/>
            <a:p>
              <a:endParaRPr/>
            </a:p>
          </p:txBody>
        </p:sp>
      </p:grpSp>
      <p:sp>
        <p:nvSpPr>
          <p:cNvPr id="6" name="object 6">
            <a:extLst>
              <a:ext uri="{FF2B5EF4-FFF2-40B4-BE49-F238E27FC236}">
                <a16:creationId xmlns:a16="http://schemas.microsoft.com/office/drawing/2014/main" id="{AECFDCE2-A594-41F4-0D73-C47EF92B5F1F}"/>
              </a:ext>
            </a:extLst>
          </p:cNvPr>
          <p:cNvSpPr txBox="1">
            <a:spLocks noGrp="1"/>
          </p:cNvSpPr>
          <p:nvPr>
            <p:ph type="body" idx="1"/>
          </p:nvPr>
        </p:nvSpPr>
        <p:spPr>
          <a:xfrm>
            <a:off x="0" y="-522001"/>
            <a:ext cx="9848849" cy="2648356"/>
          </a:xfrm>
          <a:prstGeom prst="rect">
            <a:avLst/>
          </a:prstGeom>
        </p:spPr>
        <p:txBody>
          <a:bodyPr vert="horz" wrap="square" lIns="0" tIns="481523" rIns="0" bIns="0" rtlCol="0">
            <a:spAutoFit/>
          </a:bodyPr>
          <a:lstStyle/>
          <a:p>
            <a:pPr marL="0" marR="5080" indent="0">
              <a:lnSpc>
                <a:spcPts val="8200"/>
              </a:lnSpc>
              <a:spcBef>
                <a:spcPts val="1540"/>
              </a:spcBef>
              <a:buNone/>
            </a:pPr>
            <a:r>
              <a:rPr lang="fr-FR" sz="8000" u="sng" spc="-340" dirty="0"/>
              <a:t>Data </a:t>
            </a:r>
            <a:r>
              <a:rPr lang="fr-FR" sz="8000" u="sng" spc="-235" dirty="0"/>
              <a:t>Collection</a:t>
            </a:r>
            <a:r>
              <a:rPr lang="fr-FR" sz="8000" u="sng" spc="-505" dirty="0"/>
              <a:t> </a:t>
            </a:r>
            <a:r>
              <a:rPr lang="fr-FR" sz="7200" u="sng" spc="-275" dirty="0" err="1"/>
              <a:t>Overview</a:t>
            </a:r>
            <a:endParaRPr sz="7200" u="sng" spc="-360" dirty="0">
              <a:solidFill>
                <a:srgbClr val="000000"/>
              </a:solidFill>
              <a:latin typeface="Bahnschrift Light SemiCondensed" panose="020B0502040204020203" pitchFamily="34" charset="0"/>
            </a:endParaRPr>
          </a:p>
        </p:txBody>
      </p:sp>
      <p:sp>
        <p:nvSpPr>
          <p:cNvPr id="8" name="ZoneTexte 7">
            <a:extLst>
              <a:ext uri="{FF2B5EF4-FFF2-40B4-BE49-F238E27FC236}">
                <a16:creationId xmlns:a16="http://schemas.microsoft.com/office/drawing/2014/main" id="{0EFCBBF5-3EA8-B232-CEB0-583EF307FAD1}"/>
              </a:ext>
            </a:extLst>
          </p:cNvPr>
          <p:cNvSpPr txBox="1"/>
          <p:nvPr/>
        </p:nvSpPr>
        <p:spPr>
          <a:xfrm>
            <a:off x="1" y="2344069"/>
            <a:ext cx="12104914" cy="3416320"/>
          </a:xfrm>
          <a:prstGeom prst="rect">
            <a:avLst/>
          </a:prstGeom>
          <a:noFill/>
        </p:spPr>
        <p:txBody>
          <a:bodyPr wrap="square">
            <a:spAutoFit/>
          </a:bodyPr>
          <a:lstStyle/>
          <a:p>
            <a:pPr>
              <a:buNone/>
            </a:pPr>
            <a:r>
              <a:rPr lang="en-US" b="1" dirty="0"/>
              <a:t>Data Collection Process</a:t>
            </a:r>
          </a:p>
          <a:p>
            <a:pPr>
              <a:buNone/>
            </a:pPr>
            <a:r>
              <a:rPr lang="en-US" dirty="0"/>
              <a:t>The data collection methodology involves a combination of </a:t>
            </a:r>
            <a:r>
              <a:rPr lang="en-US" b="1" dirty="0"/>
              <a:t>API requests</a:t>
            </a:r>
            <a:r>
              <a:rPr lang="en-US" dirty="0"/>
              <a:t> from the SpaceX public API and </a:t>
            </a:r>
            <a:r>
              <a:rPr lang="en-US" b="1" dirty="0"/>
              <a:t>web scraping</a:t>
            </a:r>
            <a:r>
              <a:rPr lang="en-US" dirty="0"/>
              <a:t> from Wikipedia to ensure comprehensive and structured datasets.</a:t>
            </a:r>
          </a:p>
          <a:p>
            <a:pPr>
              <a:buNone/>
            </a:pPr>
            <a:r>
              <a:rPr lang="en-US" b="1" dirty="0"/>
              <a:t>1. SpaceX API Data Collection</a:t>
            </a:r>
          </a:p>
          <a:p>
            <a:pPr>
              <a:buFont typeface="Arial" panose="020B0604020202020204" pitchFamily="34" charset="0"/>
              <a:buChar char="•"/>
            </a:pPr>
            <a:r>
              <a:rPr lang="en-US" dirty="0"/>
              <a:t>The API used: </a:t>
            </a:r>
            <a:r>
              <a:rPr lang="en-US" dirty="0">
                <a:hlinkClick r:id="rId2"/>
              </a:rPr>
              <a:t>SpaceX API v4</a:t>
            </a:r>
            <a:r>
              <a:rPr lang="en-US" dirty="0"/>
              <a:t>.</a:t>
            </a:r>
          </a:p>
          <a:p>
            <a:pPr>
              <a:buFont typeface="Arial" panose="020B0604020202020204" pitchFamily="34" charset="0"/>
              <a:buChar char="•"/>
            </a:pPr>
            <a:r>
              <a:rPr lang="en-US" dirty="0"/>
              <a:t>This API provides data on multiple types of SpaceX rocket launches.</a:t>
            </a:r>
          </a:p>
          <a:p>
            <a:pPr>
              <a:buFont typeface="Arial" panose="020B0604020202020204" pitchFamily="34" charset="0"/>
              <a:buChar char="•"/>
            </a:pPr>
            <a:r>
              <a:rPr lang="en-US" dirty="0"/>
              <a:t>The dataset is filtered to include only </a:t>
            </a:r>
            <a:r>
              <a:rPr lang="en-US" b="1" dirty="0"/>
              <a:t>Falcon 9 launches</a:t>
            </a:r>
            <a:r>
              <a:rPr lang="en-US" dirty="0"/>
              <a:t>.</a:t>
            </a:r>
          </a:p>
          <a:p>
            <a:pPr>
              <a:buFont typeface="Arial" panose="020B0604020202020204" pitchFamily="34" charset="0"/>
              <a:buChar char="•"/>
            </a:pPr>
            <a:r>
              <a:rPr lang="en-US" dirty="0"/>
              <a:t>Missing values are replaced with the </a:t>
            </a:r>
            <a:r>
              <a:rPr lang="en-US" b="1" dirty="0"/>
              <a:t>mean</a:t>
            </a:r>
            <a:r>
              <a:rPr lang="en-US" dirty="0"/>
              <a:t> of their respective columns.</a:t>
            </a:r>
          </a:p>
          <a:p>
            <a:pPr>
              <a:buFont typeface="Arial" panose="020B0604020202020204" pitchFamily="34" charset="0"/>
              <a:buChar char="•"/>
            </a:pPr>
            <a:r>
              <a:rPr lang="en-US" dirty="0"/>
              <a:t>The final processed dataset contains </a:t>
            </a:r>
            <a:r>
              <a:rPr lang="en-US" b="1" dirty="0"/>
              <a:t>90 rows (instances) and 17 columns (features)</a:t>
            </a:r>
            <a:r>
              <a:rPr lang="en-US" dirty="0"/>
              <a:t>.</a:t>
            </a:r>
          </a:p>
          <a:p>
            <a:pPr>
              <a:buNone/>
            </a:pPr>
            <a:r>
              <a:rPr lang="en-US" b="1" dirty="0"/>
              <a:t>Columns extracted from the API:</a:t>
            </a:r>
            <a:br>
              <a:rPr lang="en-US" dirty="0"/>
            </a:br>
            <a:r>
              <a:rPr lang="en-US" dirty="0" err="1"/>
              <a:t>FlightNumber</a:t>
            </a:r>
            <a:r>
              <a:rPr lang="en-US" dirty="0"/>
              <a:t>, Date, </a:t>
            </a:r>
            <a:r>
              <a:rPr lang="en-US" dirty="0" err="1"/>
              <a:t>BoosterVersion</a:t>
            </a:r>
            <a:r>
              <a:rPr lang="en-US" dirty="0"/>
              <a:t>, </a:t>
            </a:r>
            <a:r>
              <a:rPr lang="en-US" dirty="0" err="1"/>
              <a:t>PayloadMass</a:t>
            </a:r>
            <a:r>
              <a:rPr lang="en-US" dirty="0"/>
              <a:t>, Orbit, </a:t>
            </a:r>
            <a:r>
              <a:rPr lang="en-US" dirty="0" err="1"/>
              <a:t>LaunchSite</a:t>
            </a:r>
            <a:r>
              <a:rPr lang="en-US" dirty="0"/>
              <a:t>, Outcome, Flights, </a:t>
            </a:r>
            <a:r>
              <a:rPr lang="en-US" dirty="0" err="1"/>
              <a:t>GridFins</a:t>
            </a:r>
            <a:r>
              <a:rPr lang="en-US" dirty="0"/>
              <a:t>, Reused, Legs, </a:t>
            </a:r>
            <a:r>
              <a:rPr lang="en-US" dirty="0" err="1"/>
              <a:t>LandingPad</a:t>
            </a:r>
            <a:r>
              <a:rPr lang="en-US" dirty="0"/>
              <a:t>, Block, </a:t>
            </a:r>
            <a:r>
              <a:rPr lang="en-US" dirty="0" err="1"/>
              <a:t>ReusedCount</a:t>
            </a:r>
            <a:r>
              <a:rPr lang="en-US" dirty="0"/>
              <a:t>, Serial, Longitude, Latitude.</a:t>
            </a:r>
          </a:p>
        </p:txBody>
      </p:sp>
    </p:spTree>
    <p:extLst>
      <p:ext uri="{BB962C8B-B14F-4D97-AF65-F5344CB8AC3E}">
        <p14:creationId xmlns:p14="http://schemas.microsoft.com/office/powerpoint/2010/main" val="2983750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18714F-5E5C-9D2F-4FB2-09C2CD7E210D}"/>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178229E2-C8B4-BD70-FACF-21930890BFBC}"/>
              </a:ext>
            </a:extLst>
          </p:cNvPr>
          <p:cNvGrpSpPr/>
          <p:nvPr/>
        </p:nvGrpSpPr>
        <p:grpSpPr>
          <a:xfrm>
            <a:off x="-1" y="6333490"/>
            <a:ext cx="12192000" cy="524510"/>
            <a:chOff x="0" y="6333745"/>
            <a:chExt cx="12192000" cy="524510"/>
          </a:xfrm>
          <a:solidFill>
            <a:schemeClr val="tx2">
              <a:lumMod val="60000"/>
              <a:lumOff val="40000"/>
            </a:schemeClr>
          </a:solidFill>
        </p:grpSpPr>
        <p:sp>
          <p:nvSpPr>
            <p:cNvPr id="3" name="object 3">
              <a:extLst>
                <a:ext uri="{FF2B5EF4-FFF2-40B4-BE49-F238E27FC236}">
                  <a16:creationId xmlns:a16="http://schemas.microsoft.com/office/drawing/2014/main" id="{D205E0E2-2A0A-8EFD-19BD-25D13B4E7A21}"/>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a:ln>
              <a:solidFill>
                <a:schemeClr val="tx2">
                  <a:lumMod val="50000"/>
                </a:schemeClr>
              </a:solidFill>
            </a:ln>
          </p:spPr>
          <p:txBody>
            <a:bodyPr wrap="square" lIns="0" tIns="0" rIns="0" bIns="0" rtlCol="0"/>
            <a:lstStyle/>
            <a:p>
              <a:endParaRPr dirty="0"/>
            </a:p>
          </p:txBody>
        </p:sp>
        <p:sp>
          <p:nvSpPr>
            <p:cNvPr id="4" name="object 4">
              <a:extLst>
                <a:ext uri="{FF2B5EF4-FFF2-40B4-BE49-F238E27FC236}">
                  <a16:creationId xmlns:a16="http://schemas.microsoft.com/office/drawing/2014/main" id="{8EA2D624-3117-14F5-B159-A86CE178F778}"/>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a:ln>
              <a:solidFill>
                <a:schemeClr val="tx2">
                  <a:lumMod val="50000"/>
                </a:schemeClr>
              </a:solidFill>
            </a:ln>
          </p:spPr>
          <p:txBody>
            <a:bodyPr wrap="square" lIns="0" tIns="0" rIns="0" bIns="0" rtlCol="0"/>
            <a:lstStyle/>
            <a:p>
              <a:endParaRPr/>
            </a:p>
          </p:txBody>
        </p:sp>
      </p:grpSp>
      <p:sp>
        <p:nvSpPr>
          <p:cNvPr id="6" name="object 6">
            <a:extLst>
              <a:ext uri="{FF2B5EF4-FFF2-40B4-BE49-F238E27FC236}">
                <a16:creationId xmlns:a16="http://schemas.microsoft.com/office/drawing/2014/main" id="{F23806DD-E302-E673-CDA0-3F73227AB915}"/>
              </a:ext>
            </a:extLst>
          </p:cNvPr>
          <p:cNvSpPr txBox="1">
            <a:spLocks noGrp="1"/>
          </p:cNvSpPr>
          <p:nvPr>
            <p:ph type="body" idx="1"/>
          </p:nvPr>
        </p:nvSpPr>
        <p:spPr>
          <a:xfrm>
            <a:off x="235404" y="174685"/>
            <a:ext cx="9848849" cy="5996965"/>
          </a:xfrm>
          <a:prstGeom prst="rect">
            <a:avLst/>
          </a:prstGeom>
        </p:spPr>
        <p:txBody>
          <a:bodyPr vert="horz" wrap="square" lIns="0" tIns="481523" rIns="0" bIns="0" rtlCol="0">
            <a:spAutoFit/>
          </a:bodyPr>
          <a:lstStyle/>
          <a:p>
            <a:pPr>
              <a:buNone/>
            </a:pPr>
            <a:r>
              <a:rPr lang="en-US" sz="1800" b="1" dirty="0"/>
              <a:t>2. Web Scraping from Wikipedia</a:t>
            </a:r>
          </a:p>
          <a:p>
            <a:pPr>
              <a:buFont typeface="Arial" panose="020B0604020202020204" pitchFamily="34" charset="0"/>
              <a:buChar char="•"/>
            </a:pPr>
            <a:r>
              <a:rPr lang="en-US" sz="1800" dirty="0"/>
              <a:t>The data is scraped from </a:t>
            </a:r>
            <a:r>
              <a:rPr lang="en-US" sz="1800" dirty="0">
                <a:hlinkClick r:id="rId2"/>
              </a:rPr>
              <a:t>Wikipedia’s Falcon 9 &amp; Falcon Heavy launches page</a:t>
            </a:r>
            <a:r>
              <a:rPr lang="en-US" sz="1800" dirty="0"/>
              <a:t>.</a:t>
            </a:r>
          </a:p>
          <a:p>
            <a:pPr>
              <a:buFont typeface="Arial" panose="020B0604020202020204" pitchFamily="34" charset="0"/>
              <a:buChar char="•"/>
            </a:pPr>
            <a:r>
              <a:rPr lang="en-US" sz="1800" dirty="0"/>
              <a:t>The dataset includes </a:t>
            </a:r>
            <a:r>
              <a:rPr lang="en-US" sz="1800" b="1" dirty="0"/>
              <a:t>only Falcon 9 launches</a:t>
            </a:r>
            <a:r>
              <a:rPr lang="en-US" sz="1800" dirty="0"/>
              <a:t>.</a:t>
            </a:r>
          </a:p>
          <a:p>
            <a:pPr>
              <a:buFont typeface="Arial" panose="020B0604020202020204" pitchFamily="34" charset="0"/>
              <a:buChar char="•"/>
            </a:pPr>
            <a:r>
              <a:rPr lang="en-US" sz="1800" dirty="0"/>
              <a:t>Categorical features are encoded using </a:t>
            </a:r>
            <a:r>
              <a:rPr lang="en-US" sz="1800" b="1" dirty="0"/>
              <a:t>one-hot encoding</a:t>
            </a:r>
            <a:r>
              <a:rPr lang="en-US" sz="1800" dirty="0"/>
              <a:t>.</a:t>
            </a:r>
          </a:p>
          <a:p>
            <a:pPr>
              <a:buFont typeface="Arial" panose="020B0604020202020204" pitchFamily="34" charset="0"/>
              <a:buChar char="•"/>
            </a:pPr>
            <a:r>
              <a:rPr lang="en-US" sz="1800" dirty="0"/>
              <a:t>A new column </a:t>
            </a:r>
            <a:r>
              <a:rPr lang="en-US" sz="1800" b="1" dirty="0"/>
              <a:t>‘Class’</a:t>
            </a:r>
            <a:r>
              <a:rPr lang="en-US" sz="1800" dirty="0"/>
              <a:t> is added:</a:t>
            </a:r>
          </a:p>
          <a:p>
            <a:pPr marL="742950" lvl="1" indent="-285750">
              <a:buFont typeface="Arial" panose="020B0604020202020204" pitchFamily="34" charset="0"/>
              <a:buChar char="•"/>
            </a:pPr>
            <a:r>
              <a:rPr lang="en-US" sz="1800" b="1" dirty="0"/>
              <a:t>0</a:t>
            </a:r>
            <a:r>
              <a:rPr lang="en-US" sz="1800" dirty="0"/>
              <a:t> → Unsuccessful launch</a:t>
            </a:r>
          </a:p>
          <a:p>
            <a:pPr marL="742950" lvl="1" indent="-285750">
              <a:buFont typeface="Arial" panose="020B0604020202020204" pitchFamily="34" charset="0"/>
              <a:buChar char="•"/>
            </a:pPr>
            <a:r>
              <a:rPr lang="en-US" sz="1800" b="1" dirty="0"/>
              <a:t>1</a:t>
            </a:r>
            <a:r>
              <a:rPr lang="en-US" sz="1800" dirty="0"/>
              <a:t> → Successful launch</a:t>
            </a:r>
          </a:p>
          <a:p>
            <a:pPr>
              <a:buFont typeface="Arial" panose="020B0604020202020204" pitchFamily="34" charset="0"/>
              <a:buChar char="•"/>
            </a:pPr>
            <a:r>
              <a:rPr lang="en-US" sz="1800" dirty="0"/>
              <a:t>The processed dataset contains </a:t>
            </a:r>
            <a:r>
              <a:rPr lang="en-US" sz="1800" b="1" dirty="0"/>
              <a:t>90 rows and 83 features</a:t>
            </a:r>
            <a:r>
              <a:rPr lang="en-US" sz="1800" dirty="0"/>
              <a:t>.</a:t>
            </a:r>
          </a:p>
          <a:p>
            <a:pPr>
              <a:buNone/>
            </a:pPr>
            <a:r>
              <a:rPr lang="en-US" sz="1800" b="1" dirty="0"/>
              <a:t>Columns extracted from Wikipedia:</a:t>
            </a:r>
            <a:br>
              <a:rPr lang="en-US" sz="1800" dirty="0"/>
            </a:br>
            <a:r>
              <a:rPr lang="en-US" sz="1800" dirty="0"/>
              <a:t>Flight No., Launch Site, Payload, </a:t>
            </a:r>
            <a:r>
              <a:rPr lang="en-US" sz="1800" dirty="0" err="1"/>
              <a:t>PayloadMass</a:t>
            </a:r>
            <a:r>
              <a:rPr lang="en-US" sz="1800" dirty="0"/>
              <a:t>, Orbit, Customer, Launch Outcome, Booster Version, Booster Landing, Date, Time.</a:t>
            </a:r>
          </a:p>
          <a:p>
            <a:r>
              <a:rPr lang="en-US" sz="1800" dirty="0"/>
              <a:t>This dual approach ensures a high-quality dataset, suitable for training a </a:t>
            </a:r>
            <a:r>
              <a:rPr lang="en-US" sz="1800" b="1" dirty="0"/>
              <a:t>machine learning model</a:t>
            </a:r>
            <a:r>
              <a:rPr lang="en-US" sz="1800" dirty="0"/>
              <a:t> to predict successful </a:t>
            </a:r>
            <a:r>
              <a:rPr lang="en-US" sz="1800" b="1" dirty="0"/>
              <a:t>Stage 1 rocket landings</a:t>
            </a:r>
            <a:r>
              <a:rPr lang="en-US" sz="1800" dirty="0"/>
              <a:t>.</a:t>
            </a:r>
          </a:p>
          <a:p>
            <a:pPr marL="0" marR="5080" indent="0">
              <a:lnSpc>
                <a:spcPts val="8200"/>
              </a:lnSpc>
              <a:spcBef>
                <a:spcPts val="1540"/>
              </a:spcBef>
              <a:buNone/>
            </a:pPr>
            <a:endParaRPr sz="8800" u="sng" spc="-360" dirty="0">
              <a:solidFill>
                <a:srgbClr val="000000"/>
              </a:solidFill>
              <a:latin typeface="Bahnschrift Light SemiCondensed" panose="020B0502040204020203" pitchFamily="34" charset="0"/>
            </a:endParaRPr>
          </a:p>
        </p:txBody>
      </p:sp>
    </p:spTree>
    <p:extLst>
      <p:ext uri="{BB962C8B-B14F-4D97-AF65-F5344CB8AC3E}">
        <p14:creationId xmlns:p14="http://schemas.microsoft.com/office/powerpoint/2010/main" val="4142891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98B963-42B8-E342-8C9F-6CB471CBD66B}"/>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CABAFB47-67D9-51F5-8573-F5FE9841AE8B}"/>
              </a:ext>
            </a:extLst>
          </p:cNvPr>
          <p:cNvGrpSpPr/>
          <p:nvPr/>
        </p:nvGrpSpPr>
        <p:grpSpPr>
          <a:xfrm>
            <a:off x="-1" y="6333490"/>
            <a:ext cx="12192000" cy="524510"/>
            <a:chOff x="0" y="6333745"/>
            <a:chExt cx="12192000" cy="524510"/>
          </a:xfrm>
          <a:solidFill>
            <a:schemeClr val="tx2">
              <a:lumMod val="60000"/>
              <a:lumOff val="40000"/>
            </a:schemeClr>
          </a:solidFill>
        </p:grpSpPr>
        <p:sp>
          <p:nvSpPr>
            <p:cNvPr id="3" name="object 3">
              <a:extLst>
                <a:ext uri="{FF2B5EF4-FFF2-40B4-BE49-F238E27FC236}">
                  <a16:creationId xmlns:a16="http://schemas.microsoft.com/office/drawing/2014/main" id="{6BD048E4-EB6D-F91C-16D9-9714575D0651}"/>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a:ln>
              <a:solidFill>
                <a:schemeClr val="tx2">
                  <a:lumMod val="50000"/>
                </a:schemeClr>
              </a:solidFill>
            </a:ln>
          </p:spPr>
          <p:txBody>
            <a:bodyPr wrap="square" lIns="0" tIns="0" rIns="0" bIns="0" rtlCol="0"/>
            <a:lstStyle/>
            <a:p>
              <a:endParaRPr dirty="0"/>
            </a:p>
          </p:txBody>
        </p:sp>
        <p:sp>
          <p:nvSpPr>
            <p:cNvPr id="4" name="object 4">
              <a:extLst>
                <a:ext uri="{FF2B5EF4-FFF2-40B4-BE49-F238E27FC236}">
                  <a16:creationId xmlns:a16="http://schemas.microsoft.com/office/drawing/2014/main" id="{51537131-A059-BC1B-1F57-D286D3EC766D}"/>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a:ln>
              <a:solidFill>
                <a:schemeClr val="tx2">
                  <a:lumMod val="50000"/>
                </a:schemeClr>
              </a:solidFill>
            </a:ln>
          </p:spPr>
          <p:txBody>
            <a:bodyPr wrap="square" lIns="0" tIns="0" rIns="0" bIns="0" rtlCol="0"/>
            <a:lstStyle/>
            <a:p>
              <a:endParaRPr/>
            </a:p>
          </p:txBody>
        </p:sp>
      </p:grpSp>
      <p:sp>
        <p:nvSpPr>
          <p:cNvPr id="6" name="object 6">
            <a:extLst>
              <a:ext uri="{FF2B5EF4-FFF2-40B4-BE49-F238E27FC236}">
                <a16:creationId xmlns:a16="http://schemas.microsoft.com/office/drawing/2014/main" id="{1F10C80B-6C8F-7056-5BDE-8A090243E75A}"/>
              </a:ext>
            </a:extLst>
          </p:cNvPr>
          <p:cNvSpPr txBox="1">
            <a:spLocks noGrp="1"/>
          </p:cNvSpPr>
          <p:nvPr>
            <p:ph type="body" idx="1"/>
          </p:nvPr>
        </p:nvSpPr>
        <p:spPr>
          <a:xfrm>
            <a:off x="0" y="-86572"/>
            <a:ext cx="9848849" cy="1596786"/>
          </a:xfrm>
          <a:prstGeom prst="rect">
            <a:avLst/>
          </a:prstGeom>
        </p:spPr>
        <p:txBody>
          <a:bodyPr vert="horz" wrap="square" lIns="0" tIns="481523" rIns="0" bIns="0" rtlCol="0">
            <a:spAutoFit/>
          </a:bodyPr>
          <a:lstStyle/>
          <a:p>
            <a:pPr marL="0" marR="5080" indent="0">
              <a:lnSpc>
                <a:spcPts val="8200"/>
              </a:lnSpc>
              <a:spcBef>
                <a:spcPts val="1540"/>
              </a:spcBef>
              <a:buNone/>
            </a:pPr>
            <a:r>
              <a:rPr lang="fr-FR" sz="9600" u="sng" spc="-340" dirty="0"/>
              <a:t>Data</a:t>
            </a:r>
            <a:r>
              <a:rPr lang="fr-FR" sz="9600" u="sng" spc="-530" dirty="0"/>
              <a:t> </a:t>
            </a:r>
            <a:r>
              <a:rPr lang="fr-FR" sz="9600" u="sng" spc="-275" dirty="0" err="1"/>
              <a:t>Wrangling</a:t>
            </a:r>
            <a:endParaRPr sz="8800" u="sng" spc="-360" dirty="0">
              <a:solidFill>
                <a:srgbClr val="000000"/>
              </a:solidFill>
              <a:latin typeface="Bahnschrift Light SemiCondensed" panose="020B0502040204020203" pitchFamily="34" charset="0"/>
            </a:endParaRPr>
          </a:p>
        </p:txBody>
      </p:sp>
      <p:sp>
        <p:nvSpPr>
          <p:cNvPr id="8" name="ZoneTexte 7">
            <a:extLst>
              <a:ext uri="{FF2B5EF4-FFF2-40B4-BE49-F238E27FC236}">
                <a16:creationId xmlns:a16="http://schemas.microsoft.com/office/drawing/2014/main" id="{B98EA71B-A3EF-582F-CA2F-9863A655D609}"/>
              </a:ext>
            </a:extLst>
          </p:cNvPr>
          <p:cNvSpPr txBox="1"/>
          <p:nvPr/>
        </p:nvSpPr>
        <p:spPr>
          <a:xfrm>
            <a:off x="-1" y="1673500"/>
            <a:ext cx="12188825" cy="3970318"/>
          </a:xfrm>
          <a:prstGeom prst="rect">
            <a:avLst/>
          </a:prstGeom>
          <a:noFill/>
        </p:spPr>
        <p:txBody>
          <a:bodyPr wrap="square">
            <a:spAutoFit/>
          </a:bodyPr>
          <a:lstStyle/>
          <a:p>
            <a:pPr>
              <a:buNone/>
            </a:pPr>
            <a:r>
              <a:rPr lang="en-US" dirty="0"/>
              <a:t>Create a training label with landing outcomes where success = 1 and failure = 0. The "Outcome" column contains two components: 'Mission Outcome' and 'Landing Location'. Add a new training label column called 'class', with a value of 1 if 'Mission Outcome' is True, and 0 otherwise. Value Mapping:</a:t>
            </a:r>
            <a:br>
              <a:rPr lang="en-US" dirty="0"/>
            </a:br>
            <a:r>
              <a:rPr lang="en-US" dirty="0"/>
              <a:t>True ASDS, True RTLS, and True Ocean -&gt; 1</a:t>
            </a:r>
            <a:br>
              <a:rPr lang="en-US" dirty="0"/>
            </a:br>
            <a:r>
              <a:rPr lang="en-US" dirty="0"/>
              <a:t>None </a:t>
            </a:r>
            <a:r>
              <a:rPr lang="en-US" dirty="0" err="1"/>
              <a:t>None</a:t>
            </a:r>
            <a:r>
              <a:rPr lang="en-US" dirty="0"/>
              <a:t>, False ASDS, None ASDS, False Ocean, False RTLS -&gt; 0.</a:t>
            </a:r>
          </a:p>
          <a:p>
            <a:pPr>
              <a:buNone/>
            </a:pPr>
            <a:r>
              <a:rPr lang="en-US" dirty="0"/>
              <a:t>Exploratory Data Analysis was performed on the variables Flight Number, Payload Mass, Launch Site, Orbit, Class, and Year. The plots used include:</a:t>
            </a:r>
          </a:p>
          <a:p>
            <a:pPr>
              <a:buFont typeface="Arial" panose="020B0604020202020204" pitchFamily="34" charset="0"/>
              <a:buChar char="•"/>
            </a:pPr>
            <a:r>
              <a:rPr lang="en-US" dirty="0"/>
              <a:t>Flight Number vs. Payload Mass</a:t>
            </a:r>
          </a:p>
          <a:p>
            <a:pPr>
              <a:buFont typeface="Arial" panose="020B0604020202020204" pitchFamily="34" charset="0"/>
              <a:buChar char="•"/>
            </a:pPr>
            <a:r>
              <a:rPr lang="en-US" dirty="0"/>
              <a:t>Flight Number vs. Launch Site</a:t>
            </a:r>
          </a:p>
          <a:p>
            <a:pPr>
              <a:buFont typeface="Arial" panose="020B0604020202020204" pitchFamily="34" charset="0"/>
              <a:buChar char="•"/>
            </a:pPr>
            <a:r>
              <a:rPr lang="en-US" dirty="0"/>
              <a:t>Payload Mass vs. Launch Site</a:t>
            </a:r>
          </a:p>
          <a:p>
            <a:pPr>
              <a:buFont typeface="Arial" panose="020B0604020202020204" pitchFamily="34" charset="0"/>
              <a:buChar char="•"/>
            </a:pPr>
            <a:r>
              <a:rPr lang="en-US" dirty="0"/>
              <a:t>Orbit vs. Success Rate</a:t>
            </a:r>
          </a:p>
          <a:p>
            <a:pPr>
              <a:buFont typeface="Arial" panose="020B0604020202020204" pitchFamily="34" charset="0"/>
              <a:buChar char="•"/>
            </a:pPr>
            <a:r>
              <a:rPr lang="en-US" dirty="0"/>
              <a:t>Flight Number vs. Orbit</a:t>
            </a:r>
          </a:p>
          <a:p>
            <a:pPr>
              <a:buFont typeface="Arial" panose="020B0604020202020204" pitchFamily="34" charset="0"/>
              <a:buChar char="•"/>
            </a:pPr>
            <a:r>
              <a:rPr lang="en-US" dirty="0"/>
              <a:t>Payload vs. Orbit</a:t>
            </a:r>
          </a:p>
          <a:p>
            <a:pPr>
              <a:buFont typeface="Arial" panose="020B0604020202020204" pitchFamily="34" charset="0"/>
              <a:buChar char="•"/>
            </a:pPr>
            <a:r>
              <a:rPr lang="en-US" dirty="0"/>
              <a:t>Success Yearly Trend</a:t>
            </a:r>
          </a:p>
        </p:txBody>
      </p:sp>
    </p:spTree>
    <p:extLst>
      <p:ext uri="{BB962C8B-B14F-4D97-AF65-F5344CB8AC3E}">
        <p14:creationId xmlns:p14="http://schemas.microsoft.com/office/powerpoint/2010/main" val="898171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485D2A-120B-B5A4-B13F-CB2092EA8153}"/>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C6B88076-509D-D66E-A179-C971E4D3AC9A}"/>
              </a:ext>
            </a:extLst>
          </p:cNvPr>
          <p:cNvGrpSpPr/>
          <p:nvPr/>
        </p:nvGrpSpPr>
        <p:grpSpPr>
          <a:xfrm>
            <a:off x="-1" y="6333490"/>
            <a:ext cx="12192000" cy="524510"/>
            <a:chOff x="0" y="6333745"/>
            <a:chExt cx="12192000" cy="524510"/>
          </a:xfrm>
          <a:solidFill>
            <a:schemeClr val="tx2">
              <a:lumMod val="60000"/>
              <a:lumOff val="40000"/>
            </a:schemeClr>
          </a:solidFill>
        </p:grpSpPr>
        <p:sp>
          <p:nvSpPr>
            <p:cNvPr id="3" name="object 3">
              <a:extLst>
                <a:ext uri="{FF2B5EF4-FFF2-40B4-BE49-F238E27FC236}">
                  <a16:creationId xmlns:a16="http://schemas.microsoft.com/office/drawing/2014/main" id="{5E5341BD-2004-BD02-5D58-77790A43A2CA}"/>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a:ln>
              <a:solidFill>
                <a:schemeClr val="tx2">
                  <a:lumMod val="50000"/>
                </a:schemeClr>
              </a:solidFill>
            </a:ln>
          </p:spPr>
          <p:txBody>
            <a:bodyPr wrap="square" lIns="0" tIns="0" rIns="0" bIns="0" rtlCol="0"/>
            <a:lstStyle/>
            <a:p>
              <a:endParaRPr dirty="0"/>
            </a:p>
          </p:txBody>
        </p:sp>
        <p:sp>
          <p:nvSpPr>
            <p:cNvPr id="4" name="object 4">
              <a:extLst>
                <a:ext uri="{FF2B5EF4-FFF2-40B4-BE49-F238E27FC236}">
                  <a16:creationId xmlns:a16="http://schemas.microsoft.com/office/drawing/2014/main" id="{7B91AA5D-CC35-F6A7-AED9-EF9C7279A453}"/>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a:ln>
              <a:solidFill>
                <a:schemeClr val="tx2">
                  <a:lumMod val="50000"/>
                </a:schemeClr>
              </a:solidFill>
            </a:ln>
          </p:spPr>
          <p:txBody>
            <a:bodyPr wrap="square" lIns="0" tIns="0" rIns="0" bIns="0" rtlCol="0"/>
            <a:lstStyle/>
            <a:p>
              <a:endParaRPr/>
            </a:p>
          </p:txBody>
        </p:sp>
      </p:grpSp>
      <p:sp>
        <p:nvSpPr>
          <p:cNvPr id="5" name="object 5">
            <a:extLst>
              <a:ext uri="{FF2B5EF4-FFF2-40B4-BE49-F238E27FC236}">
                <a16:creationId xmlns:a16="http://schemas.microsoft.com/office/drawing/2014/main" id="{F82EDC47-EB2C-62AD-C67E-36D418EFF050}"/>
              </a:ext>
            </a:extLst>
          </p:cNvPr>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sp>
        <p:nvSpPr>
          <p:cNvPr id="8" name="ZoneTexte 7">
            <a:extLst>
              <a:ext uri="{FF2B5EF4-FFF2-40B4-BE49-F238E27FC236}">
                <a16:creationId xmlns:a16="http://schemas.microsoft.com/office/drawing/2014/main" id="{4A1A19BB-782F-9A5A-FCEE-F4120A3F2FF1}"/>
              </a:ext>
            </a:extLst>
          </p:cNvPr>
          <p:cNvSpPr txBox="1"/>
          <p:nvPr/>
        </p:nvSpPr>
        <p:spPr>
          <a:xfrm>
            <a:off x="429768" y="460375"/>
            <a:ext cx="11430000" cy="3693319"/>
          </a:xfrm>
          <a:prstGeom prst="rect">
            <a:avLst/>
          </a:prstGeom>
          <a:noFill/>
        </p:spPr>
        <p:txBody>
          <a:bodyPr wrap="square">
            <a:spAutoFit/>
          </a:bodyPr>
          <a:lstStyle/>
          <a:p>
            <a:pPr>
              <a:buNone/>
            </a:pPr>
            <a:r>
              <a:rPr lang="en-US" dirty="0"/>
              <a:t>Scatter plots, line charts, and bar plots were used to compare relationships between variables to determine if a relationship exists and if they could be used for training the machine learning model.</a:t>
            </a:r>
          </a:p>
          <a:p>
            <a:pPr>
              <a:buNone/>
            </a:pPr>
            <a:r>
              <a:rPr lang="en-US" dirty="0"/>
              <a:t>The data set was loaded into an IBM DB2 database and queried using SQL-Python integration. Queries were run to gain a better understanding of the dataset, specifically regarding launch site names, mission outcomes, various payload sizes of customers, booster versions, and landing outcomes.</a:t>
            </a:r>
          </a:p>
          <a:p>
            <a:pPr>
              <a:buNone/>
            </a:pPr>
            <a:r>
              <a:rPr lang="en-US" dirty="0"/>
              <a:t>Folium maps were used to mark launch sites, successful and unsuccessful landings, and proximity to key locations such as Railway, Highway, Coast, and City. This allows us to understand why launch sites are located where they are, while also visualizing successful landings relative to location.</a:t>
            </a:r>
          </a:p>
          <a:p>
            <a:r>
              <a:rPr lang="en-US" dirty="0"/>
              <a:t>The dashboard includes a pie chart and a scatter plot. The pie chart can be selected to show the distribution of successful landings across all launch sites, or individual launch site success rates. The scatter plot takes two inputs: All sites or an individual site, and payload mass on a slider between 0 and 10,000 kg. The pie chart is used to visualize the launch site success rate, while the scatter plot helps us observe how success varies across launch sites, payload mass, and booster version categories.</a:t>
            </a:r>
          </a:p>
        </p:txBody>
      </p:sp>
      <p:pic>
        <p:nvPicPr>
          <p:cNvPr id="10" name="Image 9">
            <a:extLst>
              <a:ext uri="{FF2B5EF4-FFF2-40B4-BE49-F238E27FC236}">
                <a16:creationId xmlns:a16="http://schemas.microsoft.com/office/drawing/2014/main" id="{F103DC73-72AE-E064-D989-FC6A3CB635F5}"/>
              </a:ext>
            </a:extLst>
          </p:cNvPr>
          <p:cNvPicPr>
            <a:picLocks noChangeAspect="1"/>
          </p:cNvPicPr>
          <p:nvPr/>
        </p:nvPicPr>
        <p:blipFill>
          <a:blip r:embed="rId2"/>
          <a:stretch>
            <a:fillRect/>
          </a:stretch>
        </p:blipFill>
        <p:spPr>
          <a:xfrm>
            <a:off x="199752" y="4343401"/>
            <a:ext cx="11989072" cy="1987172"/>
          </a:xfrm>
          <a:prstGeom prst="rect">
            <a:avLst/>
          </a:prstGeom>
        </p:spPr>
      </p:pic>
    </p:spTree>
    <p:extLst>
      <p:ext uri="{BB962C8B-B14F-4D97-AF65-F5344CB8AC3E}">
        <p14:creationId xmlns:p14="http://schemas.microsoft.com/office/powerpoint/2010/main" val="317472374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67</TotalTime>
  <Words>1019</Words>
  <Application>Microsoft Office PowerPoint</Application>
  <PresentationFormat>Grand écran</PresentationFormat>
  <Paragraphs>60</Paragraphs>
  <Slides>12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Aptos</vt:lpstr>
      <vt:lpstr>Aptos Display</vt:lpstr>
      <vt:lpstr>Arial</vt:lpstr>
      <vt:lpstr>Bahnschrift Light SemiCondensed</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Glib VERETYUK-AMATHIEU</dc:creator>
  <cp:lastModifiedBy>Glib VERETYUK-AMATHIEU</cp:lastModifiedBy>
  <cp:revision>2</cp:revision>
  <dcterms:created xsi:type="dcterms:W3CDTF">2025-04-04T18:50:49Z</dcterms:created>
  <dcterms:modified xsi:type="dcterms:W3CDTF">2025-04-04T19:59:02Z</dcterms:modified>
</cp:coreProperties>
</file>