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5" r:id="rId3"/>
    <p:sldId id="266" r:id="rId4"/>
    <p:sldId id="289" r:id="rId5"/>
    <p:sldId id="290" r:id="rId6"/>
    <p:sldId id="260" r:id="rId7"/>
    <p:sldId id="263" r:id="rId8"/>
    <p:sldId id="267" r:id="rId9"/>
    <p:sldId id="268" r:id="rId10"/>
    <p:sldId id="269" r:id="rId11"/>
    <p:sldId id="270" r:id="rId12"/>
    <p:sldId id="317" r:id="rId13"/>
    <p:sldId id="285" r:id="rId14"/>
    <p:sldId id="284" r:id="rId15"/>
    <p:sldId id="315" r:id="rId16"/>
    <p:sldId id="286" r:id="rId17"/>
    <p:sldId id="281" r:id="rId18"/>
    <p:sldId id="316" r:id="rId19"/>
    <p:sldId id="329" r:id="rId20"/>
    <p:sldId id="335" r:id="rId21"/>
    <p:sldId id="333" r:id="rId22"/>
    <p:sldId id="331" r:id="rId23"/>
    <p:sldId id="332" r:id="rId24"/>
    <p:sldId id="330" r:id="rId25"/>
    <p:sldId id="314" r:id="rId26"/>
    <p:sldId id="306" r:id="rId27"/>
    <p:sldId id="307" r:id="rId28"/>
    <p:sldId id="326" r:id="rId29"/>
    <p:sldId id="311" r:id="rId30"/>
    <p:sldId id="309" r:id="rId31"/>
    <p:sldId id="322" r:id="rId32"/>
    <p:sldId id="327" r:id="rId33"/>
    <p:sldId id="308" r:id="rId34"/>
    <p:sldId id="318" r:id="rId35"/>
    <p:sldId id="319" r:id="rId36"/>
    <p:sldId id="320" r:id="rId37"/>
    <p:sldId id="321" r:id="rId38"/>
    <p:sldId id="323" r:id="rId39"/>
    <p:sldId id="324" r:id="rId40"/>
    <p:sldId id="32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András" initials="MA" lastIdx="4" clrIdx="0">
    <p:extLst>
      <p:ext uri="{19B8F6BF-5375-455C-9EA6-DF929625EA0E}">
        <p15:presenceInfo xmlns:p15="http://schemas.microsoft.com/office/powerpoint/2012/main" userId="Molnár Andrá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867" autoAdjust="0"/>
  </p:normalViewPr>
  <p:slideViewPr>
    <p:cSldViewPr snapToGrid="0" snapToObjects="1">
      <p:cViewPr varScale="1">
        <p:scale>
          <a:sx n="95" d="100"/>
          <a:sy n="95" d="100"/>
        </p:scale>
        <p:origin x="20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F610-BC55-404B-9787-41A2778D9A0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C0DEFC-0A83-4EFB-BBC2-93A10AAF6D8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Projektmenedzser:</a:t>
          </a:r>
          <a:endParaRPr lang="en-US" dirty="0"/>
        </a:p>
      </dgm:t>
    </dgm:pt>
    <dgm:pt modelId="{8D065F4C-C9E8-4142-9FA4-FB6167855EFA}" type="parTrans" cxnId="{639E0016-8CA8-440E-A045-9A169E9843DC}">
      <dgm:prSet/>
      <dgm:spPr/>
      <dgm:t>
        <a:bodyPr/>
        <a:lstStyle/>
        <a:p>
          <a:endParaRPr lang="en-US"/>
        </a:p>
      </dgm:t>
    </dgm:pt>
    <dgm:pt modelId="{4615CE82-3142-432E-A909-56B1D8980393}" type="sibTrans" cxnId="{639E0016-8CA8-440E-A045-9A169E9843DC}">
      <dgm:prSet/>
      <dgm:spPr/>
      <dgm:t>
        <a:bodyPr/>
        <a:lstStyle/>
        <a:p>
          <a:endParaRPr lang="en-US"/>
        </a:p>
      </dgm:t>
    </dgm:pt>
    <dgm:pt modelId="{22568408-B840-4762-9C49-93C5827E7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Fejlesztők:</a:t>
          </a:r>
          <a:endParaRPr lang="en-US"/>
        </a:p>
      </dgm:t>
    </dgm:pt>
    <dgm:pt modelId="{29461240-EA9A-4E03-8A5F-80864A2683DE}" type="parTrans" cxnId="{35DC76D4-A736-44F6-B311-A3608B156374}">
      <dgm:prSet/>
      <dgm:spPr/>
      <dgm:t>
        <a:bodyPr/>
        <a:lstStyle/>
        <a:p>
          <a:endParaRPr lang="en-US"/>
        </a:p>
      </dgm:t>
    </dgm:pt>
    <dgm:pt modelId="{2E317CF7-4848-4FCF-AECC-FF6477FEF583}" type="sibTrans" cxnId="{35DC76D4-A736-44F6-B311-A3608B156374}">
      <dgm:prSet/>
      <dgm:spPr/>
      <dgm:t>
        <a:bodyPr/>
        <a:lstStyle/>
        <a:p>
          <a:endParaRPr lang="en-US"/>
        </a:p>
      </dgm:t>
    </dgm:pt>
    <dgm:pt modelId="{975C954C-B26C-4CA7-AA08-FBED5457183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3CDD2ACC-D322-4B68-84C0-ED2140F2C39D}" type="parTrans" cxnId="{FA5F3BF8-977D-4CBE-9E62-FCD10E4A6E57}">
      <dgm:prSet/>
      <dgm:spPr/>
      <dgm:t>
        <a:bodyPr/>
        <a:lstStyle/>
        <a:p>
          <a:endParaRPr lang="en-US"/>
        </a:p>
      </dgm:t>
    </dgm:pt>
    <dgm:pt modelId="{B6E7F954-5C5F-46FB-BC65-C46A5DD62D9A}" type="sibTrans" cxnId="{FA5F3BF8-977D-4CBE-9E62-FCD10E4A6E57}">
      <dgm:prSet/>
      <dgm:spPr/>
      <dgm:t>
        <a:bodyPr/>
        <a:lstStyle/>
        <a:p>
          <a:endParaRPr lang="en-US"/>
        </a:p>
      </dgm:t>
    </dgm:pt>
    <dgm:pt modelId="{09B4308F-FC7E-4B59-A97D-95601F7D27B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Nádas Tibor László</a:t>
          </a:r>
          <a:endParaRPr lang="en-US"/>
        </a:p>
      </dgm:t>
    </dgm:pt>
    <dgm:pt modelId="{0F82DBC6-FB49-4FBA-B2FF-189A774BC10D}" type="parTrans" cxnId="{C8904E3C-8700-4853-9173-C6C59DF38B46}">
      <dgm:prSet/>
      <dgm:spPr/>
      <dgm:t>
        <a:bodyPr/>
        <a:lstStyle/>
        <a:p>
          <a:endParaRPr lang="en-US"/>
        </a:p>
      </dgm:t>
    </dgm:pt>
    <dgm:pt modelId="{B2D36365-D298-4724-B572-2F9AEEA047DD}" type="sibTrans" cxnId="{C8904E3C-8700-4853-9173-C6C59DF38B46}">
      <dgm:prSet/>
      <dgm:spPr/>
      <dgm:t>
        <a:bodyPr/>
        <a:lstStyle/>
        <a:p>
          <a:endParaRPr lang="en-US"/>
        </a:p>
      </dgm:t>
    </dgm:pt>
    <dgm:pt modelId="{C40D385E-873C-447E-9489-DF5999718D0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68E8B17A-A53A-4433-AE67-F1CE3E33726F}" type="parTrans" cxnId="{3533F0C1-C568-4D41-8542-E3F7CBCBDA5B}">
      <dgm:prSet/>
      <dgm:spPr/>
      <dgm:t>
        <a:bodyPr/>
        <a:lstStyle/>
        <a:p>
          <a:endParaRPr lang="hu-HU"/>
        </a:p>
      </dgm:t>
    </dgm:pt>
    <dgm:pt modelId="{10411DBC-B8A4-4FF5-9388-25AFED2E97A9}" type="sibTrans" cxnId="{3533F0C1-C568-4D41-8542-E3F7CBCBDA5B}">
      <dgm:prSet/>
      <dgm:spPr/>
      <dgm:t>
        <a:bodyPr/>
        <a:lstStyle/>
        <a:p>
          <a:endParaRPr lang="hu-HU"/>
        </a:p>
      </dgm:t>
    </dgm:pt>
    <dgm:pt modelId="{BD6B64E3-C68F-45F8-82A5-3870D835A981}" type="pres">
      <dgm:prSet presAssocID="{C441F610-BC55-404B-9787-41A2778D9A0A}" presName="diagram" presStyleCnt="0">
        <dgm:presLayoutVars>
          <dgm:dir/>
          <dgm:resizeHandles val="exact"/>
        </dgm:presLayoutVars>
      </dgm:prSet>
      <dgm:spPr/>
    </dgm:pt>
    <dgm:pt modelId="{41A3EFE6-13E9-4E96-8FC3-265B77C0C2D3}" type="pres">
      <dgm:prSet presAssocID="{16C0DEFC-0A83-4EFB-BBC2-93A10AAF6D87}" presName="node" presStyleLbl="node1" presStyleIdx="0" presStyleCnt="2">
        <dgm:presLayoutVars>
          <dgm:bulletEnabled val="1"/>
        </dgm:presLayoutVars>
      </dgm:prSet>
      <dgm:spPr/>
    </dgm:pt>
    <dgm:pt modelId="{F4C54447-2DCE-4554-96C6-A15402EABB8F}" type="pres">
      <dgm:prSet presAssocID="{4615CE82-3142-432E-A909-56B1D8980393}" presName="sibTrans" presStyleCnt="0"/>
      <dgm:spPr/>
    </dgm:pt>
    <dgm:pt modelId="{8A7F7476-55A5-4501-98ED-20AED90EBDB6}" type="pres">
      <dgm:prSet presAssocID="{22568408-B840-4762-9C49-93C5827E789F}" presName="node" presStyleLbl="node1" presStyleIdx="1" presStyleCnt="2">
        <dgm:presLayoutVars>
          <dgm:bulletEnabled val="1"/>
        </dgm:presLayoutVars>
      </dgm:prSet>
      <dgm:spPr/>
    </dgm:pt>
  </dgm:ptLst>
  <dgm:cxnLst>
    <dgm:cxn modelId="{C5DCBF11-6819-4CF0-BAF4-36E872800291}" type="presOf" srcId="{C40D385E-873C-447E-9489-DF5999718D0A}" destId="{41A3EFE6-13E9-4E96-8FC3-265B77C0C2D3}" srcOrd="0" destOrd="1" presId="urn:microsoft.com/office/officeart/2005/8/layout/default"/>
    <dgm:cxn modelId="{639E0016-8CA8-440E-A045-9A169E9843DC}" srcId="{C441F610-BC55-404B-9787-41A2778D9A0A}" destId="{16C0DEFC-0A83-4EFB-BBC2-93A10AAF6D87}" srcOrd="0" destOrd="0" parTransId="{8D065F4C-C9E8-4142-9FA4-FB6167855EFA}" sibTransId="{4615CE82-3142-432E-A909-56B1D8980393}"/>
    <dgm:cxn modelId="{8935FE16-DC20-41C6-9DC2-AE1E6975861F}" type="presOf" srcId="{22568408-B840-4762-9C49-93C5827E789F}" destId="{8A7F7476-55A5-4501-98ED-20AED90EBDB6}" srcOrd="0" destOrd="0" presId="urn:microsoft.com/office/officeart/2005/8/layout/default"/>
    <dgm:cxn modelId="{C8904E3C-8700-4853-9173-C6C59DF38B46}" srcId="{22568408-B840-4762-9C49-93C5827E789F}" destId="{09B4308F-FC7E-4B59-A97D-95601F7D27BE}" srcOrd="1" destOrd="0" parTransId="{0F82DBC6-FB49-4FBA-B2FF-189A774BC10D}" sibTransId="{B2D36365-D298-4724-B572-2F9AEEA047DD}"/>
    <dgm:cxn modelId="{9A9A655F-D640-4E72-96ED-174B24108C62}" type="presOf" srcId="{09B4308F-FC7E-4B59-A97D-95601F7D27BE}" destId="{8A7F7476-55A5-4501-98ED-20AED90EBDB6}" srcOrd="0" destOrd="2" presId="urn:microsoft.com/office/officeart/2005/8/layout/default"/>
    <dgm:cxn modelId="{8BE14663-E5AC-4F8B-9E43-2A611996EF4D}" type="presOf" srcId="{C441F610-BC55-404B-9787-41A2778D9A0A}" destId="{BD6B64E3-C68F-45F8-82A5-3870D835A981}" srcOrd="0" destOrd="0" presId="urn:microsoft.com/office/officeart/2005/8/layout/default"/>
    <dgm:cxn modelId="{30069770-9123-4223-A9F9-8EEDA5ED6EDD}" type="presOf" srcId="{16C0DEFC-0A83-4EFB-BBC2-93A10AAF6D87}" destId="{41A3EFE6-13E9-4E96-8FC3-265B77C0C2D3}" srcOrd="0" destOrd="0" presId="urn:microsoft.com/office/officeart/2005/8/layout/default"/>
    <dgm:cxn modelId="{3533F0C1-C568-4D41-8542-E3F7CBCBDA5B}" srcId="{16C0DEFC-0A83-4EFB-BBC2-93A10AAF6D87}" destId="{C40D385E-873C-447E-9489-DF5999718D0A}" srcOrd="0" destOrd="0" parTransId="{68E8B17A-A53A-4433-AE67-F1CE3E33726F}" sibTransId="{10411DBC-B8A4-4FF5-9388-25AFED2E97A9}"/>
    <dgm:cxn modelId="{35DC76D4-A736-44F6-B311-A3608B156374}" srcId="{C441F610-BC55-404B-9787-41A2778D9A0A}" destId="{22568408-B840-4762-9C49-93C5827E789F}" srcOrd="1" destOrd="0" parTransId="{29461240-EA9A-4E03-8A5F-80864A2683DE}" sibTransId="{2E317CF7-4848-4FCF-AECC-FF6477FEF583}"/>
    <dgm:cxn modelId="{FA5F3BF8-977D-4CBE-9E62-FCD10E4A6E57}" srcId="{22568408-B840-4762-9C49-93C5827E789F}" destId="{975C954C-B26C-4CA7-AA08-FBED54571834}" srcOrd="0" destOrd="0" parTransId="{3CDD2ACC-D322-4B68-84C0-ED2140F2C39D}" sibTransId="{B6E7F954-5C5F-46FB-BC65-C46A5DD62D9A}"/>
    <dgm:cxn modelId="{59BAF1FC-8FC5-4430-B731-29B1BECE4E3C}" type="presOf" srcId="{975C954C-B26C-4CA7-AA08-FBED54571834}" destId="{8A7F7476-55A5-4501-98ED-20AED90EBDB6}" srcOrd="0" destOrd="1" presId="urn:microsoft.com/office/officeart/2005/8/layout/default"/>
    <dgm:cxn modelId="{F767B373-6E3D-4159-A12B-0E94106494C7}" type="presParOf" srcId="{BD6B64E3-C68F-45F8-82A5-3870D835A981}" destId="{41A3EFE6-13E9-4E96-8FC3-265B77C0C2D3}" srcOrd="0" destOrd="0" presId="urn:microsoft.com/office/officeart/2005/8/layout/default"/>
    <dgm:cxn modelId="{92F4B782-5381-4F05-B494-2AA8D2CF5C0B}" type="presParOf" srcId="{BD6B64E3-C68F-45F8-82A5-3870D835A981}" destId="{F4C54447-2DCE-4554-96C6-A15402EABB8F}" srcOrd="1" destOrd="0" presId="urn:microsoft.com/office/officeart/2005/8/layout/default"/>
    <dgm:cxn modelId="{33C65380-8EBF-4EE1-9656-387094EAF322}" type="presParOf" srcId="{BD6B64E3-C68F-45F8-82A5-3870D835A981}" destId="{8A7F7476-55A5-4501-98ED-20AED90EBD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9FA1B3-3FE9-412D-9419-8F5F71427939}">
      <dgm:prSet custT="1"/>
      <dgm:spPr/>
      <dgm:t>
        <a:bodyPr/>
        <a:lstStyle/>
        <a:p>
          <a:r>
            <a:rPr lang="hu-HU" sz="1600" b="0" dirty="0"/>
            <a:t>-   start.py: Elindítja a programot dinamikus útvonal 	beállítása hogy bárhonnan futtatható legyen.</a:t>
          </a:r>
          <a:endParaRPr lang="en-US" sz="1600" dirty="0"/>
        </a:p>
      </dgm:t>
    </dgm:pt>
    <dgm:pt modelId="{84DB97BA-57CF-49B1-BDC9-24DAE69D7205}" type="sibTrans" cxnId="{9E426A6D-F1ED-4CD3-9D51-34B485FC94B4}">
      <dgm:prSet/>
      <dgm:spPr/>
      <dgm:t>
        <a:bodyPr/>
        <a:lstStyle/>
        <a:p>
          <a:endParaRPr lang="en-US"/>
        </a:p>
      </dgm:t>
    </dgm:pt>
    <dgm:pt modelId="{8D258895-B825-444F-BADF-D0900225DBA7}" type="parTrans" cxnId="{9E426A6D-F1ED-4CD3-9D51-34B485FC94B4}">
      <dgm:prSet/>
      <dgm:spPr/>
      <dgm:t>
        <a:bodyPr/>
        <a:lstStyle/>
        <a:p>
          <a:endParaRPr lang="en-US"/>
        </a:p>
      </dgm:t>
    </dgm:pt>
    <dgm:pt modelId="{F656312A-463E-47FF-868C-0ABECB4277E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Program </a:t>
          </a:r>
          <a:r>
            <a:rPr lang="hu-HU" b="1" dirty="0" err="1"/>
            <a:t>fájlai</a:t>
          </a:r>
          <a:r>
            <a:rPr lang="hu-HU" b="1" dirty="0"/>
            <a:t>:</a:t>
          </a:r>
          <a:r>
            <a:rPr lang="hu-HU" dirty="0"/>
            <a:t> </a:t>
          </a:r>
          <a:endParaRPr lang="en-US" dirty="0"/>
        </a:p>
      </dgm:t>
    </dgm:pt>
    <dgm:pt modelId="{3FE4956F-2332-4B2E-900A-CD295077D397}" type="sibTrans" cxnId="{1745AE0A-2E77-4FEB-B00A-07CF7933D2F8}">
      <dgm:prSet/>
      <dgm:spPr/>
      <dgm:t>
        <a:bodyPr/>
        <a:lstStyle/>
        <a:p>
          <a:endParaRPr lang="en-US"/>
        </a:p>
      </dgm:t>
    </dgm:pt>
    <dgm:pt modelId="{D8069789-ABE7-46C5-9590-FEDAE7556005}" type="parTrans" cxnId="{1745AE0A-2E77-4FEB-B00A-07CF7933D2F8}">
      <dgm:prSet/>
      <dgm:spPr/>
      <dgm:t>
        <a:bodyPr/>
        <a:lstStyle/>
        <a:p>
          <a:endParaRPr lang="en-US"/>
        </a:p>
      </dgm:t>
    </dgm:pt>
    <dgm:pt modelId="{FBEAAD38-E5C0-4395-9423-3876F4AF8520}">
      <dgm:prSet custT="1"/>
      <dgm:spPr/>
      <dgm:t>
        <a:bodyPr/>
        <a:lstStyle/>
        <a:p>
          <a:r>
            <a:rPr lang="hu-HU" sz="1600" b="0" dirty="0"/>
            <a:t>-   main.py: Inicializálja a játék felületét és meghívja a 	modulokat.</a:t>
          </a:r>
        </a:p>
      </dgm:t>
    </dgm:pt>
    <dgm:pt modelId="{A0713042-B97C-4589-A6B2-0D10264E5CC3}" type="parTrans" cxnId="{6EBADBDA-D8A5-4BF2-A882-41FF628CAC65}">
      <dgm:prSet/>
      <dgm:spPr/>
      <dgm:t>
        <a:bodyPr/>
        <a:lstStyle/>
        <a:p>
          <a:endParaRPr lang="hu-HU"/>
        </a:p>
      </dgm:t>
    </dgm:pt>
    <dgm:pt modelId="{4937F227-9212-4133-BFE4-D9CFDCC2DFA3}" type="sibTrans" cxnId="{6EBADBDA-D8A5-4BF2-A882-41FF628CAC65}">
      <dgm:prSet/>
      <dgm:spPr/>
      <dgm:t>
        <a:bodyPr/>
        <a:lstStyle/>
        <a:p>
          <a:endParaRPr lang="hu-HU"/>
        </a:p>
      </dgm:t>
    </dgm:pt>
    <dgm:pt modelId="{17799469-5711-4A65-AF1C-03A19F2236B5}">
      <dgm:prSet custT="1"/>
      <dgm:spPr/>
      <dgm:t>
        <a:bodyPr/>
        <a:lstStyle/>
        <a:p>
          <a:r>
            <a:rPr lang="hu-HU" sz="1600" b="0" dirty="0"/>
            <a:t>-   </a:t>
          </a:r>
          <a:r>
            <a:rPr lang="hu-HU" sz="1600" b="0" dirty="0" err="1"/>
            <a:t>modules</a:t>
          </a:r>
          <a:r>
            <a:rPr lang="hu-HU" sz="1600" b="0" dirty="0"/>
            <a:t>/: Alkönyvtár a modulokhoz.</a:t>
          </a:r>
        </a:p>
      </dgm:t>
    </dgm:pt>
    <dgm:pt modelId="{8009581C-2B75-4F29-B5D5-4E746CFC7F89}" type="parTrans" cxnId="{EA2EF6C7-4456-4E4C-AC02-A27482E1961D}">
      <dgm:prSet/>
      <dgm:spPr/>
      <dgm:t>
        <a:bodyPr/>
        <a:lstStyle/>
        <a:p>
          <a:endParaRPr lang="hu-HU"/>
        </a:p>
      </dgm:t>
    </dgm:pt>
    <dgm:pt modelId="{CBE9CEFB-F070-4CB9-8AD7-5FFCFD2A4131}" type="sibTrans" cxnId="{EA2EF6C7-4456-4E4C-AC02-A27482E1961D}">
      <dgm:prSet/>
      <dgm:spPr/>
      <dgm:t>
        <a:bodyPr/>
        <a:lstStyle/>
        <a:p>
          <a:endParaRPr lang="hu-HU"/>
        </a:p>
      </dgm:t>
    </dgm:pt>
    <dgm:pt modelId="{EF09B467-E0D5-4D68-9426-A01987F6D677}">
      <dgm:prSet custT="1"/>
      <dgm:spPr/>
      <dgm:t>
        <a:bodyPr/>
        <a:lstStyle/>
        <a:p>
          <a:r>
            <a:rPr lang="hu-HU" sz="1600" b="0" dirty="0"/>
            <a:t>-   game.py: A játék fő logikáját tartalmazza.</a:t>
          </a:r>
        </a:p>
      </dgm:t>
    </dgm:pt>
    <dgm:pt modelId="{E0F8FDDE-C1F5-49E7-BA18-B1CB761A333E}" type="parTrans" cxnId="{20FB290E-765F-4FE1-82CB-144E49A5C038}">
      <dgm:prSet/>
      <dgm:spPr/>
      <dgm:t>
        <a:bodyPr/>
        <a:lstStyle/>
        <a:p>
          <a:endParaRPr lang="hu-HU"/>
        </a:p>
      </dgm:t>
    </dgm:pt>
    <dgm:pt modelId="{544CDB3C-C0C5-4A20-A7A8-03FF180004DA}" type="sibTrans" cxnId="{20FB290E-765F-4FE1-82CB-144E49A5C038}">
      <dgm:prSet/>
      <dgm:spPr/>
      <dgm:t>
        <a:bodyPr/>
        <a:lstStyle/>
        <a:p>
          <a:endParaRPr lang="hu-HU"/>
        </a:p>
      </dgm:t>
    </dgm:pt>
    <dgm:pt modelId="{0613B18E-CA60-4C56-BDBF-35751218EE76}">
      <dgm:prSet custT="1"/>
      <dgm:spPr/>
      <dgm:t>
        <a:bodyPr/>
        <a:lstStyle/>
        <a:p>
          <a:r>
            <a:rPr lang="hu-HU" sz="1600" b="0" dirty="0"/>
            <a:t>-   ui.py: A grafikus felhasználói felületet kezeli a `</a:t>
          </a:r>
          <a:r>
            <a:rPr lang="hu-HU" sz="1600" b="0" dirty="0" err="1"/>
            <a:t>GameUI</a:t>
          </a:r>
          <a:r>
            <a:rPr lang="hu-HU" sz="1600" b="0" dirty="0"/>
            <a:t>` 	osztály segítségével.</a:t>
          </a:r>
        </a:p>
      </dgm:t>
    </dgm:pt>
    <dgm:pt modelId="{DD9E9902-24D1-436F-87B6-605FF886832D}" type="parTrans" cxnId="{309BA200-F2DC-46C8-B167-FBBE6963509F}">
      <dgm:prSet/>
      <dgm:spPr/>
      <dgm:t>
        <a:bodyPr/>
        <a:lstStyle/>
        <a:p>
          <a:endParaRPr lang="hu-HU"/>
        </a:p>
      </dgm:t>
    </dgm:pt>
    <dgm:pt modelId="{9A7CFC41-D9E0-4438-A621-45A461DE2C82}" type="sibTrans" cxnId="{309BA200-F2DC-46C8-B167-FBBE6963509F}">
      <dgm:prSet/>
      <dgm:spPr/>
      <dgm:t>
        <a:bodyPr/>
        <a:lstStyle/>
        <a:p>
          <a:endParaRPr lang="hu-HU"/>
        </a:p>
      </dgm:t>
    </dgm:pt>
    <dgm:pt modelId="{CD796548-6D90-415D-BD18-9B958909E86E}">
      <dgm:prSet custT="1"/>
      <dgm:spPr/>
      <dgm:t>
        <a:bodyPr/>
        <a:lstStyle/>
        <a:p>
          <a:r>
            <a:rPr lang="hu-HU" sz="1600" b="0" dirty="0"/>
            <a:t>-   data.py: A játék adatait tárolja (kezdő mátrix, mintázat 	mátrix, színek, szabályok).</a:t>
          </a:r>
        </a:p>
      </dgm:t>
    </dgm:pt>
    <dgm:pt modelId="{137AAC66-1D46-4DFC-BD77-EF4D7C3B9F14}" type="parTrans" cxnId="{946FCDEF-C59A-49C5-9B0D-5F260FB9BE84}">
      <dgm:prSet/>
      <dgm:spPr/>
      <dgm:t>
        <a:bodyPr/>
        <a:lstStyle/>
        <a:p>
          <a:endParaRPr lang="hu-HU"/>
        </a:p>
      </dgm:t>
    </dgm:pt>
    <dgm:pt modelId="{B87C6935-1E04-485C-A4E6-44F64336601E}" type="sibTrans" cxnId="{946FCDEF-C59A-49C5-9B0D-5F260FB9BE84}">
      <dgm:prSet/>
      <dgm:spPr/>
      <dgm:t>
        <a:bodyPr/>
        <a:lstStyle/>
        <a:p>
          <a:endParaRPr lang="hu-HU"/>
        </a:p>
      </dgm:t>
    </dgm:pt>
    <dgm:pt modelId="{13A8A581-7598-4F91-93EE-79D7E29970DA}">
      <dgm:prSet custT="1"/>
      <dgm:spPr/>
      <dgm:t>
        <a:bodyPr/>
        <a:lstStyle/>
        <a:p>
          <a:r>
            <a:rPr lang="hu-HU" sz="1600" b="0" dirty="0"/>
            <a:t>-   utils.py: Segédfunkciókat tartalmaz (pl. üzenetablakok 	megjelenítése).</a:t>
          </a:r>
        </a:p>
      </dgm:t>
    </dgm:pt>
    <dgm:pt modelId="{FE2F391C-A8A4-4437-B9DC-1078DA6F42FD}" type="parTrans" cxnId="{0BC93E8C-B64D-4C6B-A50F-BB474C42ABCA}">
      <dgm:prSet/>
      <dgm:spPr/>
      <dgm:t>
        <a:bodyPr/>
        <a:lstStyle/>
        <a:p>
          <a:endParaRPr lang="hu-HU"/>
        </a:p>
      </dgm:t>
    </dgm:pt>
    <dgm:pt modelId="{98ED8286-F232-4CED-A617-29F7A2B89CD5}" type="sibTrans" cxnId="{0BC93E8C-B64D-4C6B-A50F-BB474C42ABCA}">
      <dgm:prSet/>
      <dgm:spPr/>
      <dgm:t>
        <a:bodyPr/>
        <a:lstStyle/>
        <a:p>
          <a:endParaRPr lang="hu-HU"/>
        </a:p>
      </dgm:t>
    </dgm:pt>
    <dgm:pt modelId="{995048D9-DFFC-4F6F-8D69-470E0E9B726D}">
      <dgm:prSet custT="1"/>
      <dgm:spPr/>
      <dgm:t>
        <a:bodyPr/>
        <a:lstStyle/>
        <a:p>
          <a:r>
            <a:rPr lang="hu-HU" sz="1600" b="0" dirty="0"/>
            <a:t>-   solver.py: A játék megoldását végző algoritmus.</a:t>
          </a:r>
        </a:p>
      </dgm:t>
    </dgm:pt>
    <dgm:pt modelId="{2CAF0D9D-4677-4D98-B019-5D61AB4C3F35}" type="parTrans" cxnId="{E8619F20-3B2A-483A-B5C8-79F8FDE5B727}">
      <dgm:prSet/>
      <dgm:spPr/>
      <dgm:t>
        <a:bodyPr/>
        <a:lstStyle/>
        <a:p>
          <a:endParaRPr lang="hu-HU"/>
        </a:p>
      </dgm:t>
    </dgm:pt>
    <dgm:pt modelId="{70D40BE7-0496-431D-8570-4F374406BE7C}" type="sibTrans" cxnId="{E8619F20-3B2A-483A-B5C8-79F8FDE5B727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1765CCCE-BD37-4416-9DF1-FA955FB7E0A5}" type="pres">
      <dgm:prSet presAssocID="{F656312A-463E-47FF-868C-0ABECB4277EA}" presName="parentText" presStyleLbl="node1" presStyleIdx="0" presStyleCnt="1" custScaleX="100000" custScaleY="23598">
        <dgm:presLayoutVars>
          <dgm:chMax val="0"/>
          <dgm:bulletEnabled val="1"/>
        </dgm:presLayoutVars>
      </dgm:prSet>
      <dgm:spPr/>
    </dgm:pt>
    <dgm:pt modelId="{D3FC5040-F6DB-45C1-A9FE-E43DB0F27D82}" type="pres">
      <dgm:prSet presAssocID="{F656312A-463E-47FF-868C-0ABECB4277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9BA200-F2DC-46C8-B167-FBBE6963509F}" srcId="{F656312A-463E-47FF-868C-0ABECB4277EA}" destId="{0613B18E-CA60-4C56-BDBF-35751218EE76}" srcOrd="4" destOrd="0" parTransId="{DD9E9902-24D1-436F-87B6-605FF886832D}" sibTransId="{9A7CFC41-D9E0-4438-A621-45A461DE2C82}"/>
    <dgm:cxn modelId="{1745AE0A-2E77-4FEB-B00A-07CF7933D2F8}" srcId="{7FF9D3CB-4DE8-4FCA-8A31-F1F921AFE5AD}" destId="{F656312A-463E-47FF-868C-0ABECB4277EA}" srcOrd="0" destOrd="0" parTransId="{D8069789-ABE7-46C5-9590-FEDAE7556005}" sibTransId="{3FE4956F-2332-4B2E-900A-CD295077D397}"/>
    <dgm:cxn modelId="{20FB290E-765F-4FE1-82CB-144E49A5C038}" srcId="{F656312A-463E-47FF-868C-0ABECB4277EA}" destId="{EF09B467-E0D5-4D68-9426-A01987F6D677}" srcOrd="3" destOrd="0" parTransId="{E0F8FDDE-C1F5-49E7-BA18-B1CB761A333E}" sibTransId="{544CDB3C-C0C5-4A20-A7A8-03FF180004DA}"/>
    <dgm:cxn modelId="{0C868414-EBDC-4D3C-9210-364D02E02680}" type="presOf" srcId="{995048D9-DFFC-4F6F-8D69-470E0E9B726D}" destId="{D3FC5040-F6DB-45C1-A9FE-E43DB0F27D82}" srcOrd="0" destOrd="7" presId="urn:microsoft.com/office/officeart/2005/8/layout/vList2"/>
    <dgm:cxn modelId="{E8619F20-3B2A-483A-B5C8-79F8FDE5B727}" srcId="{F656312A-463E-47FF-868C-0ABECB4277EA}" destId="{995048D9-DFFC-4F6F-8D69-470E0E9B726D}" srcOrd="7" destOrd="0" parTransId="{2CAF0D9D-4677-4D98-B019-5D61AB4C3F35}" sibTransId="{70D40BE7-0496-431D-8570-4F374406BE7C}"/>
    <dgm:cxn modelId="{F4750425-78F9-48CA-9E25-E4D5B70C5E89}" type="presOf" srcId="{17799469-5711-4A65-AF1C-03A19F2236B5}" destId="{D3FC5040-F6DB-45C1-A9FE-E43DB0F27D82}" srcOrd="0" destOrd="2" presId="urn:microsoft.com/office/officeart/2005/8/layout/vList2"/>
    <dgm:cxn modelId="{E53F2330-93E0-499D-BEB9-A884E2CB47CE}" type="presOf" srcId="{0613B18E-CA60-4C56-BDBF-35751218EE76}" destId="{D3FC5040-F6DB-45C1-A9FE-E43DB0F27D82}" srcOrd="0" destOrd="4" presId="urn:microsoft.com/office/officeart/2005/8/layout/vList2"/>
    <dgm:cxn modelId="{B8AB8330-3B18-4DC5-8E67-D7B2E958ECBC}" type="presOf" srcId="{F656312A-463E-47FF-868C-0ABECB4277EA}" destId="{1765CCCE-BD37-4416-9DF1-FA955FB7E0A5}" srcOrd="0" destOrd="0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DF8C0463-3DE8-4740-8CB3-823AA177E4D6}" type="presOf" srcId="{CD796548-6D90-415D-BD18-9B958909E86E}" destId="{D3FC5040-F6DB-45C1-A9FE-E43DB0F27D82}" srcOrd="0" destOrd="5" presId="urn:microsoft.com/office/officeart/2005/8/layout/vList2"/>
    <dgm:cxn modelId="{59C67E4A-4D9C-4F81-826D-818156ABB6DC}" type="presOf" srcId="{FBEAAD38-E5C0-4395-9423-3876F4AF8520}" destId="{D3FC5040-F6DB-45C1-A9FE-E43DB0F27D82}" srcOrd="0" destOrd="1" presId="urn:microsoft.com/office/officeart/2005/8/layout/vList2"/>
    <dgm:cxn modelId="{9E426A6D-F1ED-4CD3-9D51-34B485FC94B4}" srcId="{F656312A-463E-47FF-868C-0ABECB4277EA}" destId="{899FA1B3-3FE9-412D-9419-8F5F71427939}" srcOrd="0" destOrd="0" parTransId="{8D258895-B825-444F-BADF-D0900225DBA7}" sibTransId="{84DB97BA-57CF-49B1-BDC9-24DAE69D7205}"/>
    <dgm:cxn modelId="{0BC93E8C-B64D-4C6B-A50F-BB474C42ABCA}" srcId="{F656312A-463E-47FF-868C-0ABECB4277EA}" destId="{13A8A581-7598-4F91-93EE-79D7E29970DA}" srcOrd="6" destOrd="0" parTransId="{FE2F391C-A8A4-4437-B9DC-1078DA6F42FD}" sibTransId="{98ED8286-F232-4CED-A617-29F7A2B89CD5}"/>
    <dgm:cxn modelId="{EA2EF6C7-4456-4E4C-AC02-A27482E1961D}" srcId="{F656312A-463E-47FF-868C-0ABECB4277EA}" destId="{17799469-5711-4A65-AF1C-03A19F2236B5}" srcOrd="2" destOrd="0" parTransId="{8009581C-2B75-4F29-B5D5-4E746CFC7F89}" sibTransId="{CBE9CEFB-F070-4CB9-8AD7-5FFCFD2A4131}"/>
    <dgm:cxn modelId="{672C47D0-6CAA-4D36-A2E4-4520FABEE1B9}" type="presOf" srcId="{13A8A581-7598-4F91-93EE-79D7E29970DA}" destId="{D3FC5040-F6DB-45C1-A9FE-E43DB0F27D82}" srcOrd="0" destOrd="6" presId="urn:microsoft.com/office/officeart/2005/8/layout/vList2"/>
    <dgm:cxn modelId="{6EBADBDA-D8A5-4BF2-A882-41FF628CAC65}" srcId="{F656312A-463E-47FF-868C-0ABECB4277EA}" destId="{FBEAAD38-E5C0-4395-9423-3876F4AF8520}" srcOrd="1" destOrd="0" parTransId="{A0713042-B97C-4589-A6B2-0D10264E5CC3}" sibTransId="{4937F227-9212-4133-BFE4-D9CFDCC2DFA3}"/>
    <dgm:cxn modelId="{A34B44DB-714B-48A3-A672-EE4ED633813B}" type="presOf" srcId="{899FA1B3-3FE9-412D-9419-8F5F71427939}" destId="{D3FC5040-F6DB-45C1-A9FE-E43DB0F27D82}" srcOrd="0" destOrd="0" presId="urn:microsoft.com/office/officeart/2005/8/layout/vList2"/>
    <dgm:cxn modelId="{946FCDEF-C59A-49C5-9B0D-5F260FB9BE84}" srcId="{F656312A-463E-47FF-868C-0ABECB4277EA}" destId="{CD796548-6D90-415D-BD18-9B958909E86E}" srcOrd="5" destOrd="0" parTransId="{137AAC66-1D46-4DFC-BD77-EF4D7C3B9F14}" sibTransId="{B87C6935-1E04-485C-A4E6-44F64336601E}"/>
    <dgm:cxn modelId="{E0E7C5FA-6D1A-43CB-8F59-EDE9AB1350EA}" type="presOf" srcId="{EF09B467-E0D5-4D68-9426-A01987F6D677}" destId="{D3FC5040-F6DB-45C1-A9FE-E43DB0F27D82}" srcOrd="0" destOrd="3" presId="urn:microsoft.com/office/officeart/2005/8/layout/vList2"/>
    <dgm:cxn modelId="{F8A8BB4A-3E1A-4730-A68E-50526D153A4C}" type="presParOf" srcId="{5BF7A542-0A43-40A9-8169-2F2C78F91A4E}" destId="{1765CCCE-BD37-4416-9DF1-FA955FB7E0A5}" srcOrd="0" destOrd="0" presId="urn:microsoft.com/office/officeart/2005/8/layout/vList2"/>
    <dgm:cxn modelId="{F80D19B2-E480-4CDC-B545-BD64C07940D6}" type="presParOf" srcId="{5BF7A542-0A43-40A9-8169-2F2C78F91A4E}" destId="{D3FC5040-F6DB-45C1-A9FE-E43DB0F27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69DE-6ED4-4E71-9D3D-3EE5C958FA65}">
      <dgm:prSet/>
      <dgm:spPr>
        <a:solidFill>
          <a:schemeClr val="accent1"/>
        </a:solidFill>
      </dgm:spPr>
      <dgm:t>
        <a:bodyPr/>
        <a:lstStyle/>
        <a:p>
          <a:r>
            <a:rPr lang="hu-HU" b="1"/>
            <a:t>Előfeltételek a projekt az alábbi Python könyvtárakat használja:</a:t>
          </a:r>
          <a:endParaRPr lang="en-US"/>
        </a:p>
      </dgm:t>
    </dgm:pt>
    <dgm:pt modelId="{6511411C-0380-4EF0-BF3F-0F833DA8ABBF}" type="parTrans" cxnId="{C7CE6321-96EA-46CC-8079-17F2E0EC0168}">
      <dgm:prSet/>
      <dgm:spPr/>
      <dgm:t>
        <a:bodyPr/>
        <a:lstStyle/>
        <a:p>
          <a:endParaRPr lang="en-US"/>
        </a:p>
      </dgm:t>
    </dgm:pt>
    <dgm:pt modelId="{7034CF8F-FAFE-40BA-8C0F-EA17786E05C4}" type="sibTrans" cxnId="{C7CE6321-96EA-46CC-8079-17F2E0EC0168}">
      <dgm:prSet/>
      <dgm:spPr/>
      <dgm:t>
        <a:bodyPr/>
        <a:lstStyle/>
        <a:p>
          <a:endParaRPr lang="en-US"/>
        </a:p>
      </dgm:t>
    </dgm:pt>
    <dgm:pt modelId="{579AFAE1-56C2-4C79-B7B2-00A6F962877E}">
      <dgm:prSet custT="1"/>
      <dgm:spPr/>
      <dgm:t>
        <a:bodyPr/>
        <a:lstStyle/>
        <a:p>
          <a:r>
            <a:rPr lang="hu-HU" sz="1600" b="0" dirty="0"/>
            <a:t>- </a:t>
          </a:r>
          <a:r>
            <a:rPr lang="hu-HU" sz="1600" b="0" dirty="0" err="1"/>
            <a:t>Tkinter</a:t>
          </a:r>
          <a:r>
            <a:rPr lang="hu-HU" sz="1600" b="0" dirty="0"/>
            <a:t> (A Python alap telepítés része)</a:t>
          </a:r>
          <a:endParaRPr lang="en-US" sz="1600" dirty="0"/>
        </a:p>
      </dgm:t>
    </dgm:pt>
    <dgm:pt modelId="{4641028F-D1C8-4328-9AFF-9A5A581141DB}" type="parTrans" cxnId="{C099ED2A-0E53-447B-82AC-8D47D055EF16}">
      <dgm:prSet/>
      <dgm:spPr/>
      <dgm:t>
        <a:bodyPr/>
        <a:lstStyle/>
        <a:p>
          <a:endParaRPr lang="en-US"/>
        </a:p>
      </dgm:t>
    </dgm:pt>
    <dgm:pt modelId="{149A62FC-5D0E-4B91-8896-F910341B36C7}" type="sibTrans" cxnId="{C099ED2A-0E53-447B-82AC-8D47D055EF16}">
      <dgm:prSet/>
      <dgm:spPr/>
      <dgm:t>
        <a:bodyPr/>
        <a:lstStyle/>
        <a:p>
          <a:endParaRPr lang="en-US"/>
        </a:p>
      </dgm:t>
    </dgm:pt>
    <dgm:pt modelId="{0BD7DF8C-0933-44D4-A7E4-F9A9A66369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hu-HU" b="1"/>
            <a:t>Használat</a:t>
          </a:r>
          <a:endParaRPr lang="en-US"/>
        </a:p>
      </dgm:t>
    </dgm:pt>
    <dgm:pt modelId="{0300D49E-57CC-4393-AC25-EC6B73C395C3}" type="parTrans" cxnId="{EC0292FC-1227-4C4A-A35B-30BB749EA065}">
      <dgm:prSet/>
      <dgm:spPr/>
      <dgm:t>
        <a:bodyPr/>
        <a:lstStyle/>
        <a:p>
          <a:endParaRPr lang="en-US"/>
        </a:p>
      </dgm:t>
    </dgm:pt>
    <dgm:pt modelId="{3B8A76EC-99CF-4A86-8CB7-496FAFE84FD2}" type="sibTrans" cxnId="{EC0292FC-1227-4C4A-A35B-30BB749EA065}">
      <dgm:prSet/>
      <dgm:spPr/>
      <dgm:t>
        <a:bodyPr/>
        <a:lstStyle/>
        <a:p>
          <a:endParaRPr lang="en-US"/>
        </a:p>
      </dgm:t>
    </dgm:pt>
    <dgm:pt modelId="{0C674874-347B-4C19-87E5-7F0BA902CF1B}">
      <dgm:prSet custT="1"/>
      <dgm:spPr/>
      <dgm:t>
        <a:bodyPr/>
        <a:lstStyle/>
        <a:p>
          <a:r>
            <a:rPr lang="hu-HU" sz="1600" dirty="0"/>
            <a:t>A játék elindítása után a következő lehetőségek állnak rendelkezésre:</a:t>
          </a:r>
          <a:endParaRPr lang="en-US" sz="1600" dirty="0"/>
        </a:p>
      </dgm:t>
    </dgm:pt>
    <dgm:pt modelId="{1C533A54-6FF9-4DB9-B3A1-57EF62D8EDDC}" type="parTrans" cxnId="{F7186BD1-FAF1-4312-ADEA-1F22E3A8649C}">
      <dgm:prSet/>
      <dgm:spPr/>
      <dgm:t>
        <a:bodyPr/>
        <a:lstStyle/>
        <a:p>
          <a:endParaRPr lang="en-US"/>
        </a:p>
      </dgm:t>
    </dgm:pt>
    <dgm:pt modelId="{D799589F-EBD9-4AB3-9E31-9FB1C03ED8C0}" type="sibTrans" cxnId="{F7186BD1-FAF1-4312-ADEA-1F22E3A8649C}">
      <dgm:prSet/>
      <dgm:spPr/>
      <dgm:t>
        <a:bodyPr/>
        <a:lstStyle/>
        <a:p>
          <a:endParaRPr lang="en-US"/>
        </a:p>
      </dgm:t>
    </dgm:pt>
    <dgm:pt modelId="{5E7BA680-8596-4C8E-9210-BCED673D5871}">
      <dgm:prSet custT="1"/>
      <dgm:spPr/>
      <dgm:t>
        <a:bodyPr/>
        <a:lstStyle/>
        <a:p>
          <a:r>
            <a:rPr lang="hu-HU" sz="1600" dirty="0"/>
            <a:t>-   *Számok beírása:* </a:t>
          </a:r>
          <a:br>
            <a:rPr lang="hu-HU" sz="1600" dirty="0"/>
          </a:br>
          <a:r>
            <a:rPr lang="hu-HU" sz="1600" dirty="0"/>
            <a:t>Kattints az üres mezőkre és írd be a megfelelő számot (1-6).</a:t>
          </a:r>
        </a:p>
      </dgm:t>
    </dgm:pt>
    <dgm:pt modelId="{A8CA26A8-5946-49CD-968C-4D7A4EF8F7A8}" type="parTrans" cxnId="{9913B4FD-CF39-40F4-83A5-1E22DC337E92}">
      <dgm:prSet/>
      <dgm:spPr/>
      <dgm:t>
        <a:bodyPr/>
        <a:lstStyle/>
        <a:p>
          <a:endParaRPr lang="hu-HU"/>
        </a:p>
      </dgm:t>
    </dgm:pt>
    <dgm:pt modelId="{9550D98A-F003-48D7-A636-3210F34AD751}" type="sibTrans" cxnId="{9913B4FD-CF39-40F4-83A5-1E22DC337E92}">
      <dgm:prSet/>
      <dgm:spPr/>
      <dgm:t>
        <a:bodyPr/>
        <a:lstStyle/>
        <a:p>
          <a:endParaRPr lang="hu-HU"/>
        </a:p>
      </dgm:t>
    </dgm:pt>
    <dgm:pt modelId="{4831D434-E624-492F-BD28-3B84315ABFB6}">
      <dgm:prSet custT="1"/>
      <dgm:spPr/>
      <dgm:t>
        <a:bodyPr/>
        <a:lstStyle/>
        <a:p>
          <a:r>
            <a:rPr lang="hu-HU" sz="1600" dirty="0"/>
            <a:t>-   *Megoldás ellenőrzése:* </a:t>
          </a:r>
          <a:br>
            <a:rPr lang="hu-HU" sz="1600" dirty="0"/>
          </a:br>
          <a:r>
            <a:rPr lang="hu-HU" sz="1600" dirty="0"/>
            <a:t>Ellenőrizheted, hogy a táblázat helyesen van-e kitöltve.</a:t>
          </a:r>
        </a:p>
      </dgm:t>
    </dgm:pt>
    <dgm:pt modelId="{709221F9-4EA1-406E-B63D-5BC4A42BB2C6}" type="parTrans" cxnId="{6B161D28-C784-468F-86A7-8AAA25076AC6}">
      <dgm:prSet/>
      <dgm:spPr/>
      <dgm:t>
        <a:bodyPr/>
        <a:lstStyle/>
        <a:p>
          <a:endParaRPr lang="hu-HU"/>
        </a:p>
      </dgm:t>
    </dgm:pt>
    <dgm:pt modelId="{14011DFB-F52E-435C-87A8-76F3D2FEF675}" type="sibTrans" cxnId="{6B161D28-C784-468F-86A7-8AAA25076AC6}">
      <dgm:prSet/>
      <dgm:spPr/>
      <dgm:t>
        <a:bodyPr/>
        <a:lstStyle/>
        <a:p>
          <a:endParaRPr lang="hu-HU"/>
        </a:p>
      </dgm:t>
    </dgm:pt>
    <dgm:pt modelId="{DC56018D-9734-4C78-AAC5-D76D338CDC38}">
      <dgm:prSet custT="1"/>
      <dgm:spPr/>
      <dgm:t>
        <a:bodyPr/>
        <a:lstStyle/>
        <a:p>
          <a:r>
            <a:rPr lang="hu-HU" sz="1600" dirty="0"/>
            <a:t>-   *Megoldás megtekintése:* </a:t>
          </a:r>
          <a:br>
            <a:rPr lang="hu-HU" sz="1600" dirty="0"/>
          </a:br>
          <a:r>
            <a:rPr lang="hu-HU" sz="1600" dirty="0"/>
            <a:t>A helyes megoldás megtekintése.</a:t>
          </a:r>
        </a:p>
      </dgm:t>
    </dgm:pt>
    <dgm:pt modelId="{E8529E53-0B1C-4D93-A082-128B9F7AAA1D}" type="parTrans" cxnId="{B1F2C45B-B90F-4BB1-93C8-E0BC36AF4B11}">
      <dgm:prSet/>
      <dgm:spPr/>
      <dgm:t>
        <a:bodyPr/>
        <a:lstStyle/>
        <a:p>
          <a:endParaRPr lang="hu-HU"/>
        </a:p>
      </dgm:t>
    </dgm:pt>
    <dgm:pt modelId="{E35F895A-412D-4142-AD5F-72602C48F1F7}" type="sibTrans" cxnId="{B1F2C45B-B90F-4BB1-93C8-E0BC36AF4B11}">
      <dgm:prSet/>
      <dgm:spPr/>
      <dgm:t>
        <a:bodyPr/>
        <a:lstStyle/>
        <a:p>
          <a:endParaRPr lang="hu-HU"/>
        </a:p>
      </dgm:t>
    </dgm:pt>
    <dgm:pt modelId="{B2564084-847F-4361-AA8B-D7E39DF9EE37}">
      <dgm:prSet custT="1"/>
      <dgm:spPr/>
      <dgm:t>
        <a:bodyPr/>
        <a:lstStyle/>
        <a:p>
          <a:r>
            <a:rPr lang="hu-HU" sz="1600" dirty="0"/>
            <a:t>-   *Új játék:* Új játék indítása a kezdőtáblával.</a:t>
          </a:r>
        </a:p>
      </dgm:t>
    </dgm:pt>
    <dgm:pt modelId="{193105F7-2E81-498A-9254-49E5ED012250}" type="parTrans" cxnId="{A4EF3560-72D6-4B6E-B815-2600B3E4F452}">
      <dgm:prSet/>
      <dgm:spPr/>
      <dgm:t>
        <a:bodyPr/>
        <a:lstStyle/>
        <a:p>
          <a:endParaRPr lang="hu-HU"/>
        </a:p>
      </dgm:t>
    </dgm:pt>
    <dgm:pt modelId="{F3C70370-68BA-423C-920B-59BD49A36214}" type="sibTrans" cxnId="{A4EF3560-72D6-4B6E-B815-2600B3E4F452}">
      <dgm:prSet/>
      <dgm:spPr/>
      <dgm:t>
        <a:bodyPr/>
        <a:lstStyle/>
        <a:p>
          <a:endParaRPr lang="hu-HU"/>
        </a:p>
      </dgm:t>
    </dgm:pt>
    <dgm:pt modelId="{96F112E0-AD56-4E03-99E0-D195EA2DC11C}">
      <dgm:prSet custT="1"/>
      <dgm:spPr/>
      <dgm:t>
        <a:bodyPr/>
        <a:lstStyle/>
        <a:p>
          <a:r>
            <a:rPr lang="hu-HU" sz="1600" dirty="0"/>
            <a:t>-   *Kilépés:* Játékból való kilépés.</a:t>
          </a:r>
        </a:p>
      </dgm:t>
    </dgm:pt>
    <dgm:pt modelId="{DC629921-B070-4733-ADAA-AC0C41723C1F}" type="parTrans" cxnId="{D6B5C550-1044-4E16-BED5-4FCAE00FEADB}">
      <dgm:prSet/>
      <dgm:spPr/>
      <dgm:t>
        <a:bodyPr/>
        <a:lstStyle/>
        <a:p>
          <a:endParaRPr lang="hu-HU"/>
        </a:p>
      </dgm:t>
    </dgm:pt>
    <dgm:pt modelId="{EA592A94-5910-48F7-9B98-C9C80F953B5B}" type="sibTrans" cxnId="{D6B5C550-1044-4E16-BED5-4FCAE00FEADB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E529BF96-CEB8-4D8E-8074-02C84DBD5A1D}" type="pres">
      <dgm:prSet presAssocID="{0CF269DE-6ED4-4E71-9D3D-3EE5C958FA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A084FB-4445-4635-A1ED-880BD32D807D}" type="pres">
      <dgm:prSet presAssocID="{0CF269DE-6ED4-4E71-9D3D-3EE5C958FA65}" presName="childText" presStyleLbl="revTx" presStyleIdx="0" presStyleCnt="2">
        <dgm:presLayoutVars>
          <dgm:bulletEnabled val="1"/>
        </dgm:presLayoutVars>
      </dgm:prSet>
      <dgm:spPr/>
    </dgm:pt>
    <dgm:pt modelId="{BBD89E34-1686-43E7-A2E2-61E86654F5B9}" type="pres">
      <dgm:prSet presAssocID="{0BD7DF8C-0933-44D4-A7E4-F9A9A663691C}" presName="parentText" presStyleLbl="node1" presStyleIdx="1" presStyleCnt="2" custScaleY="49849">
        <dgm:presLayoutVars>
          <dgm:chMax val="0"/>
          <dgm:bulletEnabled val="1"/>
        </dgm:presLayoutVars>
      </dgm:prSet>
      <dgm:spPr/>
    </dgm:pt>
    <dgm:pt modelId="{C2D6B99B-13A2-40D3-BE5E-CE7DC4D244E5}" type="pres">
      <dgm:prSet presAssocID="{0BD7DF8C-0933-44D4-A7E4-F9A9A663691C}" presName="childText" presStyleLbl="revTx" presStyleIdx="1" presStyleCnt="2" custScaleY="99101">
        <dgm:presLayoutVars>
          <dgm:bulletEnabled val="1"/>
        </dgm:presLayoutVars>
      </dgm:prSet>
      <dgm:spPr/>
    </dgm:pt>
  </dgm:ptLst>
  <dgm:cxnLst>
    <dgm:cxn modelId="{9B4E831F-B83B-4AD9-BC10-28C62905719A}" type="presOf" srcId="{DC56018D-9734-4C78-AAC5-D76D338CDC38}" destId="{C2D6B99B-13A2-40D3-BE5E-CE7DC4D244E5}" srcOrd="0" destOrd="3" presId="urn:microsoft.com/office/officeart/2005/8/layout/vList2"/>
    <dgm:cxn modelId="{C7CE6321-96EA-46CC-8079-17F2E0EC0168}" srcId="{7FF9D3CB-4DE8-4FCA-8A31-F1F921AFE5AD}" destId="{0CF269DE-6ED4-4E71-9D3D-3EE5C958FA65}" srcOrd="0" destOrd="0" parTransId="{6511411C-0380-4EF0-BF3F-0F833DA8ABBF}" sibTransId="{7034CF8F-FAFE-40BA-8C0F-EA17786E05C4}"/>
    <dgm:cxn modelId="{6B161D28-C784-468F-86A7-8AAA25076AC6}" srcId="{0BD7DF8C-0933-44D4-A7E4-F9A9A663691C}" destId="{4831D434-E624-492F-BD28-3B84315ABFB6}" srcOrd="2" destOrd="0" parTransId="{709221F9-4EA1-406E-B63D-5BC4A42BB2C6}" sibTransId="{14011DFB-F52E-435C-87A8-76F3D2FEF675}"/>
    <dgm:cxn modelId="{C099ED2A-0E53-447B-82AC-8D47D055EF16}" srcId="{0CF269DE-6ED4-4E71-9D3D-3EE5C958FA65}" destId="{579AFAE1-56C2-4C79-B7B2-00A6F962877E}" srcOrd="0" destOrd="0" parTransId="{4641028F-D1C8-4328-9AFF-9A5A581141DB}" sibTransId="{149A62FC-5D0E-4B91-8896-F910341B36C7}"/>
    <dgm:cxn modelId="{36AADF37-C671-4E41-AC19-43553BB35AD5}" type="presOf" srcId="{96F112E0-AD56-4E03-99E0-D195EA2DC11C}" destId="{C2D6B99B-13A2-40D3-BE5E-CE7DC4D244E5}" srcOrd="0" destOrd="5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B1F2C45B-B90F-4BB1-93C8-E0BC36AF4B11}" srcId="{0BD7DF8C-0933-44D4-A7E4-F9A9A663691C}" destId="{DC56018D-9734-4C78-AAC5-D76D338CDC38}" srcOrd="3" destOrd="0" parTransId="{E8529E53-0B1C-4D93-A082-128B9F7AAA1D}" sibTransId="{E35F895A-412D-4142-AD5F-72602C48F1F7}"/>
    <dgm:cxn modelId="{A4EF3560-72D6-4B6E-B815-2600B3E4F452}" srcId="{0BD7DF8C-0933-44D4-A7E4-F9A9A663691C}" destId="{B2564084-847F-4361-AA8B-D7E39DF9EE37}" srcOrd="4" destOrd="0" parTransId="{193105F7-2E81-498A-9254-49E5ED012250}" sibTransId="{F3C70370-68BA-423C-920B-59BD49A36214}"/>
    <dgm:cxn modelId="{D6B5C550-1044-4E16-BED5-4FCAE00FEADB}" srcId="{0BD7DF8C-0933-44D4-A7E4-F9A9A663691C}" destId="{96F112E0-AD56-4E03-99E0-D195EA2DC11C}" srcOrd="5" destOrd="0" parTransId="{DC629921-B070-4733-ADAA-AC0C41723C1F}" sibTransId="{EA592A94-5910-48F7-9B98-C9C80F953B5B}"/>
    <dgm:cxn modelId="{808D5A77-3EF7-43D1-999A-36083CA27C3E}" type="presOf" srcId="{4831D434-E624-492F-BD28-3B84315ABFB6}" destId="{C2D6B99B-13A2-40D3-BE5E-CE7DC4D244E5}" srcOrd="0" destOrd="2" presId="urn:microsoft.com/office/officeart/2005/8/layout/vList2"/>
    <dgm:cxn modelId="{BE14C757-0AD8-4DDB-81AC-3C43BDC3D9C2}" type="presOf" srcId="{5E7BA680-8596-4C8E-9210-BCED673D5871}" destId="{C2D6B99B-13A2-40D3-BE5E-CE7DC4D244E5}" srcOrd="0" destOrd="1" presId="urn:microsoft.com/office/officeart/2005/8/layout/vList2"/>
    <dgm:cxn modelId="{E432E559-4108-4BAD-AC3B-7188A320343E}" type="presOf" srcId="{0BD7DF8C-0933-44D4-A7E4-F9A9A663691C}" destId="{BBD89E34-1686-43E7-A2E2-61E86654F5B9}" srcOrd="0" destOrd="0" presId="urn:microsoft.com/office/officeart/2005/8/layout/vList2"/>
    <dgm:cxn modelId="{BF3C1C89-7C31-4DEB-AEDC-8E27DFD6C79D}" type="presOf" srcId="{0C674874-347B-4C19-87E5-7F0BA902CF1B}" destId="{C2D6B99B-13A2-40D3-BE5E-CE7DC4D244E5}" srcOrd="0" destOrd="0" presId="urn:microsoft.com/office/officeart/2005/8/layout/vList2"/>
    <dgm:cxn modelId="{F7186BD1-FAF1-4312-ADEA-1F22E3A8649C}" srcId="{0BD7DF8C-0933-44D4-A7E4-F9A9A663691C}" destId="{0C674874-347B-4C19-87E5-7F0BA902CF1B}" srcOrd="0" destOrd="0" parTransId="{1C533A54-6FF9-4DB9-B3A1-57EF62D8EDDC}" sibTransId="{D799589F-EBD9-4AB3-9E31-9FB1C03ED8C0}"/>
    <dgm:cxn modelId="{4E1ABAD2-5317-4156-8BA1-4E142A2D78C9}" type="presOf" srcId="{579AFAE1-56C2-4C79-B7B2-00A6F962877E}" destId="{A8A084FB-4445-4635-A1ED-880BD32D807D}" srcOrd="0" destOrd="0" presId="urn:microsoft.com/office/officeart/2005/8/layout/vList2"/>
    <dgm:cxn modelId="{D3E15AE3-CF74-4FD1-981A-DDFBFF6862B4}" type="presOf" srcId="{B2564084-847F-4361-AA8B-D7E39DF9EE37}" destId="{C2D6B99B-13A2-40D3-BE5E-CE7DC4D244E5}" srcOrd="0" destOrd="4" presId="urn:microsoft.com/office/officeart/2005/8/layout/vList2"/>
    <dgm:cxn modelId="{EFADE8EF-44FA-43D6-8D74-F314796CDFD9}" type="presOf" srcId="{0CF269DE-6ED4-4E71-9D3D-3EE5C958FA65}" destId="{E529BF96-CEB8-4D8E-8074-02C84DBD5A1D}" srcOrd="0" destOrd="0" presId="urn:microsoft.com/office/officeart/2005/8/layout/vList2"/>
    <dgm:cxn modelId="{EC0292FC-1227-4C4A-A35B-30BB749EA065}" srcId="{7FF9D3CB-4DE8-4FCA-8A31-F1F921AFE5AD}" destId="{0BD7DF8C-0933-44D4-A7E4-F9A9A663691C}" srcOrd="1" destOrd="0" parTransId="{0300D49E-57CC-4393-AC25-EC6B73C395C3}" sibTransId="{3B8A76EC-99CF-4A86-8CB7-496FAFE84FD2}"/>
    <dgm:cxn modelId="{9913B4FD-CF39-40F4-83A5-1E22DC337E92}" srcId="{0BD7DF8C-0933-44D4-A7E4-F9A9A663691C}" destId="{5E7BA680-8596-4C8E-9210-BCED673D5871}" srcOrd="1" destOrd="0" parTransId="{A8CA26A8-5946-49CD-968C-4D7A4EF8F7A8}" sibTransId="{9550D98A-F003-48D7-A636-3210F34AD751}"/>
    <dgm:cxn modelId="{47566A77-2DDD-4B85-82C4-6CC1B51C5E03}" type="presParOf" srcId="{5BF7A542-0A43-40A9-8169-2F2C78F91A4E}" destId="{E529BF96-CEB8-4D8E-8074-02C84DBD5A1D}" srcOrd="0" destOrd="0" presId="urn:microsoft.com/office/officeart/2005/8/layout/vList2"/>
    <dgm:cxn modelId="{1FA41DAF-EC32-4510-B9C2-C81EEF8EDCD0}" type="presParOf" srcId="{5BF7A542-0A43-40A9-8169-2F2C78F91A4E}" destId="{A8A084FB-4445-4635-A1ED-880BD32D807D}" srcOrd="1" destOrd="0" presId="urn:microsoft.com/office/officeart/2005/8/layout/vList2"/>
    <dgm:cxn modelId="{81373C7F-6E8C-4E25-8C2C-E5017F1F565B}" type="presParOf" srcId="{5BF7A542-0A43-40A9-8169-2F2C78F91A4E}" destId="{BBD89E34-1686-43E7-A2E2-61E86654F5B9}" srcOrd="2" destOrd="0" presId="urn:microsoft.com/office/officeart/2005/8/layout/vList2"/>
    <dgm:cxn modelId="{E04FCD38-A55E-44A6-90F8-C1CBEDB43484}" type="presParOf" srcId="{5BF7A542-0A43-40A9-8169-2F2C78F91A4E}" destId="{C2D6B99B-13A2-40D3-BE5E-CE7DC4D244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EFE6-13E9-4E96-8FC3-265B77C0C2D3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Projektmenedzser:</a:t>
          </a:r>
          <a:endParaRPr lang="en-US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402842" y="574"/>
        <a:ext cx="4194439" cy="2516663"/>
      </dsp:txXfrm>
    </dsp:sp>
    <dsp:sp modelId="{8A7F7476-55A5-4501-98ED-20AED90EBDB6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Fejlesztők:</a:t>
          </a:r>
          <a:endParaRPr 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Molnár András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Nádas Tibor László</a:t>
          </a:r>
          <a:endParaRPr lang="en-US" sz="3100" kern="1200"/>
        </a:p>
      </dsp:txBody>
      <dsp:txXfrm>
        <a:off x="402842" y="2936681"/>
        <a:ext cx="4194439" cy="2516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CCCE-BD37-4416-9DF1-FA955FB7E0A5}">
      <dsp:nvSpPr>
        <dsp:cNvPr id="0" name=""/>
        <dsp:cNvSpPr/>
      </dsp:nvSpPr>
      <dsp:spPr>
        <a:xfrm>
          <a:off x="0" y="770566"/>
          <a:ext cx="5355144" cy="600786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Program </a:t>
          </a:r>
          <a:r>
            <a:rPr lang="hu-HU" sz="2500" b="1" kern="1200" dirty="0" err="1"/>
            <a:t>fájlai</a:t>
          </a:r>
          <a:r>
            <a:rPr lang="hu-HU" sz="2500" b="1" kern="1200" dirty="0"/>
            <a:t>:</a:t>
          </a:r>
          <a:r>
            <a:rPr lang="hu-HU" sz="2500" kern="1200" dirty="0"/>
            <a:t> </a:t>
          </a:r>
          <a:endParaRPr lang="en-US" sz="2500" kern="1200" dirty="0"/>
        </a:p>
      </dsp:txBody>
      <dsp:txXfrm>
        <a:off x="29328" y="799894"/>
        <a:ext cx="5296488" cy="542130"/>
      </dsp:txXfrm>
    </dsp:sp>
    <dsp:sp modelId="{D3FC5040-F6DB-45C1-A9FE-E43DB0F27D82}">
      <dsp:nvSpPr>
        <dsp:cNvPr id="0" name=""/>
        <dsp:cNvSpPr/>
      </dsp:nvSpPr>
      <dsp:spPr>
        <a:xfrm>
          <a:off x="0" y="1371353"/>
          <a:ext cx="5355144" cy="33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start.py: Elindítja a programot dinamikus útvonal 	beállítása hogy bárhonnan futtatható legyen.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main.py: Inicializálja a játék felületét és meghívja a 	modulokat.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</a:t>
          </a:r>
          <a:r>
            <a:rPr lang="hu-HU" sz="1600" b="0" kern="1200" dirty="0" err="1"/>
            <a:t>modules</a:t>
          </a:r>
          <a:r>
            <a:rPr lang="hu-HU" sz="1600" b="0" kern="1200" dirty="0"/>
            <a:t>/: Alkönyvtár a modulokhoz.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game.py: A játék fő logikáját tartalmazza.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ui.py: A grafikus felhasználói felületet kezeli a `</a:t>
          </a:r>
          <a:r>
            <a:rPr lang="hu-HU" sz="1600" b="0" kern="1200" dirty="0" err="1"/>
            <a:t>GameUI</a:t>
          </a:r>
          <a:r>
            <a:rPr lang="hu-HU" sz="1600" b="0" kern="1200" dirty="0"/>
            <a:t>` 	osztály segítségével.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data.py: A játék adatait tárolja (kezdő mátrix, mintázat 	mátrix, színek, szabályok).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utils.py: Segédfunkciókat tartalmaz (pl. üzenetablakok 	megjelenítése).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solver.py: A játék megoldását végző algoritmus.</a:t>
          </a:r>
        </a:p>
      </dsp:txBody>
      <dsp:txXfrm>
        <a:off x="0" y="1371353"/>
        <a:ext cx="5355144" cy="331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9BF96-CEB8-4D8E-8074-02C84DBD5A1D}">
      <dsp:nvSpPr>
        <dsp:cNvPr id="0" name=""/>
        <dsp:cNvSpPr/>
      </dsp:nvSpPr>
      <dsp:spPr>
        <a:xfrm>
          <a:off x="0" y="322805"/>
          <a:ext cx="5355144" cy="11934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Előfeltételek a projekt az alábbi Python könyvtárakat használja:</a:t>
          </a:r>
          <a:endParaRPr lang="en-US" sz="2400" kern="1200"/>
        </a:p>
      </dsp:txBody>
      <dsp:txXfrm>
        <a:off x="58257" y="381062"/>
        <a:ext cx="5238630" cy="1076886"/>
      </dsp:txXfrm>
    </dsp:sp>
    <dsp:sp modelId="{A8A084FB-4445-4635-A1ED-880BD32D807D}">
      <dsp:nvSpPr>
        <dsp:cNvPr id="0" name=""/>
        <dsp:cNvSpPr/>
      </dsp:nvSpPr>
      <dsp:spPr>
        <a:xfrm>
          <a:off x="0" y="1516205"/>
          <a:ext cx="53551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</a:t>
          </a:r>
          <a:r>
            <a:rPr lang="hu-HU" sz="1600" b="0" kern="1200" dirty="0" err="1"/>
            <a:t>Tkinter</a:t>
          </a:r>
          <a:r>
            <a:rPr lang="hu-HU" sz="1600" b="0" kern="1200" dirty="0"/>
            <a:t> (A Python alap telepítés része)</a:t>
          </a:r>
          <a:endParaRPr lang="en-US" sz="1600" kern="1200" dirty="0"/>
        </a:p>
      </dsp:txBody>
      <dsp:txXfrm>
        <a:off x="0" y="1516205"/>
        <a:ext cx="5355144" cy="496800"/>
      </dsp:txXfrm>
    </dsp:sp>
    <dsp:sp modelId="{BBD89E34-1686-43E7-A2E2-61E86654F5B9}">
      <dsp:nvSpPr>
        <dsp:cNvPr id="0" name=""/>
        <dsp:cNvSpPr/>
      </dsp:nvSpPr>
      <dsp:spPr>
        <a:xfrm>
          <a:off x="0" y="2013005"/>
          <a:ext cx="5355144" cy="59489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Használat</a:t>
          </a:r>
          <a:endParaRPr lang="en-US" sz="2400" kern="1200"/>
        </a:p>
      </dsp:txBody>
      <dsp:txXfrm>
        <a:off x="29040" y="2042045"/>
        <a:ext cx="5297064" cy="536817"/>
      </dsp:txXfrm>
    </dsp:sp>
    <dsp:sp modelId="{C2D6B99B-13A2-40D3-BE5E-CE7DC4D244E5}">
      <dsp:nvSpPr>
        <dsp:cNvPr id="0" name=""/>
        <dsp:cNvSpPr/>
      </dsp:nvSpPr>
      <dsp:spPr>
        <a:xfrm>
          <a:off x="0" y="2607903"/>
          <a:ext cx="5355144" cy="25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 játék elindítása után a következő lehetőségek állnak rendelkezésre: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*Számok beírása:* </a:t>
          </a:r>
          <a:br>
            <a:rPr lang="hu-HU" sz="1600" kern="1200" dirty="0"/>
          </a:br>
          <a:r>
            <a:rPr lang="hu-HU" sz="1600" kern="1200" dirty="0"/>
            <a:t>Kattints az üres mezőkre és írd be a megfelelő számot (1-6).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ellenőrzése:* </a:t>
          </a:r>
          <a:br>
            <a:rPr lang="hu-HU" sz="1600" kern="1200" dirty="0"/>
          </a:br>
          <a:r>
            <a:rPr lang="hu-HU" sz="1600" kern="1200" dirty="0"/>
            <a:t>Ellenőrizheted, hogy a táblázat helyesen van-e kitöltve.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megtekintése:* </a:t>
          </a:r>
          <a:br>
            <a:rPr lang="hu-HU" sz="1600" kern="1200" dirty="0"/>
          </a:br>
          <a:r>
            <a:rPr lang="hu-HU" sz="1600" kern="1200" dirty="0"/>
            <a:t>A helyes megoldás megtekintése.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*Új játék:* Új játék indítása a kezdőtáblával.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*Kilépés:* Játékból való kilépés.</a:t>
          </a:r>
        </a:p>
      </dsp:txBody>
      <dsp:txXfrm>
        <a:off x="0" y="2607903"/>
        <a:ext cx="5355144" cy="252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DC68-674E-4B2A-82AC-A86099687ED6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6666-2825-4354-A60C-09A0B16CA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52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dirty="0"/>
              <a:t>Ellenőrzi, hogy a megadott mátrix helyes megoldás-e. </a:t>
            </a:r>
            <a:br>
              <a:rPr lang="hu-HU" sz="1200" dirty="0"/>
            </a:br>
            <a:r>
              <a:rPr lang="hu-HU" sz="1200" dirty="0"/>
              <a:t>Vizsgálja a sorokat, oszlopokat és átlókat a játékszabályok szerint.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8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hu-HU" sz="1200" dirty="0"/>
              <a:t>Megjeleníti a helyes megoldást a játéktáblán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Használja a </a:t>
            </a:r>
            <a:r>
              <a:rPr lang="hu-HU" sz="1200" dirty="0" err="1"/>
              <a:t>solver</a:t>
            </a:r>
            <a:r>
              <a:rPr lang="hu-HU" sz="1200" dirty="0"/>
              <a:t> modult a megoldás számításához</a:t>
            </a:r>
          </a:p>
          <a:p>
            <a:pPr marL="0" indent="0">
              <a:buFont typeface="Arial"/>
              <a:buNone/>
            </a:pP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6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48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biztonsagos</a:t>
            </a:r>
            <a:r>
              <a:rPr lang="hu-HU" b="0" i="0" dirty="0">
                <a:effectLst/>
                <a:latin typeface="fkGroteskNeue"/>
              </a:rPr>
              <a:t>-e függvény ellenőrzi, hogy egy adott szám elhelyezhető-e egy adott cellában.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Ellenőrzi a sort, oszlopot és az átlókat 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Figyelembe veszi a mintázat mátrixot a színes mezők azonosításához.</a:t>
            </a:r>
          </a:p>
          <a:p>
            <a:pPr marL="457200" lvl="1" indent="0" algn="l">
              <a:buFont typeface="+mj-lt"/>
              <a:buNone/>
            </a:pPr>
            <a:endParaRPr lang="hu-HU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hu-HU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endParaRPr lang="hu-HU" b="0" i="0" dirty="0">
              <a:effectLst/>
              <a:latin typeface="fkGroteskNeue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05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rekurzívan próbálja kitölteni az üres cellákat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Megkeresi az első üres cellát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Megpróbálja beilleszteni a számokat 1-től 6-ig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Ha egy szám beillesztése biztonságos, rekurzívan meghívja önmagát a következő üres cellára</a:t>
            </a:r>
          </a:p>
          <a:p>
            <a:pPr marL="457200" lvl="1" indent="0"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Ha nincs megoldás, visszalép és új számot próbál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mintázat mátrix segít azonosítani a speciális szabályokkal rendelkező átlók cellákat.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b="0" i="0" dirty="0">
              <a:effectLst/>
              <a:latin typeface="fkGroteskNeue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3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i="0" dirty="0">
                <a:effectLst/>
                <a:latin typeface="var(--font-fk-grotesk)"/>
              </a:rPr>
              <a:t>Importálások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</a:t>
            </a:r>
            <a:r>
              <a:rPr lang="hu-HU" b="0" i="0" dirty="0">
                <a:effectLst/>
                <a:latin typeface="fkGroteskNeue"/>
              </a:rPr>
              <a:t>: Az operációs rendszerrel kapcsolatos műveletekhez szükséges, például fájlok elérési útjának kezeléséhez.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</a:t>
            </a:r>
            <a:r>
              <a:rPr lang="hu-HU" b="0" i="0" dirty="0">
                <a:effectLst/>
                <a:latin typeface="fkGroteskNeue"/>
              </a:rPr>
              <a:t>: A Python futtatókörnyezet elérését biztosító modul, amely lehetővé teszi a modulkeresési útvonal módosítását.</a:t>
            </a:r>
          </a:p>
          <a:p>
            <a:r>
              <a:rPr lang="hu-HU" b="1" dirty="0">
                <a:effectLst/>
                <a:latin typeface="var(--font-fk-grotesk)"/>
              </a:rPr>
              <a:t>Dinamikus útvonal beállítása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os.path.dirname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os.path.abspath</a:t>
            </a:r>
            <a:r>
              <a:rPr lang="hu-HU" b="0" i="0" dirty="0">
                <a:effectLst/>
                <a:latin typeface="fkGroteskNeue"/>
              </a:rPr>
              <a:t>(__file__)): Meghatározza a jelenlegi </a:t>
            </a:r>
            <a:r>
              <a:rPr lang="hu-HU" b="0" i="0" dirty="0" err="1">
                <a:effectLst/>
                <a:latin typeface="fkGroteskNeue"/>
              </a:rPr>
              <a:t>szkript</a:t>
            </a:r>
            <a:r>
              <a:rPr lang="hu-HU" b="0" i="0" dirty="0">
                <a:effectLst/>
                <a:latin typeface="fkGroteskNeue"/>
              </a:rPr>
              <a:t> könyvtárának abszolút elérési útját.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sys.path.append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aktualis_konyvtar</a:t>
            </a:r>
            <a:r>
              <a:rPr lang="hu-HU" b="0" i="0" dirty="0">
                <a:effectLst/>
                <a:latin typeface="fkGroteskNeue"/>
              </a:rPr>
              <a:t>): Hozzáadja ezt az útvonalat a Python modulkeresési útvonalához.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megoldás biztosítja, hogy a program megfelelően tudja importálni a szükséges modulokat, függetlenül attól, hogy honnan indítják el.</a:t>
            </a:r>
          </a:p>
          <a:p>
            <a:r>
              <a:rPr lang="hu-HU" b="1" dirty="0">
                <a:effectLst/>
                <a:latin typeface="var(--font-fk-grotesk)"/>
              </a:rPr>
              <a:t>Főprogram importálása és indítása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import main: Importálja a fő programmodult (main.py).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"__main__":: Ellenőrzi, hogy a </a:t>
            </a:r>
            <a:r>
              <a:rPr lang="hu-HU" b="0" i="0" dirty="0" err="1">
                <a:effectLst/>
                <a:latin typeface="fkGroteskNeue"/>
              </a:rPr>
              <a:t>szkriptet</a:t>
            </a:r>
            <a:r>
              <a:rPr lang="hu-HU" b="0" i="0" dirty="0">
                <a:effectLst/>
                <a:latin typeface="fkGroteskNeue"/>
              </a:rPr>
              <a:t> közvetlenül futtatják-e (nem importálják).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main.run</a:t>
            </a:r>
            <a:r>
              <a:rPr lang="hu-HU" b="0" i="0" dirty="0">
                <a:effectLst/>
                <a:latin typeface="fkGroteskNeue"/>
              </a:rPr>
              <a:t>(): Meghívja a fő program </a:t>
            </a:r>
            <a:r>
              <a:rPr lang="hu-HU" b="0" i="0" dirty="0" err="1">
                <a:effectLst/>
                <a:latin typeface="fkGroteskNeue"/>
              </a:rPr>
              <a:t>run</a:t>
            </a:r>
            <a:r>
              <a:rPr lang="hu-HU" b="0" i="0" dirty="0">
                <a:effectLst/>
                <a:latin typeface="fkGroteskNeue"/>
              </a:rPr>
              <a:t>() függvényét, amely elindítja a játékot.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Jelentősége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Moduláris felépítés: A start.py elkülöníti az indítási logikát a fő programkódtól, ami javítja a kód szervezettségét.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Rugalmasság: Lehetővé teszi, hogy a játékot különböző környezetekből indítsák, anélkül, hogy problémák merülnének fel a modulok importálásával kapcsolatban.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Biztonság: Az </a:t>
            </a: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 ellenőrzés biztosítja, hogy a játék csak akkor induljon el, ha a start.py fájlt közvetlenül futtatják, nem pedig importálják.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Könnyű karbantarthatóság: Ha változtatni kell az indítási folyamaton, azt egyszerűen meg lehet tenni ebben a fájlban, anélkül, hogy a fő programkódot kellene módosítani.</a:t>
            </a:r>
          </a:p>
          <a:p>
            <a:br>
              <a:rPr lang="hu-HU" b="0" i="0" dirty="0">
                <a:effectLst/>
                <a:latin typeface="berkeleyMono"/>
              </a:rPr>
            </a:br>
            <a:br>
              <a:rPr lang="hu-HU" b="0" i="0" dirty="0">
                <a:effectLst/>
                <a:latin typeface="berkeleyMono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12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Központi szerepet játszik a játék konfigurációjában és a játékélmény meghatározásában. Az itt definiált adatok és beállítások befolyásolják a játék nehézségét, vizuális megjelenését és a játékosok számára nyújtott információkat. A fájl módosításával könnyen lehet változtatni a játék különböző aspektusain, például új kezdőállapotot létrehozni vagy a színsémát megváltoztatni.</a:t>
            </a:r>
          </a:p>
          <a:p>
            <a:r>
              <a:rPr lang="hu-HU" b="1" dirty="0">
                <a:effectLst/>
                <a:latin typeface="var(--font-fk-grotesk)"/>
              </a:rPr>
              <a:t>Kezdő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reprezentálja a játék kezdőállapotát. A 0 értékek jelölik az üres mezőket, amelyeket a játékosnak kell kitöltenie. A nem nulla értékek a játék elején már megadott számokat jelölik, amelyeket a játékos nem módosíthat.</a:t>
            </a:r>
          </a:p>
          <a:p>
            <a:r>
              <a:rPr lang="hu-HU" b="1" dirty="0">
                <a:effectLst/>
                <a:latin typeface="var(--font-fk-grotesk)"/>
              </a:rPr>
              <a:t>Mintázat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határozza meg a játéktábla speciális mintázatát. Az 1-es értékek jelölik azokat a mezőket, amelyekre különleges szabályok vonatkoznak (pl. átlók), míg a 0-ás értékek a normál mezőket jelölik. Ez a mintázat befolyásolja a játék vizuális megjelenítését és a megoldás ellenőrzését is.</a:t>
            </a:r>
            <a:endParaRPr lang="hu-HU" b="0" i="0" dirty="0">
              <a:effectLst/>
              <a:latin typeface="berkeleyMono"/>
            </a:endParaRPr>
          </a:p>
          <a:p>
            <a:r>
              <a:rPr lang="hu-HU" b="1" dirty="0">
                <a:effectLst/>
                <a:latin typeface="var(--font-fk-grotesk)"/>
              </a:rPr>
              <a:t>Színek definiálása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Ezek a színkódok határozzák meg a játéktábla vizuális megjelenését: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szin_egy</a:t>
            </a:r>
            <a:r>
              <a:rPr lang="hu-HU" b="0" i="0" dirty="0">
                <a:effectLst/>
                <a:latin typeface="fkGroteskNeue"/>
              </a:rPr>
              <a:t>: A világosabb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szin_ketto</a:t>
            </a:r>
            <a:r>
              <a:rPr lang="hu-HU" b="0" i="0" dirty="0">
                <a:effectLst/>
                <a:latin typeface="fkGroteskNeue"/>
              </a:rPr>
              <a:t>: A sötétebb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keret_szin</a:t>
            </a:r>
            <a:r>
              <a:rPr lang="hu-HU" b="0" i="0" dirty="0">
                <a:effectLst/>
                <a:latin typeface="fkGroteskNeue"/>
              </a:rPr>
              <a:t>: A játéktábla keretének és a cellák körvonalainak színe (fekete)</a:t>
            </a:r>
          </a:p>
          <a:p>
            <a:r>
              <a:rPr lang="hu-HU" b="1" dirty="0">
                <a:effectLst/>
                <a:latin typeface="var(--font-fk-grotesk)"/>
              </a:rPr>
              <a:t>Játékszabályok szövege</a:t>
            </a:r>
          </a:p>
          <a:p>
            <a:r>
              <a:rPr lang="hu-HU" b="0" i="0" dirty="0">
                <a:effectLst/>
                <a:latin typeface="fkGroteskNeue"/>
              </a:rPr>
              <a:t>Ez a többsoros szöveg tartalmazza a játék szabályait és a játékmenet leírását. A szöveg a felhasználói felületen jelenik meg, hogy tájékoztassa a játékosokat a játék működéséről és céljáról.</a:t>
            </a:r>
            <a:br>
              <a:rPr lang="hu-HU" b="0" i="0" dirty="0">
                <a:effectLst/>
                <a:latin typeface="berkeleyMono"/>
              </a:rPr>
            </a:b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0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Molnár András vagyok, a projekt fejlesztője. Az alábbiakban bemutatom a fejlesztés során végzett munkám részleteit. Felelős voltam a grafikus felhasználói felület (UI) megtervezéséért és megvalósításáért, ideértve a segédfunkciók kiíratását és az üzenetablakok megjelenítését is. Emellett hozzám tartozott a játéklogika implementálása, a bevitt adatok </a:t>
            </a:r>
            <a:r>
              <a:rPr lang="hu-HU" dirty="0" err="1"/>
              <a:t>validálása</a:t>
            </a:r>
            <a:r>
              <a:rPr lang="hu-HU"/>
              <a:t>, valamint a megoldó algoritmus kidolgozása és fejlesztése.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337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Integrálja a játék vizuális elemeit, beleértve a játéktáblát,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gombokat és a játékszabályok megjelenítését. </a:t>
            </a:r>
            <a:endParaRPr lang="hu-HU" b="1" i="0" dirty="0">
              <a:effectLst/>
              <a:latin typeface="fkGroteskNeue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32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függvény rugalmas, mivel különböző üzenetekkel hívható meg, így a játék különböző pontjain felhasználható információk közlésére.</a:t>
            </a:r>
          </a:p>
          <a:p>
            <a:endParaRPr lang="hu-HU" b="0" i="0" dirty="0">
              <a:effectLst/>
              <a:latin typeface="var(--font-fk-grotesk)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7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dirty="0"/>
              <a:t>Kirajzolja a játéktáblát Létrehozza a beviteli mezőket az üres cellákhoz</a:t>
            </a:r>
          </a:p>
          <a:p>
            <a:pPr marL="0" indent="0">
              <a:buNone/>
            </a:pPr>
            <a:r>
              <a:rPr lang="hu-HU" sz="1200" dirty="0"/>
              <a:t>Ellenőrzi, hogy a bevitt érték érvényes-e (1 és 6 közötti szám)</a:t>
            </a:r>
          </a:p>
          <a:p>
            <a:pPr marL="0" indent="0">
              <a:buNone/>
            </a:pPr>
            <a:r>
              <a:rPr lang="hu-HU" sz="1200" dirty="0"/>
              <a:t>Hibaüzenetet jelenít meg, ha érvénytelen a bevitt érték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dirty="0"/>
              <a:t>Ellenőrzi a játékos által megadott megoldást.</a:t>
            </a:r>
          </a:p>
          <a:p>
            <a:pPr marL="0" indent="0">
              <a:buNone/>
            </a:pPr>
            <a:r>
              <a:rPr lang="hu-HU" sz="1200" dirty="0"/>
              <a:t>Összehasonlítja az aktuális mátrixot a helyes megoldással. </a:t>
            </a:r>
          </a:p>
          <a:p>
            <a:pPr marL="0" indent="0">
              <a:buNone/>
            </a:pPr>
            <a:r>
              <a:rPr lang="hu-HU" sz="1200" dirty="0"/>
              <a:t>Üzenetet jelenít meg a játékosnak ennek eredményéről.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2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Varázsnégyzet Játék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Projekt </a:t>
            </a:r>
            <a:r>
              <a:rPr lang="hu-HU" dirty="0"/>
              <a:t>b</a:t>
            </a:r>
            <a:r>
              <a:rPr dirty="0"/>
              <a:t>emutató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F1AF8A-1892-4481-AE31-EF965A4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A95AE-0E20-46B1-99DF-EDD73D5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Csapatdinamika</a:t>
            </a:r>
            <a:r>
              <a:rPr lang="en-GB" sz="1700" b="1" dirty="0"/>
              <a:t> </a:t>
            </a:r>
            <a:r>
              <a:rPr lang="hu-HU" sz="1700" b="1" dirty="0"/>
              <a:t>és Időmenedzsment problémák</a:t>
            </a: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Határidő: </a:t>
            </a:r>
            <a:endParaRPr lang="en-GB" sz="1700" b="1" dirty="0"/>
          </a:p>
          <a:p>
            <a:r>
              <a:rPr lang="hu-HU" sz="1700" dirty="0"/>
              <a:t>A játék komplexitásának alapbecslése miatt az UI fejlesztése és a játéklogika megvalósítása több időt vett igénybe.</a:t>
            </a:r>
          </a:p>
          <a:p>
            <a:r>
              <a:rPr lang="hu-HU" sz="1700" dirty="0"/>
              <a:t>Maga az algoritmus helyes működésének megvalósítása időigényes feladat volt</a:t>
            </a:r>
          </a:p>
          <a:p>
            <a:r>
              <a:rPr lang="hu-HU" sz="1700" dirty="0"/>
              <a:t>A kód minőségének biztosítása, tesztelése és elkészítése több időt igényelt a tervezettnél.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Kommunikációs kihívások: </a:t>
            </a:r>
            <a:endParaRPr lang="en-GB" sz="1700" b="1" dirty="0"/>
          </a:p>
          <a:p>
            <a:r>
              <a:rPr lang="hu-HU" sz="1700" dirty="0"/>
              <a:t>Nem mindig volt egyértelmű, ki felel egy-egy részfeladatér</a:t>
            </a:r>
            <a:r>
              <a:rPr lang="en-GB" sz="1700" dirty="0"/>
              <a:t>t</a:t>
            </a:r>
            <a:r>
              <a:rPr lang="hu-HU" sz="1700" dirty="0"/>
              <a:t>.</a:t>
            </a:r>
            <a:endParaRPr lang="en-GB" sz="1700" dirty="0"/>
          </a:p>
          <a:p>
            <a:r>
              <a:rPr lang="hu-HU" sz="1700" dirty="0"/>
              <a:t>A tagok elérhetősége nehézkes volt. </a:t>
            </a:r>
            <a:br>
              <a:rPr lang="hu-HU" sz="1700" dirty="0"/>
            </a:br>
            <a:r>
              <a:rPr lang="hu-HU" sz="1700" dirty="0"/>
              <a:t>Kérdések és válaszok kicsit lassan történtek meg a csapattagok között.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700" b="1" dirty="0"/>
              <a:t>Dokumentációs hiányosságok: </a:t>
            </a:r>
            <a:endParaRPr lang="en-GB" sz="17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700" dirty="0"/>
              <a:t>A projekt fejlesztése során az egyes kódmodulok nem rendelkeztek megfelelő dokumentációval, ami megnehezítette a csapattagok közötti együttműködést.</a:t>
            </a:r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7162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UI kihívások</a:t>
            </a:r>
            <a:r>
              <a:rPr lang="hu-HU" sz="1600" dirty="0"/>
              <a:t>: </a:t>
            </a:r>
            <a:endParaRPr lang="en-GB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</a:t>
            </a:r>
            <a:r>
              <a:rPr lang="hu-HU" sz="1600" dirty="0" err="1"/>
              <a:t>Tkinter</a:t>
            </a:r>
            <a:r>
              <a:rPr lang="hu-HU" sz="1600" dirty="0"/>
              <a:t> grafikus könyvtár használata kezdetben nehézséget okozott a felhasználóbarát és esztétikus felület kialakításában.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Játéklogika bonyolultsága: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megoldás ellenőrzésének és a játékszabályok megvalósításának komplexitása váratlan kihívásokat jelentett.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szabályai szerint minden sorban, oszlopban és színnel jelölt átlóban minden számnak egyszer kell szerepelnie. Ez a szabály komplex ellenőrzési algoritmusokat igényel, folyamatosan figyelik a játékos által bevitt értékeket.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szabályok megsértésének detektálása és visszajelzése a felhasználónak valós időben történik, ami növeli a program komplexitását.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játékos által bevitt számok érvényesítése (csak 1-től 6-ig terjedő számok elfogadása) és az üres mezők kezelése bonyolult logikai feltételeket követel.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aktívvá tétele, amely lehetővé teszi a számok beírását és azonnali ellenőrzését, szoros integrációt igényel az UI és a játéklogika között.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végső megoldás helyességének ellenőrzése során minden sorra, oszlopra és átlóra vonatkozó szabályt külön kell vizsgálni. Ez a folyamat jelentős számítási kapacitást igényel.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logikájában kulcsfontosságú a megfelelő adatszerkezetek kiválasztása. A mátrix ellenőrzésekor a generátor helyett listát vagy más megfelelő adatszerkezetet kellett használni. (</a:t>
            </a:r>
            <a:r>
              <a:rPr lang="hu-HU" sz="1600" dirty="0" err="1"/>
              <a:t>attribute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Algoritmus nehézségek: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600" dirty="0"/>
              <a:t>Az algoritmus fejlesztése során több kihívással is szembesültem: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Átlók kezelése: </a:t>
            </a:r>
            <a:r>
              <a:rPr lang="hu-HU" sz="1500" dirty="0"/>
              <a:t>A legnagyobb nehézséget az átlók helyes kezelése jelentette. A hagyományos </a:t>
            </a:r>
            <a:r>
              <a:rPr lang="hu-HU" sz="1500" dirty="0" err="1"/>
              <a:t>sudoku</a:t>
            </a:r>
            <a:r>
              <a:rPr lang="hu-HU" sz="1500" dirty="0"/>
              <a:t> szabályokon túl biztosítani kellett, hogy az átlókban (főátló és mellékátló) ne ismétlődjenek számok.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Mintázat mátrix értelmezése</a:t>
            </a:r>
            <a:r>
              <a:rPr lang="hu-HU" sz="1500" dirty="0"/>
              <a:t>: A színes és nem színes mezők helyes értelmezése kulcsfontosságú volt. </a:t>
            </a:r>
            <a:r>
              <a:rPr lang="hu-HU" sz="1500"/>
              <a:t>A minta </a:t>
            </a:r>
            <a:r>
              <a:rPr lang="hu-HU" sz="1500" dirty="0"/>
              <a:t>mátrixban a 0 és 1 értékek jelzik, mely mezőkre vonatkoznak speciális szabályok.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 err="1"/>
              <a:t>Backtracking</a:t>
            </a:r>
            <a:r>
              <a:rPr lang="hu-HU" sz="1500" b="1" dirty="0"/>
              <a:t> algoritmus finomhangolása: </a:t>
            </a:r>
            <a:r>
              <a:rPr lang="hu-HU" sz="1500" dirty="0"/>
              <a:t>A visszalépéses (</a:t>
            </a:r>
            <a:r>
              <a:rPr lang="hu-HU" sz="1500" dirty="0" err="1"/>
              <a:t>backtracking</a:t>
            </a:r>
            <a:r>
              <a:rPr lang="hu-HU" sz="1500" dirty="0"/>
              <a:t>) algoritmus implementálása során figyelni kellett arra, hogy az algoritmus ne változtassa meg a kezdeti értékeket, és helyesen kezelje az összes szabályt.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Ellenőrzési logika</a:t>
            </a:r>
            <a:r>
              <a:rPr lang="hu-HU" sz="1500" dirty="0"/>
              <a:t>: A </a:t>
            </a:r>
            <a:r>
              <a:rPr lang="pt-BR" sz="1500" dirty="0"/>
              <a:t>biztonsagos_e(matrix, sor, oszlop, szam, mintazat)</a:t>
            </a:r>
            <a:r>
              <a:rPr lang="hu-HU" sz="1500" dirty="0"/>
              <a:t> függvény helyes implementálása kritikus volt, különösen az átlók ellenőrzésénél, ahol több feltételnek is teljesülnie kellett egyszerre.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Tesztelési kihívások</a:t>
            </a:r>
            <a:r>
              <a:rPr lang="hu-HU" sz="1500" dirty="0"/>
              <a:t>: A helyes működés ellenőrzése különböző kezdőállapotokkal időigényes folyamat volt, különösen a hibakeresés során.</a:t>
            </a:r>
          </a:p>
        </p:txBody>
      </p:sp>
    </p:spTree>
    <p:extLst>
      <p:ext uri="{BB962C8B-B14F-4D97-AF65-F5344CB8AC3E}">
        <p14:creationId xmlns:p14="http://schemas.microsoft.com/office/powerpoint/2010/main" val="299097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070C7A-65E2-44AA-90CF-D6DCB11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746B8-4DE0-41A6-AE63-5B5CEDF3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986116"/>
            <a:ext cx="8219766" cy="457734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800" b="1" dirty="0"/>
              <a:t>A modularitás megvalósítása: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800" dirty="0"/>
              <a:t>A moduláris felépítés célja a átláthatóság, karbantarthatóságának és újrafelhasználhatóságának biztosítása volt. Azonban ennek megvalósítása nem ment zökkenőmentesen.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8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800" b="1" dirty="0"/>
              <a:t>1. </a:t>
            </a:r>
            <a:r>
              <a:rPr lang="en-GB" sz="1800" b="1" dirty="0" err="1"/>
              <a:t>Modulok</a:t>
            </a:r>
            <a:r>
              <a:rPr lang="en-GB" sz="1800" b="1" dirty="0"/>
              <a:t> </a:t>
            </a:r>
            <a:r>
              <a:rPr lang="en-GB" sz="1800" b="1" dirty="0" err="1"/>
              <a:t>közötti</a:t>
            </a:r>
            <a:r>
              <a:rPr lang="en-GB" sz="1800" b="1" dirty="0"/>
              <a:t> </a:t>
            </a:r>
            <a:r>
              <a:rPr lang="en-GB" sz="1800" b="1" dirty="0" err="1"/>
              <a:t>függőségek</a:t>
            </a:r>
            <a:r>
              <a:rPr lang="en-GB" sz="1800" b="1" dirty="0"/>
              <a:t>:</a:t>
            </a:r>
            <a:endParaRPr lang="hu-HU" sz="1800" b="1" dirty="0"/>
          </a:p>
          <a:p>
            <a:pPr>
              <a:lnSpc>
                <a:spcPct val="90000"/>
              </a:lnSpc>
            </a:pPr>
            <a:r>
              <a:rPr lang="hu-HU" sz="1800" dirty="0"/>
              <a:t> A game.py (játéklogika) és ui.py (felhasználói felület) modulok közötti szoros függőségek nehézkessé tették a modulok önálló tesztelését és karbantartását. Ennek megoldására egyértelműen interfészeket definiáltunk a modulok között.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Példa : A ui.py modul egyértelmű metódusokkal rendelkezik a játékállapot frissítésére, anélkül, hogy felborítaná a játéklogikát.</a:t>
            </a:r>
            <a:br>
              <a:rPr lang="hu-HU" sz="1800" dirty="0"/>
            </a:br>
            <a:endParaRPr lang="hu-HU" sz="18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800" b="1" dirty="0"/>
              <a:t>2. Modulok közötti kommunikáció</a:t>
            </a:r>
            <a:r>
              <a:rPr lang="en-GB" sz="1800" b="1" dirty="0"/>
              <a:t>: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Az egyes modulok eltérő adatstruktúrákat használtak, ami adatátviteli problémákat okozott.</a:t>
            </a:r>
            <a:br>
              <a:rPr lang="hu-HU" sz="1800" dirty="0"/>
            </a:br>
            <a:r>
              <a:rPr lang="hu-HU" sz="1800" dirty="0"/>
              <a:t>Az adatokat szabványosítottuk a </a:t>
            </a:r>
            <a:r>
              <a:rPr lang="hu-HU" sz="1800" dirty="0" err="1"/>
              <a:t>Tkinter</a:t>
            </a:r>
            <a:r>
              <a:rPr lang="hu-HU" sz="1800" dirty="0"/>
              <a:t> változókkal Var, </a:t>
            </a:r>
            <a:r>
              <a:rPr lang="hu-HU" sz="1800" dirty="0" err="1"/>
              <a:t>IntVar</a:t>
            </a:r>
            <a:r>
              <a:rPr lang="hu-HU" sz="1800" dirty="0"/>
              <a:t> számára az átadását, amely minden modul egyszerű kezelését biztosítja.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81984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104836"/>
            <a:ext cx="8087359" cy="412324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800" b="1" dirty="0"/>
              <a:t>Programozói szempontból fontos tanulságok</a:t>
            </a:r>
            <a:endParaRPr lang="hu-HU" sz="1800" dirty="0"/>
          </a:p>
          <a:p>
            <a:pPr algn="just"/>
            <a:r>
              <a:rPr lang="hu-HU" sz="1800" b="1" dirty="0"/>
              <a:t>Útvonalkezelés: </a:t>
            </a:r>
            <a:r>
              <a:rPr lang="hu-HU" sz="1800" dirty="0"/>
              <a:t>A start.py és main.py fájlokban dinamikus útvonal beállításával biztosított, hogy a program különböző környezetekben is futtatható legyen.</a:t>
            </a:r>
          </a:p>
          <a:p>
            <a:pPr algn="just"/>
            <a:r>
              <a:rPr lang="hu-HU" sz="1800" b="1" dirty="0"/>
              <a:t>Validáció: </a:t>
            </a:r>
            <a:r>
              <a:rPr lang="hu-HU" sz="1800" dirty="0"/>
              <a:t>A game.py modulban implementált beviteli mező érvényesítésével biztosítottuk, hogy a felhasználó csak 1 és 6 közötti számokat adhat meg, elkerülve ezzel a hibás bemeneti értékeket.</a:t>
            </a:r>
          </a:p>
          <a:p>
            <a:pPr algn="just"/>
            <a:r>
              <a:rPr lang="hu-HU" sz="1800" b="1" dirty="0"/>
              <a:t>Üzenetkezelés: </a:t>
            </a:r>
            <a:r>
              <a:rPr lang="hu-HU" sz="1800" dirty="0"/>
              <a:t>Az utils.py modulban található </a:t>
            </a:r>
            <a:r>
              <a:rPr lang="hu-HU" sz="1800" dirty="0" err="1"/>
              <a:t>create_message_window</a:t>
            </a:r>
            <a:r>
              <a:rPr lang="hu-HU" sz="1800" dirty="0"/>
              <a:t> függvénnyel egyszerűen tudunk üzeneteket megjeleníteni a felhasználó számára, javítani a felhasználói élményt.</a:t>
            </a:r>
          </a:p>
          <a:p>
            <a:pPr algn="just"/>
            <a:r>
              <a:rPr lang="hu-HU" sz="1800" b="1" dirty="0"/>
              <a:t>Modularitás: </a:t>
            </a:r>
            <a:r>
              <a:rPr lang="hu-HU" sz="1800" dirty="0"/>
              <a:t>A program funkcióinak különálló modulokba szervezése (ui.py, game.py, data.py, utils.py) jelentősen növeli a kód olvashatóságát, karbantarthatóságát és </a:t>
            </a:r>
            <a:r>
              <a:rPr lang="hu-HU" sz="1800" dirty="0" err="1"/>
              <a:t>újrafelhasználhatóságát</a:t>
            </a:r>
            <a:r>
              <a:rPr lang="hu-H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1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952436"/>
            <a:ext cx="7293023" cy="39098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2800" b="1" dirty="0"/>
              <a:t>  	Javaslatok</a:t>
            </a:r>
            <a:endParaRPr lang="hu-HU" sz="2000" b="1" dirty="0"/>
          </a:p>
          <a:p>
            <a:pPr algn="just"/>
            <a:r>
              <a:rPr lang="hu-HU" sz="2000" dirty="0"/>
              <a:t>A jövőbeli projektek során nagyobb hangsúlyt kell fektetni a követelmény pontosabb meghatározására és a kezdeti tervezésre.</a:t>
            </a:r>
          </a:p>
          <a:p>
            <a:pPr algn="just"/>
            <a:r>
              <a:rPr lang="hu-HU" sz="2000" dirty="0"/>
              <a:t>A csapattagok közötti kommunikációt javítani kell (pl. közös csevegő platform használható).</a:t>
            </a:r>
          </a:p>
          <a:p>
            <a:pPr algn="just"/>
            <a:r>
              <a:rPr lang="hu-HU" sz="2000" dirty="0"/>
              <a:t>A kóddokumentálást folyamatosan végezni kell, és a kód minőségére nagyobb figyelmet kell fordítani.</a:t>
            </a:r>
          </a:p>
          <a:p>
            <a:pPr algn="just"/>
            <a:r>
              <a:rPr lang="hu-HU" sz="2000" dirty="0"/>
              <a:t>A verziókezelő rendszert (GitHub) kell használni a változások követésére és a kód integrációjára.</a:t>
            </a:r>
          </a:p>
          <a:p>
            <a:pPr algn="just"/>
            <a:r>
              <a:rPr lang="hu-HU" sz="2000" dirty="0"/>
              <a:t>A tesztelést már a fejlesztés korai szakaszában el kell kezdeni, hogy a hibákat minél hamarabb fel lehessen tárni.</a:t>
            </a:r>
          </a:p>
        </p:txBody>
      </p:sp>
    </p:spTree>
    <p:extLst>
      <p:ext uri="{BB962C8B-B14F-4D97-AF65-F5344CB8AC3E}">
        <p14:creationId xmlns:p14="http://schemas.microsoft.com/office/powerpoint/2010/main" val="7726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5865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80160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34527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C65AA5D-A289-4ED8-9115-54897A3D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1" y="1885279"/>
            <a:ext cx="6039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8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3D413D-432F-4050-A4D3-5470F76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3200">
                <a:solidFill>
                  <a:srgbClr val="FFFFFF"/>
                </a:solidFill>
              </a:rPr>
              <a:t>Csapattagok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1A1DF3-ABB2-8EF5-D2C4-3003B49D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0778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9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8EFFF2-A6B7-48A4-BD8E-194817AF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0" y="1891970"/>
            <a:ext cx="595395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4A37DAA-E8F1-4784-871F-404D44CF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7" y="1891970"/>
            <a:ext cx="599206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14434F-2988-4D61-AF4F-820F3266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85" y="1891970"/>
            <a:ext cx="594443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7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5861BB4-86CD-41D4-B941-D7042041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891970"/>
            <a:ext cx="595395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4401476-CD63-4953-BA16-DDD0268E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1" y="1897050"/>
            <a:ext cx="603969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Programkód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4394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2368047" cy="2380803"/>
          </a:xfrm>
        </p:spPr>
        <p:txBody>
          <a:bodyPr anchor="ctr">
            <a:normAutofit lnSpcReduction="10000"/>
          </a:bodyPr>
          <a:lstStyle/>
          <a:p>
            <a:r>
              <a:rPr lang="hu-HU" sz="1600" dirty="0"/>
              <a:t>- main.py</a:t>
            </a:r>
          </a:p>
          <a:p>
            <a:r>
              <a:rPr lang="hu-HU" sz="1600" dirty="0"/>
              <a:t>- start.py</a:t>
            </a:r>
          </a:p>
          <a:p>
            <a:r>
              <a:rPr lang="hu-HU" sz="1600" dirty="0"/>
              <a:t>- </a:t>
            </a:r>
            <a:r>
              <a:rPr lang="hu-HU" sz="1600" dirty="0" err="1"/>
              <a:t>modules</a:t>
            </a:r>
            <a:r>
              <a:rPr lang="hu-HU" sz="1600" dirty="0"/>
              <a:t>/</a:t>
            </a:r>
          </a:p>
          <a:p>
            <a:r>
              <a:rPr lang="hu-HU" sz="1600" dirty="0"/>
              <a:t>  		- game.py</a:t>
            </a:r>
          </a:p>
          <a:p>
            <a:r>
              <a:rPr lang="hu-HU" sz="1600" dirty="0"/>
              <a:t> 		- ui.py</a:t>
            </a:r>
          </a:p>
          <a:p>
            <a:r>
              <a:rPr lang="hu-HU" sz="1600" dirty="0"/>
              <a:t>  		- data.py</a:t>
            </a:r>
          </a:p>
          <a:p>
            <a:r>
              <a:rPr lang="hu-HU" sz="1600" dirty="0"/>
              <a:t>  		- solver.py</a:t>
            </a:r>
          </a:p>
          <a:p>
            <a:r>
              <a:rPr lang="hu-HU" sz="1600" dirty="0"/>
              <a:t>  		- utils.py</a:t>
            </a:r>
            <a:endParaRPr lang="hu-HU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C47CF-8341-4F65-B3C3-5A7A2F87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7" y="1805099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projekt a következő fájlstruktúrával rendelkezik: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</a:b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173591-EC70-4C0E-813B-8D9C85A4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7" y="4582483"/>
            <a:ext cx="715433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Ez a felépítés elősegíti a kód rendszerezett tagolását, ami növeli a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Kezelhetőségét könnyebb módosítani és frissíteni a kódot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Áttekinthetőségét egyszerűbb megérteni a program szerkezetét és működését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A moduláris szervezés révén a kód részei logikusan elkülönülnek, ami megkönnyíti a fejlesztői munkát és a program hosszú távú fenntartását.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start.py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1128348"/>
          </a:xfrm>
        </p:spPr>
        <p:txBody>
          <a:bodyPr anchor="ctr">
            <a:noAutofit/>
          </a:bodyPr>
          <a:lstStyle/>
          <a:p>
            <a:r>
              <a:rPr lang="hu-HU" sz="1600" dirty="0"/>
              <a:t>A start.py fájl a Varázsnégyzet játék indító </a:t>
            </a:r>
            <a:r>
              <a:rPr lang="hu-HU" sz="1600" dirty="0" err="1"/>
              <a:t>szkriptje</a:t>
            </a:r>
            <a:r>
              <a:rPr lang="hu-HU" sz="1600" dirty="0"/>
              <a:t>.</a:t>
            </a:r>
          </a:p>
          <a:p>
            <a:r>
              <a:rPr lang="hu-HU" sz="1600" dirty="0"/>
              <a:t>Ez a fájl kulcsfontosságú a program megfelelő indításához és a modulok helyes betöltéséhez, biztosítva a játék működését különböző környezetekben.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B7BB486-B033-483D-9A16-7BC850E8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2" y="3185948"/>
            <a:ext cx="8421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main.py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2008270"/>
          </a:xfrm>
        </p:spPr>
        <p:txBody>
          <a:bodyPr anchor="ctr">
            <a:noAutofit/>
          </a:bodyPr>
          <a:lstStyle/>
          <a:p>
            <a:r>
              <a:rPr lang="hu-HU" sz="1600" dirty="0"/>
              <a:t>A main.py fájl a program fő belépési pontja. Tartalmazza a szükséges importálásokat és a </a:t>
            </a:r>
            <a:r>
              <a:rPr lang="hu-HU" sz="1600" dirty="0" err="1"/>
              <a:t>run</a:t>
            </a:r>
            <a:r>
              <a:rPr lang="hu-HU" sz="1600" dirty="0"/>
              <a:t>() függvényt, amely elindítja a játékot.</a:t>
            </a:r>
          </a:p>
          <a:p>
            <a:r>
              <a:rPr lang="hu-HU" sz="1600" dirty="0"/>
              <a:t>Importálja a szükséges modulokat</a:t>
            </a:r>
          </a:p>
          <a:p>
            <a:r>
              <a:rPr lang="hu-HU" sz="1600" dirty="0"/>
              <a:t>Beállítja a modulok elérési útját</a:t>
            </a:r>
          </a:p>
          <a:p>
            <a:r>
              <a:rPr lang="hu-HU" sz="1600" dirty="0"/>
              <a:t>Definiálja a </a:t>
            </a:r>
            <a:r>
              <a:rPr lang="hu-HU" sz="1600" dirty="0" err="1"/>
              <a:t>run</a:t>
            </a:r>
            <a:r>
              <a:rPr lang="hu-HU" sz="1600" dirty="0"/>
              <a:t>() függvényt, amely létrehozza a fő </a:t>
            </a:r>
            <a:r>
              <a:rPr lang="hu-HU" sz="1600" dirty="0" err="1"/>
              <a:t>Tkinter</a:t>
            </a:r>
            <a:r>
              <a:rPr lang="hu-HU" sz="1600" dirty="0"/>
              <a:t> ablakot és elindítja a játékot.</a:t>
            </a:r>
            <a:br>
              <a:rPr lang="hu-HU" sz="1600" dirty="0"/>
            </a:br>
            <a:br>
              <a:rPr lang="hu-HU" sz="1600" dirty="0"/>
            </a:b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09F4F77-2E6D-49C5-BE19-D3540420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7" y="3677477"/>
            <a:ext cx="6228139" cy="2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data.py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689174"/>
            <a:ext cx="8454976" cy="240559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data.py fájl a Varázsnégyzet játék alapvető adatait és beállításait tartalmazza.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CDF2A6-194A-492E-9A8C-C383A493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2" y="2167690"/>
            <a:ext cx="8496922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86207E-5B25-4B21-8264-87A0C67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hu-HU" sz="3500" dirty="0"/>
              <a:t>Csapatmunka tervezése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2B7CD-403A-4DF6-AAD7-EAF2ABDD9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Rövid bemutatás a PAD</a:t>
            </a:r>
            <a:b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(Projekt Alapító Dokumentum) alapján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6" y="1202392"/>
            <a:ext cx="7293023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ui.py tartalmazza a </a:t>
            </a:r>
            <a:r>
              <a:rPr lang="hu-HU" sz="2000" dirty="0" err="1"/>
              <a:t>GameUI</a:t>
            </a:r>
            <a:r>
              <a:rPr lang="hu-HU" sz="2000" dirty="0"/>
              <a:t> osztályt, amely felelős a játék grafikus felhasználói felületének kezeléséért.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CD43C5A-3AED-42D4-9602-7908FD1C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5" y="2799824"/>
            <a:ext cx="714474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0B68F0C-2A92-42BF-8754-A21A15B6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" y="1742753"/>
            <a:ext cx="818311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utils.py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60084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utils.py a játék segédfüggvényeit tartalmazza, többek között a felhasználói visszajelzések, például hibaüzenetek és gratulációk megjelenítésére szolgáló funkciókat.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768449-106E-46CE-871A-0F9A314D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4068638"/>
            <a:ext cx="761153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30A0E1A2-85AE-4C5B-B407-41FA36E49AC4}"/>
              </a:ext>
            </a:extLst>
          </p:cNvPr>
          <p:cNvSpPr txBox="1">
            <a:spLocks/>
          </p:cNvSpPr>
          <p:nvPr/>
        </p:nvSpPr>
        <p:spPr>
          <a:xfrm>
            <a:off x="711204" y="1480027"/>
            <a:ext cx="7853676" cy="258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/>
              <a:t>A game.py tartalmazza a játék fő logikáját. Ezért a </a:t>
            </a:r>
            <a:r>
              <a:rPr lang="hu-HU" sz="1600" dirty="0" err="1"/>
              <a:t>VarazsNegyzetJatek</a:t>
            </a:r>
            <a:r>
              <a:rPr lang="hu-HU" sz="1600" dirty="0"/>
              <a:t> osztály felelős.</a:t>
            </a:r>
          </a:p>
          <a:p>
            <a:pPr marL="0" indent="0" algn="just">
              <a:buFont typeface="Arial"/>
              <a:buNone/>
            </a:pPr>
            <a:r>
              <a:rPr lang="hu-HU" sz="1600" dirty="0"/>
              <a:t>Ez az osztály integrálja a játék különböző komponenseit, beleértve a felhasználói felületet, a játéklogikát és a megoldó algoritmust. Kezeli a felhasználói interakciókat, ellenőrzi a játékszabályokat, és biztosítja a játék folyamatos működését.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E66428-55F1-4889-8D35-800E40B7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79" y="3456808"/>
            <a:ext cx="435864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3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776E13-01C8-401C-9517-611C4446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99" y="1777881"/>
            <a:ext cx="6659397" cy="46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2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E2ADBC-E469-415A-9ECF-DFA5521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8" y="1885279"/>
            <a:ext cx="7224344" cy="3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0F5315C-44AD-49CE-8F73-AC68540A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37" y="1891970"/>
            <a:ext cx="6967321" cy="3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A83FD8-F550-4DC0-898A-BC1A0DDA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740002"/>
            <a:ext cx="589788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1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18680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 solver.py tartalmazza a játék megoldó algoritmusát.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EE8B357-FCDC-4025-A148-CA275B36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2925444"/>
            <a:ext cx="789732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226BED6-F97C-46F4-93F6-01F3910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86" y="1743141"/>
            <a:ext cx="7189388" cy="48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Projekt témakör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célja egy Varázsnégyzet nevű logikai projekt feladat elkészítése Python programozási nyelven. </a:t>
            </a:r>
          </a:p>
          <a:p>
            <a:pPr marL="0" indent="0" algn="just">
              <a:buNone/>
            </a:pPr>
            <a:r>
              <a:rPr lang="hu-HU" sz="2000" dirty="0"/>
              <a:t>A logikai feladat ötlete alapján egy olyan játék készült, mely során a játékosnak ki kell töltenie egy 6×6-os táblázat üres mezőit 1-től 6-ig terjedő számokkal úgy, hogy minden sorban, oszlopban és a színnel jelölt átlókban minden szám csak egyszer szerepelhet. </a:t>
            </a:r>
          </a:p>
          <a:p>
            <a:pPr marL="0" indent="0" algn="just">
              <a:buNone/>
            </a:pPr>
            <a:r>
              <a:rPr lang="hu-HU" sz="2000" dirty="0"/>
              <a:t>A program grafikus felhasználói felülettel rendelkezik, lehetőséget biztosít kitölteni  táblázatot, a megoldást ellenőrizni. Ha nem sikerül megoldani akkor  a helyes megoldást megtekinteni, valamint új játék indítására és a programból való kilépésre</a:t>
            </a:r>
            <a:r>
              <a:rPr lang="hu-HU" sz="1700" dirty="0"/>
              <a:t>.</a:t>
            </a:r>
          </a:p>
          <a:p>
            <a:pPr marL="0" indent="0">
              <a:buNone/>
            </a:pPr>
            <a:endParaRPr lang="hu-HU" sz="1700" b="1" dirty="0"/>
          </a:p>
        </p:txBody>
      </p:sp>
    </p:spTree>
    <p:extLst>
      <p:ext uri="{BB962C8B-B14F-4D97-AF65-F5344CB8AC3E}">
        <p14:creationId xmlns:p14="http://schemas.microsoft.com/office/powerpoint/2010/main" val="253188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648B80-EEE9-46D2-81F2-89E6D3CE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7" y="1891970"/>
            <a:ext cx="8255945" cy="40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76144-2993-4B39-B9E6-9190C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Részletes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68B61-3BAC-4835-ABF0-F981F0F3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3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	A projekttel szemben támasztott követelmények:</a:t>
            </a:r>
            <a:br>
              <a:rPr lang="hu-HU" sz="1600" dirty="0"/>
            </a:b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600" dirty="0"/>
              <a:t>	A projekt határidőre, megfelelő minőségben kerüljön átadásra, teljeskörűen megfelelve az előzetesen meghatározott céloknak.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program biztosítson stabil, hibamentes működést, amely képes a tábla grafikus megjelenítésére és a játékmenet támogatására.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felhasználói felület tegye lehetővé a számok egyszerű bevitelét az üres mezőkbe, miközben a program automatikusan ellenőrzi, hogy megfelel e kritériumoknak.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játékos számára biztosított legyen a helyes megoldás megtekintésének lehetősége.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   A program tartalmazzon alapvető játékmenedzsment funkciókat, mint az új játék indítása és a programból való kilépés lehetősége.</a:t>
            </a:r>
          </a:p>
        </p:txBody>
      </p:sp>
    </p:spTree>
    <p:extLst>
      <p:ext uri="{BB962C8B-B14F-4D97-AF65-F5344CB8AC3E}">
        <p14:creationId xmlns:p14="http://schemas.microsoft.com/office/powerpoint/2010/main" val="27495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Ütemterv és mérföldkövek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800" dirty="0">
                <a:latin typeface="+mj-lt"/>
              </a:rPr>
              <a:t>Projektindítás, </a:t>
            </a:r>
            <a:r>
              <a:rPr lang="hu-HU" sz="28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hu-H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ervezési szakasz </a:t>
            </a:r>
            <a:r>
              <a:rPr lang="hu-HU" sz="2800" dirty="0">
                <a:latin typeface="+mj-lt"/>
              </a:rPr>
              <a:t>: 2025.03.15</a:t>
            </a:r>
          </a:p>
          <a:p>
            <a:r>
              <a:rPr lang="hu-HU" sz="2800" dirty="0">
                <a:latin typeface="+mj-lt"/>
              </a:rPr>
              <a:t>Előkészítési szakasz : 2025.03.16</a:t>
            </a:r>
          </a:p>
          <a:p>
            <a:r>
              <a:rPr lang="hu-HU" sz="2800" dirty="0">
                <a:latin typeface="+mj-lt"/>
              </a:rPr>
              <a:t>Fejlesztési szakasz : 2025.03.18</a:t>
            </a:r>
          </a:p>
          <a:p>
            <a:r>
              <a:rPr lang="hu-HU" sz="2800" dirty="0">
                <a:latin typeface="+mj-lt"/>
              </a:rPr>
              <a:t>Tesztelési szakasz : 2025.03.23</a:t>
            </a:r>
          </a:p>
          <a:p>
            <a:r>
              <a:rPr lang="hu-HU" sz="2800" dirty="0">
                <a:latin typeface="+mj-lt"/>
              </a:rPr>
              <a:t>Projekt jóváhagyása és lezárása : 2025.03.26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Csapatszervezet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hu-HU" sz="1700" dirty="0"/>
              <a:t>Projektirányító bizottság (PIB): </a:t>
            </a:r>
            <a:br>
              <a:rPr lang="hu-HU" sz="1700" dirty="0"/>
            </a:br>
            <a:r>
              <a:rPr lang="hu-HU" sz="1700" dirty="0"/>
              <a:t>		Felügyelet és döntéshozatal</a:t>
            </a:r>
          </a:p>
          <a:p>
            <a:r>
              <a:rPr lang="hu-HU" sz="1700" dirty="0"/>
              <a:t>Projektvezető: </a:t>
            </a:r>
            <a:br>
              <a:rPr lang="hu-HU" sz="1700" dirty="0"/>
            </a:br>
            <a:r>
              <a:rPr lang="hu-HU" sz="1700" dirty="0"/>
              <a:t>		Tervezés, koordináció és végrehajtás</a:t>
            </a:r>
          </a:p>
          <a:p>
            <a:r>
              <a:rPr lang="hu-HU" sz="1700" dirty="0"/>
              <a:t>Fejlesztők: </a:t>
            </a:r>
            <a:br>
              <a:rPr lang="hu-HU" sz="1700" dirty="0"/>
            </a:br>
            <a:r>
              <a:rPr lang="hu-HU" sz="1700" dirty="0"/>
              <a:t>		A grafikus felhasználói felület (UI).</a:t>
            </a:r>
          </a:p>
          <a:p>
            <a:pPr marL="0" indent="0">
              <a:buNone/>
            </a:pPr>
            <a:r>
              <a:rPr lang="hu-HU" sz="1700" dirty="0"/>
              <a:t>		A játékadatok letárolása.</a:t>
            </a:r>
          </a:p>
          <a:p>
            <a:pPr marL="457200" lvl="1" indent="0">
              <a:buNone/>
            </a:pPr>
            <a:r>
              <a:rPr lang="hu-HU" sz="1700" dirty="0"/>
              <a:t>	A játéklogika implementálása.</a:t>
            </a:r>
          </a:p>
          <a:p>
            <a:pPr marL="457200" lvl="1" indent="0">
              <a:buNone/>
            </a:pPr>
            <a:r>
              <a:rPr lang="hu-HU" sz="1700" dirty="0"/>
              <a:t>	Megoldó algoritmus fejlesztése.</a:t>
            </a:r>
          </a:p>
          <a:p>
            <a:pPr marL="457200" lvl="1" indent="0">
              <a:buNone/>
            </a:pPr>
            <a:r>
              <a:rPr lang="hu-HU" sz="1700" dirty="0"/>
              <a:t>	A játék tesztelése.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D56E19-0F92-46E5-ABB9-B310F4E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Csapatmunka kivitelezése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866DC-A644-4097-89B2-BF6F04D9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hu-HU" sz="2000" dirty="0"/>
              <a:t>Feladatok kiosztása:</a:t>
            </a:r>
          </a:p>
          <a:p>
            <a:r>
              <a:rPr lang="hu-HU" sz="2000" dirty="0"/>
              <a:t>[</a:t>
            </a:r>
            <a:r>
              <a:rPr lang="hu-HU" sz="2000" dirty="0" err="1"/>
              <a:t>nev</a:t>
            </a:r>
            <a:r>
              <a:rPr lang="hu-HU" sz="2000" dirty="0"/>
              <a:t>] felelős a projekt teljes körű irányításáért, a célkitűzések eléréséért és a PAD elkészítéséért.</a:t>
            </a:r>
          </a:p>
          <a:p>
            <a:r>
              <a:rPr lang="hu-HU" sz="2000" dirty="0"/>
              <a:t>[Nádas Tibor] felelős az indítófájl -start.py- és a -main.py-ért mely meghívja a programmodulokat. A játék adatainak tárolása kezdő mátrix, mintázat mátrix, színek, szabályok -data.py- A játék teszteléséért, hibakeresésért és a visszajelzésekért.</a:t>
            </a:r>
          </a:p>
          <a:p>
            <a:r>
              <a:rPr lang="hu-HU" sz="2000" dirty="0"/>
              <a:t>[Molnár András] felelős a grafikus felhasználói felület (UI) megtervezéséért és megvalósításáért -ui.py- Segédfunkciók kiíratása, üzenetablakok megjelenítése -utils.py- a játéklogika implementálásáért, validációkért felelős -game.py- a megoldó algoritmus fejlesztése -solver.py-. 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979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4C140B-AB52-4AA3-8FE9-B4F8AD2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15058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</p:spTree>
    <p:extLst>
      <p:ext uri="{BB962C8B-B14F-4D97-AF65-F5344CB8AC3E}">
        <p14:creationId xmlns:p14="http://schemas.microsoft.com/office/powerpoint/2010/main" val="3444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2608</Words>
  <Application>Microsoft Office PowerPoint</Application>
  <PresentationFormat>Diavetítés a képernyőre (4:3 oldalarány)</PresentationFormat>
  <Paragraphs>249</Paragraphs>
  <Slides>40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6" baseType="lpstr">
      <vt:lpstr>Arial</vt:lpstr>
      <vt:lpstr>berkeleyMono</vt:lpstr>
      <vt:lpstr>Calibri</vt:lpstr>
      <vt:lpstr>fkGroteskNeue</vt:lpstr>
      <vt:lpstr>var(--font-fk-grotesk)</vt:lpstr>
      <vt:lpstr>Office Theme</vt:lpstr>
      <vt:lpstr>Varázsnégyzet Játék</vt:lpstr>
      <vt:lpstr>Csapattagok</vt:lpstr>
      <vt:lpstr>Csapatmunka tervezése</vt:lpstr>
      <vt:lpstr>Projekt témakör</vt:lpstr>
      <vt:lpstr>Részletes követelmények</vt:lpstr>
      <vt:lpstr>Ütemterv és mérföldkövek</vt:lpstr>
      <vt:lpstr>Csapatszervezet</vt:lpstr>
      <vt:lpstr>Csapatmunka kivitelezése</vt:lpstr>
      <vt:lpstr>Gantt diagram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 </vt:lpstr>
      <vt:lpstr>PowerPoint-bemutató</vt:lpstr>
      <vt:lpstr>PowerPoint-bemutató</vt:lpstr>
      <vt:lpstr>Program képek</vt:lpstr>
      <vt:lpstr>Program képek</vt:lpstr>
      <vt:lpstr>Program képek</vt:lpstr>
      <vt:lpstr>Program képek</vt:lpstr>
      <vt:lpstr>Program képek</vt:lpstr>
      <vt:lpstr>Program képek</vt:lpstr>
      <vt:lpstr> </vt:lpstr>
      <vt:lpstr>Struktúra</vt:lpstr>
      <vt:lpstr>start.py</vt:lpstr>
      <vt:lpstr>main.py</vt:lpstr>
      <vt:lpstr>data.py</vt:lpstr>
      <vt:lpstr>ui.py</vt:lpstr>
      <vt:lpstr>ui.py</vt:lpstr>
      <vt:lpstr>utils.py</vt:lpstr>
      <vt:lpstr>game.py</vt:lpstr>
      <vt:lpstr>game.py</vt:lpstr>
      <vt:lpstr>game.py</vt:lpstr>
      <vt:lpstr>game.py</vt:lpstr>
      <vt:lpstr>game.py</vt:lpstr>
      <vt:lpstr>solver.py</vt:lpstr>
      <vt:lpstr>solver.py</vt:lpstr>
      <vt:lpstr>solver.py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Adatelemző Alkalmazás Fejlesztése</dc:title>
  <dc:subject/>
  <dc:creator>MattWolf</dc:creator>
  <cp:keywords/>
  <dc:description>generated using python-pptx</dc:description>
  <cp:lastModifiedBy>Molnár András</cp:lastModifiedBy>
  <cp:revision>243</cp:revision>
  <dcterms:created xsi:type="dcterms:W3CDTF">2013-01-27T09:14:16Z</dcterms:created>
  <dcterms:modified xsi:type="dcterms:W3CDTF">2025-04-01T21:51:07Z</dcterms:modified>
  <cp:category/>
</cp:coreProperties>
</file>