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4" r:id="rId2"/>
    <p:sldMasterId id="2147483695" r:id="rId3"/>
    <p:sldMasterId id="2147483687" r:id="rId4"/>
  </p:sldMasterIdLst>
  <p:notesMasterIdLst>
    <p:notesMasterId r:id="rId28"/>
  </p:notesMasterIdLst>
  <p:sldIdLst>
    <p:sldId id="622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77" r:id="rId25"/>
    <p:sldId id="578" r:id="rId26"/>
    <p:sldId id="579" r:id="rId2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ane Roldan Melchior" initials="" lastIdx="9" clrIdx="0"/>
  <p:cmAuthor id="1" name="davi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000"/>
    <a:srgbClr val="9F0000"/>
    <a:srgbClr val="6D6D6D"/>
    <a:srgbClr val="777777"/>
    <a:srgbClr val="006600"/>
    <a:srgbClr val="003300"/>
    <a:srgbClr val="D90030"/>
    <a:srgbClr val="CC8800"/>
    <a:srgbClr val="996600"/>
    <a:srgbClr val="F1C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9822" autoAdjust="0"/>
  </p:normalViewPr>
  <p:slideViewPr>
    <p:cSldViewPr>
      <p:cViewPr varScale="1">
        <p:scale>
          <a:sx n="73" d="100"/>
          <a:sy n="73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8-24T12:08:50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12750 0,'0'-25'156,"0"0"-47,25 25-93,0 0-1,0 0 17,-1 0 15,1 0 62,0 0-93,0 0-16,0 0 15,24 0 16,-24 0-15,0 0-16,49 0 31,26 0-15,-26 0 0,-49 0-1,0 0 1,24 0-1,-24 0 32,25 0-15,-1 0-17,-24 0-15,0 0 16,0 0-1,-1 0 1,1 0 15,0 0-15,25 0 0,-1 0-1,-24 0 1,0 25-1,0-25 1,-1 0 0,1 0-1,-25 25 1,50-25 0,-1 0-1,51 24 1,-75-24-1,24 0 1,-24 0 0,0 0-1,24 0 1,26 0-16,-50 0 0,-1 0 16,1 0-1,0 0 1</inkml:trace>
  <inkml:trace contextRef="#ctx0" brushRef="#br0" timeOffset="1342.3937">10021 12799 0,'0'50'78,"0"-25"-62,0-1-1,0 1 16,0 0-15,0 99 0,0-74-1,25-1 1,-25-24 0,25 0-1,0 25 1,-25-1-1,25-49 1,-25 25 0,0 25-1,0-26 17,24 1-17,-24 0 1,25 0-16,0 0 94,-25-1-79,0 1 32</inkml:trace>
  <inkml:trace contextRef="#ctx0" brushRef="#br0" timeOffset="3128.193">9724 13618 0,'0'25'47,"25"-25"0,24 0-31,-24 0-16,0 0 15,24 0 1,-24 0-1,25 0 1,24 0 0,-49 0-1,49 0-15,-24 0 16,0 0 0,-1 24-1,-24-24-15,0 0 31,0 0-15,24 0 0,1 0-1,49 0 1,-24 0 0,-51 0-16,1 25 15</inkml:trace>
  <inkml:trace contextRef="#ctx0" brushRef="#br0" timeOffset="4176.1866">11138 13370 0,'24'-25'156,"26"25"-141,-25 0-15,24 0 16,-24 0 0,25 0-1,49 0 1,-74 0 0,25 0-16,24 0 15,-24 0-15,-1 0 16,-24 0-16,0 0 15,0 0-15,49 0 16,-49 0-16,0 0 16,-1 0-1,26 0 1,-25 0-16,24 0 31,-24 0-31</inkml:trace>
  <inkml:trace contextRef="#ctx0" brushRef="#br0" timeOffset="6032.8906">11237 13593 0,'0'25'156,"49"-25"-124,51 0-32,-1 25 15,-25-25 1,-49 0 0,0 0-1,0 0 1,0 0 15,-1 0-15,1 0-1,0 0 1,-4068 0 0,8160 0-1,-4092 0 1,0 0-1,0 0 1,0 0 0,49 0-1,-49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4E07-93F3-432B-AF5A-3B33E7B158EE}" type="datetimeFigureOut">
              <a:rPr lang="pt-BR" smtClean="0"/>
              <a:pPr/>
              <a:t>02/03/2022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AE094-A55C-4FB5-94CE-61E979184C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19452-CC58-40EA-9EAC-E36583E208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9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9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5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rgbClr val="BCBE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rgbClr val="BCBE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18365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513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814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37225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0427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149410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A4436-E5EA-4B22-934D-E0B08B38CBF8}" type="datetime1">
              <a:rPr lang="pt-BR" smtClean="0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EC0B4-DDD4-4AAD-BBBE-4C025BE6B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91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7B06F-0325-4206-BFB4-F07E82B6ECE5}" type="datetime1">
              <a:rPr lang="pt-BR" smtClean="0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4FF2E-7AEF-4001-826A-D3B92ECD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5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35A11-D85B-4912-BF1E-6ED4E4CB9C8C}" type="datetime1">
              <a:rPr lang="pt-BR" smtClean="0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6AAD7-9CD3-434B-A131-DDA07801D8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97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5580063" y="6237288"/>
            <a:ext cx="31686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endParaRPr lang="en-US" altLang="pt-BR" sz="900">
              <a:ea typeface="MS PGothic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603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3182-4ADF-4A78-B413-660719EB5A12}" type="datetime1">
              <a:rPr lang="pt-BR" smtClean="0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5017-EC67-4362-92BA-6DA34754BC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786192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458D-2C62-4092-841A-6E367C5CBF18}" type="datetime1">
              <a:rPr lang="pt-BR" smtClean="0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2158F-14F5-4F4C-A65B-9CB8BFE4BE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01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1645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5986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0578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872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65127"/>
            <a:ext cx="78867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71432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61575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9968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820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73835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87295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95000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6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6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4632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815" y="365129"/>
            <a:ext cx="7886372" cy="132556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7066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836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165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369505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2901180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861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459731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" y="4127505"/>
            <a:ext cx="9144001" cy="2730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566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02/03/2022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165389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7503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128141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24098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83504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40909716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2224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7914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815" y="365129"/>
            <a:ext cx="7886372" cy="132556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71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</p:spTree>
    <p:extLst>
      <p:ext uri="{BB962C8B-B14F-4D97-AF65-F5344CB8AC3E}">
        <p14:creationId xmlns:p14="http://schemas.microsoft.com/office/powerpoint/2010/main" val="30476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98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17207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rgbClr val="BCBE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rgbClr val="BCBE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BCBE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3898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  <p:extLst>
      <p:ext uri="{BB962C8B-B14F-4D97-AF65-F5344CB8AC3E}">
        <p14:creationId xmlns:p14="http://schemas.microsoft.com/office/powerpoint/2010/main" val="30675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B7900D-0734-4F15-9F08-6F03FB6F6514}" type="datetimeFigureOut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02/03/2022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E5E5C-C80A-4D8D-A711-3102A7BA925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3/2/2022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707"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855707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180364" y="6189996"/>
            <a:ext cx="1371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55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www.insper.edu.br</a:t>
            </a:r>
            <a:endParaRPr kumimoji="0" lang="id-ID" sz="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8" name="Straight Connector 12"/>
          <p:cNvCxnSpPr/>
          <p:nvPr userDrawn="1"/>
        </p:nvCxnSpPr>
        <p:spPr>
          <a:xfrm>
            <a:off x="1348509" y="6330350"/>
            <a:ext cx="6504142" cy="90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 userDrawn="1"/>
        </p:nvSpPr>
        <p:spPr>
          <a:xfrm>
            <a:off x="8460447" y="398243"/>
            <a:ext cx="414224" cy="207753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marR="0" lvl="0" indent="0" algn="ctr" defTabSz="855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pPr marL="0" marR="0" lvl="0" indent="0" algn="ctr" defTabSz="8557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515351" y="342259"/>
            <a:ext cx="309649" cy="31281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55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94420" y="6234260"/>
            <a:ext cx="863831" cy="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ransition spd="slow">
    <p:push dir="u"/>
  </p:transition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02/03/2022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83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71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Planilha_do_Microsoft_Excel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Planilha_do_Microsoft_Excel2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49375" y="2129253"/>
            <a:ext cx="5894627" cy="170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27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69396" y="2475376"/>
            <a:ext cx="5054580" cy="1359797"/>
          </a:xfrm>
        </p:spPr>
        <p:txBody>
          <a:bodyPr>
            <a:normAutofit/>
          </a:bodyPr>
          <a:lstStyle/>
          <a:p>
            <a:r>
              <a:rPr lang="pt-BR" sz="3360" b="1" dirty="0">
                <a:solidFill>
                  <a:schemeClr val="tx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VPL –TIR –TIRM</a:t>
            </a:r>
            <a:endParaRPr lang="pt-BR" sz="2200" b="1" dirty="0">
              <a:solidFill>
                <a:schemeClr val="tx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99992" y="4509120"/>
            <a:ext cx="3698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Prof. Dr. Ricardo Humberto Rocha</a:t>
            </a:r>
          </a:p>
        </p:txBody>
      </p:sp>
    </p:spTree>
    <p:extLst>
      <p:ext uri="{BB962C8B-B14F-4D97-AF65-F5344CB8AC3E}">
        <p14:creationId xmlns:p14="http://schemas.microsoft.com/office/powerpoint/2010/main" val="146778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607294"/>
            <a:ext cx="5780237" cy="9787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b="1" dirty="0">
                <a:solidFill>
                  <a:srgbClr val="C00000"/>
                </a:solidFill>
              </a:rPr>
              <a:t>Taxi:</a:t>
            </a:r>
            <a:br>
              <a:rPr lang="pt-BR" sz="3200" b="1" dirty="0">
                <a:solidFill>
                  <a:srgbClr val="C00000"/>
                </a:solidFill>
              </a:rPr>
            </a:br>
            <a:r>
              <a:rPr lang="pt-BR" sz="3200" b="1" dirty="0">
                <a:solidFill>
                  <a:srgbClr val="C00000"/>
                </a:solidFill>
              </a:rPr>
              <a:t>Análise da Taxa Interna de Retorno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1475" y="2133600"/>
            <a:ext cx="8353425" cy="332263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</a:pPr>
            <a:r>
              <a:rPr lang="pt-BR" sz="2400" b="1"/>
              <a:t>Qual é a rentabilidade do projeto?</a:t>
            </a:r>
          </a:p>
          <a:p>
            <a:pPr algn="just">
              <a:lnSpc>
                <a:spcPct val="110000"/>
              </a:lnSpc>
            </a:pPr>
            <a:endParaRPr lang="pt-BR" sz="2400" b="1"/>
          </a:p>
          <a:p>
            <a:pPr algn="just">
              <a:lnSpc>
                <a:spcPct val="110000"/>
              </a:lnSpc>
            </a:pPr>
            <a:r>
              <a:rPr lang="pt-BR" sz="2400" b="1"/>
              <a:t>A Taxa Interna de Retorno (TIR) é a taxa de juros que zera o VPL</a:t>
            </a:r>
          </a:p>
          <a:p>
            <a:pPr algn="just">
              <a:lnSpc>
                <a:spcPct val="110000"/>
              </a:lnSpc>
            </a:pPr>
            <a:r>
              <a:rPr lang="pt-BR" sz="2400" b="1"/>
              <a:t>Se a TIR do projeto é maior que a Taxa de desconto, então o projeto  é economicamente viável no horizonte de projeção.</a:t>
            </a:r>
          </a:p>
        </p:txBody>
      </p:sp>
    </p:spTree>
    <p:extLst>
      <p:ext uri="{BB962C8B-B14F-4D97-AF65-F5344CB8AC3E}">
        <p14:creationId xmlns:p14="http://schemas.microsoft.com/office/powerpoint/2010/main" val="60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0383" y="650752"/>
            <a:ext cx="4703852" cy="5355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Cálculo da TIR – Projeto Taxi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81000" y="1916113"/>
            <a:ext cx="3762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000">
                <a:ea typeface="ヒラギノ角ゴ Pro W3" pitchFamily="78" charset="-128"/>
              </a:rPr>
              <a:t>TIR = Taxa que produz VPL = 0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417513" y="2532063"/>
            <a:ext cx="8294687" cy="785812"/>
            <a:chOff x="263" y="1473"/>
            <a:chExt cx="5225" cy="495"/>
          </a:xfrm>
        </p:grpSpPr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263" y="1585"/>
              <a:ext cx="34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0 =</a:t>
              </a:r>
            </a:p>
          </p:txBody>
        </p:sp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617" y="1585"/>
              <a:ext cx="3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Fco</a:t>
              </a:r>
            </a:p>
          </p:txBody>
        </p:sp>
        <p:sp>
          <p:nvSpPr>
            <p:cNvPr id="153607" name="Text Box 7"/>
            <p:cNvSpPr txBox="1">
              <a:spLocks noChangeArrowheads="1"/>
            </p:cNvSpPr>
            <p:nvPr/>
          </p:nvSpPr>
          <p:spPr bwMode="auto">
            <a:xfrm>
              <a:off x="1381" y="1473"/>
              <a:ext cx="34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</a:t>
              </a:r>
              <a:r>
                <a:rPr lang="pt-BR" sz="2000" baseline="-25000">
                  <a:ea typeface="ヒラギノ角ゴ Pro W3" pitchFamily="78" charset="-128"/>
                </a:rPr>
                <a:t>C1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149" y="1720"/>
              <a:ext cx="8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 + IRR)</a:t>
              </a:r>
              <a:r>
                <a:rPr lang="pt-BR" sz="2000" baseline="30000">
                  <a:ea typeface="ヒラギノ角ゴ Pro W3" pitchFamily="78" charset="-128"/>
                </a:rPr>
                <a:t>1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240" y="17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3610" name="Text Box 10"/>
            <p:cNvSpPr txBox="1">
              <a:spLocks noChangeArrowheads="1"/>
            </p:cNvSpPr>
            <p:nvPr/>
          </p:nvSpPr>
          <p:spPr bwMode="auto">
            <a:xfrm>
              <a:off x="1903" y="1590"/>
              <a:ext cx="2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984" y="1593"/>
              <a:ext cx="2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775" y="1590"/>
              <a:ext cx="2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3613" name="Text Box 13"/>
            <p:cNvSpPr txBox="1">
              <a:spLocks noChangeArrowheads="1"/>
            </p:cNvSpPr>
            <p:nvPr/>
          </p:nvSpPr>
          <p:spPr bwMode="auto">
            <a:xfrm>
              <a:off x="3631" y="1590"/>
              <a:ext cx="2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4511" y="1590"/>
              <a:ext cx="2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2272" y="1473"/>
              <a:ext cx="34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</a:t>
              </a:r>
              <a:r>
                <a:rPr lang="pt-BR" sz="2000" baseline="-25000">
                  <a:ea typeface="ヒラギノ角ゴ Pro W3" pitchFamily="78" charset="-128"/>
                </a:rPr>
                <a:t>C2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2040" y="1720"/>
              <a:ext cx="8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 + IRR)</a:t>
              </a:r>
              <a:r>
                <a:rPr lang="pt-BR" sz="2000" baseline="30000">
                  <a:ea typeface="ヒラギノ角ゴ Pro W3" pitchFamily="78" charset="-128"/>
                </a:rPr>
                <a:t>2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2131" y="17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3136" y="1473"/>
              <a:ext cx="34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</a:t>
              </a:r>
              <a:r>
                <a:rPr lang="pt-BR" sz="2000" baseline="-25000">
                  <a:ea typeface="ヒラギノ角ゴ Pro W3" pitchFamily="78" charset="-128"/>
                </a:rPr>
                <a:t>C3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2904" y="1720"/>
              <a:ext cx="8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 + IRR)</a:t>
              </a:r>
              <a:r>
                <a:rPr lang="pt-BR" sz="2000" baseline="30000">
                  <a:ea typeface="ヒラギノ角ゴ Pro W3" pitchFamily="78" charset="-128"/>
                </a:rPr>
                <a:t>3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>
              <a:off x="2995" y="17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4000" y="1473"/>
              <a:ext cx="34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</a:t>
              </a:r>
              <a:r>
                <a:rPr lang="pt-BR" sz="2000" baseline="-25000">
                  <a:ea typeface="ヒラギノ角ゴ Pro W3" pitchFamily="78" charset="-128"/>
                </a:rPr>
                <a:t>C4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768" y="1720"/>
              <a:ext cx="8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 + IRR)</a:t>
              </a:r>
              <a:r>
                <a:rPr lang="pt-BR" sz="2000" baseline="30000">
                  <a:ea typeface="ヒラギノ角ゴ Pro W3" pitchFamily="78" charset="-128"/>
                </a:rPr>
                <a:t>4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3859" y="17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4896" y="1473"/>
              <a:ext cx="34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F</a:t>
              </a:r>
              <a:r>
                <a:rPr lang="pt-BR" sz="2000" baseline="-25000">
                  <a:ea typeface="ヒラギノ角ゴ Pro W3" pitchFamily="78" charset="-128"/>
                </a:rPr>
                <a:t>C5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25" name="Text Box 25"/>
            <p:cNvSpPr txBox="1">
              <a:spLocks noChangeArrowheads="1"/>
            </p:cNvSpPr>
            <p:nvPr/>
          </p:nvSpPr>
          <p:spPr bwMode="auto">
            <a:xfrm>
              <a:off x="4664" y="1720"/>
              <a:ext cx="8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 + IRR)</a:t>
              </a:r>
              <a:r>
                <a:rPr lang="pt-BR" sz="2000" baseline="30000">
                  <a:ea typeface="ヒラギノ角ゴ Pro W3" pitchFamily="78" charset="-128"/>
                </a:rPr>
                <a:t>5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4755" y="172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</p:grp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1027113" y="3477420"/>
            <a:ext cx="15938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200" u="sng" dirty="0">
                <a:ea typeface="ヒラギノ角ゴ Pro W3" pitchFamily="78" charset="-128"/>
              </a:rPr>
              <a:t>Na HP 12C</a:t>
            </a:r>
          </a:p>
        </p:txBody>
      </p: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736600" y="4040188"/>
            <a:ext cx="30433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- 25.000 g CF</a:t>
            </a:r>
            <a:r>
              <a:rPr lang="pt-BR" sz="2000" baseline="-25000" dirty="0">
                <a:ea typeface="ヒラギノ角ゴ Pro W3" pitchFamily="78" charset="-128"/>
              </a:rPr>
              <a:t>0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12.000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11.000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10.000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  9.000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24.000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294313" y="4725988"/>
            <a:ext cx="1949450" cy="4222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000" b="1">
                <a:ea typeface="ヒラギノ角ゴ Pro W3" pitchFamily="78" charset="-128"/>
              </a:rPr>
              <a:t>f IRR = 39,19%</a:t>
            </a:r>
          </a:p>
        </p:txBody>
      </p:sp>
    </p:spTree>
    <p:extLst>
      <p:ext uri="{BB962C8B-B14F-4D97-AF65-F5344CB8AC3E}">
        <p14:creationId xmlns:p14="http://schemas.microsoft.com/office/powerpoint/2010/main" val="49236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752" y="980728"/>
            <a:ext cx="3878947" cy="5909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Interpretação da TIR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1475" y="2339975"/>
            <a:ext cx="8353425" cy="2601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pt-BR" sz="2600" b="1" dirty="0"/>
              <a:t>A TIR representa uma taxa periódica, e no projeto do empreendedor  significa uma Taxa de 39,19% </a:t>
            </a:r>
            <a:r>
              <a:rPr lang="pt-BR" sz="2600" b="1" dirty="0" err="1"/>
              <a:t>a.a</a:t>
            </a:r>
            <a:endParaRPr lang="pt-BR" sz="2600" b="1" dirty="0"/>
          </a:p>
          <a:p>
            <a:pPr algn="just">
              <a:lnSpc>
                <a:spcPct val="135000"/>
              </a:lnSpc>
            </a:pPr>
            <a:endParaRPr lang="pt-BR" sz="2600" b="1" dirty="0"/>
          </a:p>
          <a:p>
            <a:pPr algn="just">
              <a:lnSpc>
                <a:spcPct val="135000"/>
              </a:lnSpc>
            </a:pPr>
            <a:r>
              <a:rPr lang="pt-BR" sz="2600" b="1" dirty="0"/>
              <a:t>O Projeto é viável pois a TIR é maior que a TMA.</a:t>
            </a:r>
          </a:p>
        </p:txBody>
      </p:sp>
    </p:spTree>
    <p:extLst>
      <p:ext uri="{BB962C8B-B14F-4D97-AF65-F5344CB8AC3E}">
        <p14:creationId xmlns:p14="http://schemas.microsoft.com/office/powerpoint/2010/main" val="399429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2787" y="870890"/>
            <a:ext cx="6236259" cy="9787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b="1" dirty="0">
                <a:solidFill>
                  <a:srgbClr val="C00000"/>
                </a:solidFill>
              </a:rPr>
              <a:t>Taxa Interna de Retorno Modificada –</a:t>
            </a:r>
            <a:br>
              <a:rPr lang="pt-BR" sz="3200" b="1" dirty="0">
                <a:solidFill>
                  <a:srgbClr val="C00000"/>
                </a:solidFill>
              </a:rPr>
            </a:br>
            <a:r>
              <a:rPr lang="pt-BR" sz="3200" b="1" dirty="0">
                <a:solidFill>
                  <a:srgbClr val="C00000"/>
                </a:solidFill>
              </a:rPr>
              <a:t>TIRM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3417" y="4246563"/>
            <a:ext cx="7929024" cy="701731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800" b="1" dirty="0"/>
              <a:t>Vamos adotar como possível a taxa de reinvestimento do título publico, </a:t>
            </a:r>
          </a:p>
          <a:p>
            <a:pPr algn="just"/>
            <a:r>
              <a:rPr lang="pt-BR" sz="1800" b="1" dirty="0"/>
              <a:t>atualmente de 6,0%.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914400" y="3654425"/>
            <a:ext cx="801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25.000</a:t>
            </a:r>
          </a:p>
        </p:txBody>
      </p:sp>
      <p:sp>
        <p:nvSpPr>
          <p:cNvPr id="155653" name="Freeform 5"/>
          <p:cNvSpPr>
            <a:spLocks/>
          </p:cNvSpPr>
          <p:nvPr/>
        </p:nvSpPr>
        <p:spPr bwMode="auto">
          <a:xfrm>
            <a:off x="1314450" y="2600325"/>
            <a:ext cx="5562600" cy="1066800"/>
          </a:xfrm>
          <a:custGeom>
            <a:avLst/>
            <a:gdLst>
              <a:gd name="T0" fmla="*/ 0 w 528"/>
              <a:gd name="T1" fmla="*/ 480 h 480"/>
              <a:gd name="T2" fmla="*/ 0 w 528"/>
              <a:gd name="T3" fmla="*/ 240 h 480"/>
              <a:gd name="T4" fmla="*/ 528 w 528"/>
              <a:gd name="T5" fmla="*/ 240 h 480"/>
              <a:gd name="T6" fmla="*/ 528 w 528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480">
                <a:moveTo>
                  <a:pt x="0" y="480"/>
                </a:moveTo>
                <a:lnTo>
                  <a:pt x="0" y="240"/>
                </a:lnTo>
                <a:lnTo>
                  <a:pt x="528" y="240"/>
                </a:lnTo>
                <a:lnTo>
                  <a:pt x="52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V="1">
            <a:off x="2381250" y="2597150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 flipV="1">
            <a:off x="5791200" y="2597150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V="1">
            <a:off x="4649788" y="2597150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3532188" y="2597150"/>
            <a:ext cx="0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405063" y="2492375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1600" b="1">
                <a:ea typeface="ヒラギノ角ゴ Pro W3" pitchFamily="78" charset="-128"/>
              </a:rPr>
              <a:t>12.000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3570288" y="2492375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1600" b="1">
                <a:ea typeface="ヒラギノ角ゴ Pro W3" pitchFamily="78" charset="-128"/>
              </a:rPr>
              <a:t>11.000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4687888" y="2492375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1600" b="1">
                <a:ea typeface="ヒラギノ角ゴ Pro W3" pitchFamily="78" charset="-128"/>
              </a:rPr>
              <a:t>10.000</a:t>
            </a:r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5826125" y="2492375"/>
            <a:ext cx="688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1600" b="1">
                <a:ea typeface="ヒラギノ角ゴ Pro W3" pitchFamily="78" charset="-128"/>
              </a:rPr>
              <a:t>9.000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6910388" y="2492375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1600" b="1">
                <a:ea typeface="ヒラギノ角ゴ Pro W3" pitchFamily="78" charset="-128"/>
              </a:rPr>
              <a:t>24.000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2230438" y="32258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1</a:t>
            </a:r>
          </a:p>
        </p:txBody>
      </p:sp>
      <p:sp>
        <p:nvSpPr>
          <p:cNvPr id="155664" name="Text Box 16"/>
          <p:cNvSpPr txBox="1">
            <a:spLocks noChangeArrowheads="1"/>
          </p:cNvSpPr>
          <p:nvPr/>
        </p:nvSpPr>
        <p:spPr bwMode="auto">
          <a:xfrm>
            <a:off x="3371850" y="32258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2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4487863" y="32258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3</a:t>
            </a:r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5629275" y="32258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4</a:t>
            </a:r>
          </a:p>
        </p:txBody>
      </p:sp>
      <p:sp>
        <p:nvSpPr>
          <p:cNvPr id="155667" name="Text Box 19"/>
          <p:cNvSpPr txBox="1">
            <a:spLocks noChangeArrowheads="1"/>
          </p:cNvSpPr>
          <p:nvPr/>
        </p:nvSpPr>
        <p:spPr bwMode="auto">
          <a:xfrm>
            <a:off x="6716713" y="32258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1600" b="1">
                <a:ea typeface="ヒラギノ角ゴ Pro W3" pitchFamily="78" charset="-12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119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/>
          <p:cNvGrpSpPr>
            <a:grpSpLocks/>
          </p:cNvGrpSpPr>
          <p:nvPr/>
        </p:nvGrpSpPr>
        <p:grpSpPr bwMode="auto">
          <a:xfrm>
            <a:off x="971600" y="980728"/>
            <a:ext cx="6799262" cy="2638425"/>
            <a:chOff x="575" y="658"/>
            <a:chExt cx="4283" cy="1662"/>
          </a:xfrm>
        </p:grpSpPr>
        <p:sp>
          <p:nvSpPr>
            <p:cNvPr id="156675" name="Text Box 3"/>
            <p:cNvSpPr txBox="1">
              <a:spLocks noChangeArrowheads="1"/>
            </p:cNvSpPr>
            <p:nvPr/>
          </p:nvSpPr>
          <p:spPr bwMode="auto">
            <a:xfrm>
              <a:off x="575" y="2110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25.000</a:t>
              </a:r>
            </a:p>
          </p:txBody>
        </p:sp>
        <p:sp>
          <p:nvSpPr>
            <p:cNvPr id="156676" name="Freeform 4"/>
            <p:cNvSpPr>
              <a:spLocks/>
            </p:cNvSpPr>
            <p:nvPr/>
          </p:nvSpPr>
          <p:spPr bwMode="auto">
            <a:xfrm>
              <a:off x="828" y="1446"/>
              <a:ext cx="3504" cy="672"/>
            </a:xfrm>
            <a:custGeom>
              <a:avLst/>
              <a:gdLst>
                <a:gd name="T0" fmla="*/ 0 w 528"/>
                <a:gd name="T1" fmla="*/ 480 h 480"/>
                <a:gd name="T2" fmla="*/ 0 w 528"/>
                <a:gd name="T3" fmla="*/ 240 h 480"/>
                <a:gd name="T4" fmla="*/ 528 w 528"/>
                <a:gd name="T5" fmla="*/ 240 h 480"/>
                <a:gd name="T6" fmla="*/ 528 w 52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480">
                  <a:moveTo>
                    <a:pt x="0" y="48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 flipV="1">
              <a:off x="1500" y="1444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 flipV="1">
              <a:off x="3648" y="1444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 flipV="1">
              <a:off x="2929" y="1444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 flipV="1">
              <a:off x="2225" y="1444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1515" y="1378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 b="1">
                  <a:ea typeface="ヒラギノ角ゴ Pro W3" pitchFamily="78" charset="-128"/>
                </a:rPr>
                <a:t>12.000</a:t>
              </a:r>
            </a:p>
          </p:txBody>
        </p:sp>
        <p:sp>
          <p:nvSpPr>
            <p:cNvPr id="156682" name="Text Box 10"/>
            <p:cNvSpPr txBox="1">
              <a:spLocks noChangeArrowheads="1"/>
            </p:cNvSpPr>
            <p:nvPr/>
          </p:nvSpPr>
          <p:spPr bwMode="auto">
            <a:xfrm>
              <a:off x="2249" y="1378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 b="1">
                  <a:ea typeface="ヒラギノ角ゴ Pro W3" pitchFamily="78" charset="-128"/>
                </a:rPr>
                <a:t>11.000</a:t>
              </a: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2953" y="1378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 b="1">
                  <a:ea typeface="ヒラギノ角ゴ Pro W3" pitchFamily="78" charset="-128"/>
                </a:rPr>
                <a:t>10.000</a:t>
              </a: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3670" y="1378"/>
              <a:ext cx="4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 b="1">
                  <a:ea typeface="ヒラギノ角ゴ Pro W3" pitchFamily="78" charset="-128"/>
                </a:rPr>
                <a:t>9.000</a:t>
              </a:r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4353" y="1378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 b="1">
                  <a:ea typeface="ヒラギノ角ゴ Pro W3" pitchFamily="78" charset="-128"/>
                </a:rPr>
                <a:t>24.000</a:t>
              </a:r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1405" y="184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1</a:t>
              </a: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2124" y="184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2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2827" y="184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3</a:t>
              </a: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3546" y="184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4</a:t>
              </a:r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4231" y="184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 b="1">
                  <a:ea typeface="ヒラギノ角ゴ Pro W3" pitchFamily="78" charset="-128"/>
                </a:rPr>
                <a:t>5</a:t>
              </a:r>
            </a:p>
          </p:txBody>
        </p:sp>
        <p:sp>
          <p:nvSpPr>
            <p:cNvPr id="156691" name="Arc 19"/>
            <p:cNvSpPr>
              <a:spLocks/>
            </p:cNvSpPr>
            <p:nvPr/>
          </p:nvSpPr>
          <p:spPr bwMode="auto">
            <a:xfrm rot="10800000" flipV="1">
              <a:off x="1485" y="658"/>
              <a:ext cx="2835" cy="721"/>
            </a:xfrm>
            <a:custGeom>
              <a:avLst/>
              <a:gdLst>
                <a:gd name="G0" fmla="+- 21453 0 0"/>
                <a:gd name="G1" fmla="+- 21600 0 0"/>
                <a:gd name="G2" fmla="+- 21600 0 0"/>
                <a:gd name="T0" fmla="*/ 0 w 43053"/>
                <a:gd name="T1" fmla="*/ 19087 h 21600"/>
                <a:gd name="T2" fmla="*/ 43053 w 43053"/>
                <a:gd name="T3" fmla="*/ 21600 h 21600"/>
                <a:gd name="T4" fmla="*/ 21453 w 430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53" h="21600" fill="none" extrusionOk="0">
                  <a:moveTo>
                    <a:pt x="-1" y="19086"/>
                  </a:moveTo>
                  <a:cubicBezTo>
                    <a:pt x="1274" y="8204"/>
                    <a:pt x="10495" y="-1"/>
                    <a:pt x="21453" y="0"/>
                  </a:cubicBezTo>
                  <a:cubicBezTo>
                    <a:pt x="33382" y="0"/>
                    <a:pt x="43053" y="9670"/>
                    <a:pt x="43053" y="21600"/>
                  </a:cubicBezTo>
                </a:path>
                <a:path w="43053" h="21600" stroke="0" extrusionOk="0">
                  <a:moveTo>
                    <a:pt x="-1" y="19086"/>
                  </a:moveTo>
                  <a:cubicBezTo>
                    <a:pt x="1274" y="8204"/>
                    <a:pt x="10495" y="-1"/>
                    <a:pt x="21453" y="0"/>
                  </a:cubicBezTo>
                  <a:cubicBezTo>
                    <a:pt x="33382" y="0"/>
                    <a:pt x="43053" y="9670"/>
                    <a:pt x="43053" y="21600"/>
                  </a:cubicBezTo>
                  <a:lnTo>
                    <a:pt x="2145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92" name="Arc 20"/>
            <p:cNvSpPr>
              <a:spLocks/>
            </p:cNvSpPr>
            <p:nvPr/>
          </p:nvSpPr>
          <p:spPr bwMode="auto">
            <a:xfrm rot="10800000" flipV="1">
              <a:off x="2208" y="801"/>
              <a:ext cx="2115" cy="608"/>
            </a:xfrm>
            <a:custGeom>
              <a:avLst/>
              <a:gdLst>
                <a:gd name="G0" fmla="+- 21453 0 0"/>
                <a:gd name="G1" fmla="+- 21600 0 0"/>
                <a:gd name="G2" fmla="+- 21600 0 0"/>
                <a:gd name="T0" fmla="*/ 0 w 43053"/>
                <a:gd name="T1" fmla="*/ 19087 h 21600"/>
                <a:gd name="T2" fmla="*/ 43053 w 43053"/>
                <a:gd name="T3" fmla="*/ 21600 h 21600"/>
                <a:gd name="T4" fmla="*/ 21453 w 4305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53" h="21600" fill="none" extrusionOk="0">
                  <a:moveTo>
                    <a:pt x="-1" y="19086"/>
                  </a:moveTo>
                  <a:cubicBezTo>
                    <a:pt x="1274" y="8204"/>
                    <a:pt x="10495" y="-1"/>
                    <a:pt x="21453" y="0"/>
                  </a:cubicBezTo>
                  <a:cubicBezTo>
                    <a:pt x="33382" y="0"/>
                    <a:pt x="43053" y="9670"/>
                    <a:pt x="43053" y="21600"/>
                  </a:cubicBezTo>
                </a:path>
                <a:path w="43053" h="21600" stroke="0" extrusionOk="0">
                  <a:moveTo>
                    <a:pt x="-1" y="19086"/>
                  </a:moveTo>
                  <a:cubicBezTo>
                    <a:pt x="1274" y="8204"/>
                    <a:pt x="10495" y="-1"/>
                    <a:pt x="21453" y="0"/>
                  </a:cubicBezTo>
                  <a:cubicBezTo>
                    <a:pt x="33382" y="0"/>
                    <a:pt x="43053" y="9670"/>
                    <a:pt x="43053" y="21600"/>
                  </a:cubicBezTo>
                  <a:lnTo>
                    <a:pt x="2145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93" name="Arc 21"/>
            <p:cNvSpPr>
              <a:spLocks/>
            </p:cNvSpPr>
            <p:nvPr/>
          </p:nvSpPr>
          <p:spPr bwMode="auto">
            <a:xfrm rot="10800000" flipV="1">
              <a:off x="2925" y="995"/>
              <a:ext cx="1352" cy="409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97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396"/>
                  </a:moveTo>
                  <a:cubicBezTo>
                    <a:pt x="111" y="9547"/>
                    <a:pt x="974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396"/>
                  </a:moveTo>
                  <a:cubicBezTo>
                    <a:pt x="111" y="9547"/>
                    <a:pt x="974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6694" name="Arc 22"/>
            <p:cNvSpPr>
              <a:spLocks/>
            </p:cNvSpPr>
            <p:nvPr/>
          </p:nvSpPr>
          <p:spPr bwMode="auto">
            <a:xfrm rot="10800000" flipV="1">
              <a:off x="3648" y="1222"/>
              <a:ext cx="680" cy="205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97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396"/>
                  </a:moveTo>
                  <a:cubicBezTo>
                    <a:pt x="111" y="9547"/>
                    <a:pt x="974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396"/>
                  </a:moveTo>
                  <a:cubicBezTo>
                    <a:pt x="111" y="9547"/>
                    <a:pt x="974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</p:grp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2667050" y="3908078"/>
            <a:ext cx="351631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pt-BR" sz="2200" b="1">
                <a:ea typeface="ヒラギノ角ゴ Pro W3" pitchFamily="78" charset="-128"/>
              </a:rPr>
              <a:t>12.000 (1,06)</a:t>
            </a:r>
            <a:r>
              <a:rPr lang="pt-BR" sz="2200" b="1" baseline="30000">
                <a:ea typeface="ヒラギノ角ゴ Pro W3" pitchFamily="78" charset="-128"/>
              </a:rPr>
              <a:t>4</a:t>
            </a:r>
            <a:r>
              <a:rPr lang="pt-BR" sz="2200" b="1">
                <a:ea typeface="ヒラギノ角ゴ Pro W3" pitchFamily="78" charset="-128"/>
              </a:rPr>
              <a:t> = 15.149,72</a:t>
            </a:r>
          </a:p>
          <a:p>
            <a:pPr algn="just" eaLnBrk="0" hangingPunct="0">
              <a:lnSpc>
                <a:spcPct val="120000"/>
              </a:lnSpc>
            </a:pPr>
            <a:r>
              <a:rPr lang="pt-BR" sz="2200" b="1">
                <a:ea typeface="ヒラギノ角ゴ Pro W3" pitchFamily="78" charset="-128"/>
              </a:rPr>
              <a:t>11.000 (1,06)</a:t>
            </a:r>
            <a:r>
              <a:rPr lang="pt-BR" sz="2200" b="1" baseline="30000">
                <a:ea typeface="ヒラギノ角ゴ Pro W3" pitchFamily="78" charset="-128"/>
              </a:rPr>
              <a:t>3</a:t>
            </a:r>
            <a:r>
              <a:rPr lang="pt-BR" sz="2200" b="1">
                <a:ea typeface="ヒラギノ角ゴ Pro W3" pitchFamily="78" charset="-128"/>
              </a:rPr>
              <a:t> = 13.101,18</a:t>
            </a:r>
          </a:p>
          <a:p>
            <a:pPr algn="just" eaLnBrk="0" hangingPunct="0">
              <a:lnSpc>
                <a:spcPct val="120000"/>
              </a:lnSpc>
            </a:pPr>
            <a:r>
              <a:rPr lang="pt-BR" sz="2200" b="1">
                <a:ea typeface="ヒラギノ角ゴ Pro W3" pitchFamily="78" charset="-128"/>
              </a:rPr>
              <a:t>10.000 (1,06)</a:t>
            </a:r>
            <a:r>
              <a:rPr lang="pt-BR" sz="2200" b="1" baseline="30000">
                <a:ea typeface="ヒラギノ角ゴ Pro W3" pitchFamily="78" charset="-128"/>
              </a:rPr>
              <a:t>2</a:t>
            </a:r>
            <a:r>
              <a:rPr lang="pt-BR" sz="2200" b="1">
                <a:ea typeface="ヒラギノ角ゴ Pro W3" pitchFamily="78" charset="-128"/>
              </a:rPr>
              <a:t> = 11.236,00</a:t>
            </a:r>
          </a:p>
          <a:p>
            <a:pPr algn="just" eaLnBrk="0" hangingPunct="0">
              <a:lnSpc>
                <a:spcPct val="120000"/>
              </a:lnSpc>
            </a:pPr>
            <a:r>
              <a:rPr lang="pt-BR" sz="2200" b="1">
                <a:ea typeface="ヒラギノ角ゴ Pro W3" pitchFamily="78" charset="-128"/>
              </a:rPr>
              <a:t>  9.000 (1,06)</a:t>
            </a:r>
            <a:r>
              <a:rPr lang="pt-BR" sz="2200" b="1" baseline="30000">
                <a:ea typeface="ヒラギノ角ゴ Pro W3" pitchFamily="78" charset="-128"/>
              </a:rPr>
              <a:t>1</a:t>
            </a:r>
            <a:r>
              <a:rPr lang="pt-BR" sz="2200" b="1">
                <a:ea typeface="ヒラギノ角ゴ Pro W3" pitchFamily="78" charset="-128"/>
              </a:rPr>
              <a:t> =   9.540,00</a:t>
            </a:r>
          </a:p>
        </p:txBody>
      </p:sp>
    </p:spTree>
    <p:extLst>
      <p:ext uri="{BB962C8B-B14F-4D97-AF65-F5344CB8AC3E}">
        <p14:creationId xmlns:p14="http://schemas.microsoft.com/office/powerpoint/2010/main" val="338747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98" name="Group 2"/>
          <p:cNvGrpSpPr>
            <a:grpSpLocks/>
          </p:cNvGrpSpPr>
          <p:nvPr/>
        </p:nvGrpSpPr>
        <p:grpSpPr bwMode="auto">
          <a:xfrm>
            <a:off x="855663" y="1739900"/>
            <a:ext cx="7383462" cy="3994150"/>
            <a:chOff x="527" y="912"/>
            <a:chExt cx="4651" cy="2516"/>
          </a:xfrm>
        </p:grpSpPr>
        <p:sp>
          <p:nvSpPr>
            <p:cNvPr id="157699" name="Text Box 3"/>
            <p:cNvSpPr txBox="1">
              <a:spLocks noChangeArrowheads="1"/>
            </p:cNvSpPr>
            <p:nvPr/>
          </p:nvSpPr>
          <p:spPr bwMode="auto">
            <a:xfrm>
              <a:off x="527" y="1644"/>
              <a:ext cx="6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 b="1">
                  <a:ea typeface="ヒラギノ角ゴ Pro W3" pitchFamily="78" charset="-128"/>
                </a:rPr>
                <a:t>25.000</a:t>
              </a:r>
            </a:p>
          </p:txBody>
        </p:sp>
        <p:sp>
          <p:nvSpPr>
            <p:cNvPr id="157700" name="Freeform 4"/>
            <p:cNvSpPr>
              <a:spLocks/>
            </p:cNvSpPr>
            <p:nvPr/>
          </p:nvSpPr>
          <p:spPr bwMode="auto">
            <a:xfrm>
              <a:off x="828" y="980"/>
              <a:ext cx="3504" cy="672"/>
            </a:xfrm>
            <a:custGeom>
              <a:avLst/>
              <a:gdLst>
                <a:gd name="T0" fmla="*/ 0 w 528"/>
                <a:gd name="T1" fmla="*/ 480 h 480"/>
                <a:gd name="T2" fmla="*/ 0 w 528"/>
                <a:gd name="T3" fmla="*/ 240 h 480"/>
                <a:gd name="T4" fmla="*/ 528 w 528"/>
                <a:gd name="T5" fmla="*/ 240 h 480"/>
                <a:gd name="T6" fmla="*/ 528 w 52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480">
                  <a:moveTo>
                    <a:pt x="0" y="48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01" name="Text Box 5"/>
            <p:cNvSpPr txBox="1">
              <a:spLocks noChangeArrowheads="1"/>
            </p:cNvSpPr>
            <p:nvPr/>
          </p:nvSpPr>
          <p:spPr bwMode="auto">
            <a:xfrm>
              <a:off x="4353" y="912"/>
              <a:ext cx="8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2000" b="1">
                  <a:ea typeface="ヒラギノ角ゴ Pro W3" pitchFamily="78" charset="-128"/>
                </a:rPr>
                <a:t>73.026,90</a:t>
              </a:r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1220" y="2410"/>
              <a:ext cx="6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2000" b="1">
                  <a:ea typeface="ヒラギノ角ゴ Pro W3" pitchFamily="78" charset="-128"/>
                </a:rPr>
                <a:t>TIRM =</a:t>
              </a:r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2287" y="2262"/>
              <a:ext cx="8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 b="1">
                  <a:ea typeface="ヒラギノ角ゴ Pro W3" pitchFamily="78" charset="-128"/>
                </a:rPr>
                <a:t>73.026,90</a:t>
              </a:r>
            </a:p>
          </p:txBody>
        </p:sp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391" y="2534"/>
              <a:ext cx="6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 b="1">
                  <a:ea typeface="ヒラギノ角ゴ Pro W3" pitchFamily="78" charset="-128"/>
                </a:rPr>
                <a:t>25.000</a:t>
              </a:r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>
              <a:off x="2160" y="255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06" name="Text Box 10"/>
            <p:cNvSpPr txBox="1">
              <a:spLocks noChangeArrowheads="1"/>
            </p:cNvSpPr>
            <p:nvPr/>
          </p:nvSpPr>
          <p:spPr bwMode="auto">
            <a:xfrm>
              <a:off x="3334" y="2410"/>
              <a:ext cx="30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2000" b="1">
                  <a:ea typeface="ヒラギノ角ゴ Pro W3" pitchFamily="78" charset="-128"/>
                </a:rPr>
                <a:t>- 1</a:t>
              </a:r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3744" y="2410"/>
              <a:ext cx="51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2000" b="1">
                  <a:ea typeface="ヒラギノ角ゴ Pro W3" pitchFamily="78" charset="-128"/>
                </a:rPr>
                <a:t>x 100</a:t>
              </a:r>
            </a:p>
          </p:txBody>
        </p:sp>
        <p:sp>
          <p:nvSpPr>
            <p:cNvPr id="157708" name="Freeform 12"/>
            <p:cNvSpPr>
              <a:spLocks/>
            </p:cNvSpPr>
            <p:nvPr/>
          </p:nvSpPr>
          <p:spPr bwMode="auto">
            <a:xfrm rot="-5400000">
              <a:off x="1740" y="2506"/>
              <a:ext cx="672" cy="96"/>
            </a:xfrm>
            <a:custGeom>
              <a:avLst/>
              <a:gdLst>
                <a:gd name="T0" fmla="*/ 0 w 384"/>
                <a:gd name="T1" fmla="*/ 336 h 336"/>
                <a:gd name="T2" fmla="*/ 0 w 384"/>
                <a:gd name="T3" fmla="*/ 0 h 336"/>
                <a:gd name="T4" fmla="*/ 384 w 384"/>
                <a:gd name="T5" fmla="*/ 0 h 336"/>
                <a:gd name="T6" fmla="*/ 384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38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09" name="Freeform 13"/>
            <p:cNvSpPr>
              <a:spLocks/>
            </p:cNvSpPr>
            <p:nvPr/>
          </p:nvSpPr>
          <p:spPr bwMode="auto">
            <a:xfrm rot="5400000" flipH="1">
              <a:off x="3288" y="2506"/>
              <a:ext cx="672" cy="96"/>
            </a:xfrm>
            <a:custGeom>
              <a:avLst/>
              <a:gdLst>
                <a:gd name="T0" fmla="*/ 0 w 384"/>
                <a:gd name="T1" fmla="*/ 336 h 336"/>
                <a:gd name="T2" fmla="*/ 0 w 384"/>
                <a:gd name="T3" fmla="*/ 0 h 336"/>
                <a:gd name="T4" fmla="*/ 384 w 384"/>
                <a:gd name="T5" fmla="*/ 0 h 336"/>
                <a:gd name="T6" fmla="*/ 384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336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384" y="33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10" name="Arc 14"/>
            <p:cNvSpPr>
              <a:spLocks/>
            </p:cNvSpPr>
            <p:nvPr/>
          </p:nvSpPr>
          <p:spPr bwMode="auto">
            <a:xfrm rot="10800000" flipV="1">
              <a:off x="2094" y="2314"/>
              <a:ext cx="96" cy="480"/>
            </a:xfrm>
            <a:custGeom>
              <a:avLst/>
              <a:gdLst>
                <a:gd name="G0" fmla="+- 936 0 0"/>
                <a:gd name="G1" fmla="+- 21600 0 0"/>
                <a:gd name="G2" fmla="+- 21600 0 0"/>
                <a:gd name="T0" fmla="*/ 528 w 22536"/>
                <a:gd name="T1" fmla="*/ 4 h 43200"/>
                <a:gd name="T2" fmla="*/ 0 w 22536"/>
                <a:gd name="T3" fmla="*/ 43180 h 43200"/>
                <a:gd name="T4" fmla="*/ 936 w 2253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6" h="43200" fill="none" extrusionOk="0">
                  <a:moveTo>
                    <a:pt x="527" y="3"/>
                  </a:moveTo>
                  <a:cubicBezTo>
                    <a:pt x="663" y="1"/>
                    <a:pt x="799" y="-1"/>
                    <a:pt x="936" y="0"/>
                  </a:cubicBezTo>
                  <a:cubicBezTo>
                    <a:pt x="12865" y="0"/>
                    <a:pt x="22536" y="9670"/>
                    <a:pt x="22536" y="21600"/>
                  </a:cubicBezTo>
                  <a:cubicBezTo>
                    <a:pt x="22536" y="33529"/>
                    <a:pt x="12865" y="43200"/>
                    <a:pt x="936" y="43200"/>
                  </a:cubicBezTo>
                  <a:cubicBezTo>
                    <a:pt x="623" y="43200"/>
                    <a:pt x="311" y="43193"/>
                    <a:pt x="0" y="43179"/>
                  </a:cubicBezTo>
                </a:path>
                <a:path w="22536" h="43200" stroke="0" extrusionOk="0">
                  <a:moveTo>
                    <a:pt x="527" y="3"/>
                  </a:moveTo>
                  <a:cubicBezTo>
                    <a:pt x="663" y="1"/>
                    <a:pt x="799" y="-1"/>
                    <a:pt x="936" y="0"/>
                  </a:cubicBezTo>
                  <a:cubicBezTo>
                    <a:pt x="12865" y="0"/>
                    <a:pt x="22536" y="9670"/>
                    <a:pt x="22536" y="21600"/>
                  </a:cubicBezTo>
                  <a:cubicBezTo>
                    <a:pt x="22536" y="33529"/>
                    <a:pt x="12865" y="43200"/>
                    <a:pt x="936" y="43200"/>
                  </a:cubicBezTo>
                  <a:cubicBezTo>
                    <a:pt x="623" y="43200"/>
                    <a:pt x="311" y="43193"/>
                    <a:pt x="0" y="43179"/>
                  </a:cubicBezTo>
                  <a:lnTo>
                    <a:pt x="93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11" name="Arc 15"/>
            <p:cNvSpPr>
              <a:spLocks/>
            </p:cNvSpPr>
            <p:nvPr/>
          </p:nvSpPr>
          <p:spPr bwMode="auto">
            <a:xfrm rot="10800000" flipH="1" flipV="1">
              <a:off x="3216" y="2314"/>
              <a:ext cx="96" cy="480"/>
            </a:xfrm>
            <a:custGeom>
              <a:avLst/>
              <a:gdLst>
                <a:gd name="G0" fmla="+- 936 0 0"/>
                <a:gd name="G1" fmla="+- 21600 0 0"/>
                <a:gd name="G2" fmla="+- 21600 0 0"/>
                <a:gd name="T0" fmla="*/ 528 w 22536"/>
                <a:gd name="T1" fmla="*/ 4 h 43200"/>
                <a:gd name="T2" fmla="*/ 0 w 22536"/>
                <a:gd name="T3" fmla="*/ 43180 h 43200"/>
                <a:gd name="T4" fmla="*/ 936 w 2253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6" h="43200" fill="none" extrusionOk="0">
                  <a:moveTo>
                    <a:pt x="527" y="3"/>
                  </a:moveTo>
                  <a:cubicBezTo>
                    <a:pt x="663" y="1"/>
                    <a:pt x="799" y="-1"/>
                    <a:pt x="936" y="0"/>
                  </a:cubicBezTo>
                  <a:cubicBezTo>
                    <a:pt x="12865" y="0"/>
                    <a:pt x="22536" y="9670"/>
                    <a:pt x="22536" y="21600"/>
                  </a:cubicBezTo>
                  <a:cubicBezTo>
                    <a:pt x="22536" y="33529"/>
                    <a:pt x="12865" y="43200"/>
                    <a:pt x="936" y="43200"/>
                  </a:cubicBezTo>
                  <a:cubicBezTo>
                    <a:pt x="623" y="43200"/>
                    <a:pt x="311" y="43193"/>
                    <a:pt x="0" y="43179"/>
                  </a:cubicBezTo>
                </a:path>
                <a:path w="22536" h="43200" stroke="0" extrusionOk="0">
                  <a:moveTo>
                    <a:pt x="527" y="3"/>
                  </a:moveTo>
                  <a:cubicBezTo>
                    <a:pt x="663" y="1"/>
                    <a:pt x="799" y="-1"/>
                    <a:pt x="936" y="0"/>
                  </a:cubicBezTo>
                  <a:cubicBezTo>
                    <a:pt x="12865" y="0"/>
                    <a:pt x="22536" y="9670"/>
                    <a:pt x="22536" y="21600"/>
                  </a:cubicBezTo>
                  <a:cubicBezTo>
                    <a:pt x="22536" y="33529"/>
                    <a:pt x="12865" y="43200"/>
                    <a:pt x="936" y="43200"/>
                  </a:cubicBezTo>
                  <a:cubicBezTo>
                    <a:pt x="623" y="43200"/>
                    <a:pt x="311" y="43193"/>
                    <a:pt x="0" y="43179"/>
                  </a:cubicBezTo>
                  <a:lnTo>
                    <a:pt x="936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264" y="2056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 b="1">
                  <a:ea typeface="ヒラギノ角ゴ Pro W3" pitchFamily="78" charset="-128"/>
                </a:rPr>
                <a:t>1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3269" y="2256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 b="1">
                  <a:ea typeface="ヒラギノ角ゴ Pro W3" pitchFamily="78" charset="-128"/>
                </a:rPr>
                <a:t>5</a:t>
              </a:r>
            </a:p>
          </p:txBody>
        </p:sp>
        <p:sp>
          <p:nvSpPr>
            <p:cNvPr id="157714" name="Line 18"/>
            <p:cNvSpPr>
              <a:spLocks noChangeShapeType="1"/>
            </p:cNvSpPr>
            <p:nvPr/>
          </p:nvSpPr>
          <p:spPr bwMode="auto">
            <a:xfrm>
              <a:off x="3264" y="2264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1218" y="3180"/>
              <a:ext cx="145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2000" b="1">
                  <a:ea typeface="ヒラギノ角ゴ Pro W3" pitchFamily="78" charset="-128"/>
                </a:rPr>
                <a:t>TIRM = 23,91% aa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15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11560" y="980728"/>
            <a:ext cx="7998215" cy="423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47684" algn="just" defTabSz="849613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</a:pPr>
            <a:r>
              <a:rPr lang="pt-BR" sz="3200" b="1" dirty="0">
                <a:solidFill>
                  <a:srgbClr val="C00000"/>
                </a:solidFill>
                <a:cs typeface="Arial Unicode MS" charset="0"/>
              </a:rPr>
              <a:t>Avaliação de Investimentos</a:t>
            </a:r>
          </a:p>
          <a:p>
            <a:pPr marL="247684" algn="just" defTabSz="849613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</a:pPr>
            <a:endParaRPr lang="pt-BR" sz="800" b="1" dirty="0">
              <a:solidFill>
                <a:schemeClr val="accent6">
                  <a:lumMod val="75000"/>
                </a:schemeClr>
              </a:solidFill>
              <a:cs typeface="Arial Unicode MS" charset="0"/>
            </a:endParaRPr>
          </a:p>
          <a:p>
            <a:pPr marL="655210" indent="-407526" algn="just" defTabSz="849613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pt-BR" sz="1800" dirty="0"/>
              <a:t>De forma geral, os investimentos são representados como fluxos de caixa.</a:t>
            </a:r>
          </a:p>
          <a:p>
            <a:pPr marL="655210" indent="-407526" algn="just" defTabSz="849613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pt-BR" sz="1800" dirty="0"/>
              <a:t>Os métodos de análise de investimentos mais </a:t>
            </a:r>
            <a:r>
              <a:rPr lang="pt-BR" sz="1800" dirty="0" err="1"/>
              <a:t>freqüentemente</a:t>
            </a:r>
            <a:r>
              <a:rPr lang="pt-BR" sz="1800" dirty="0"/>
              <a:t> encontrados na literatura são:</a:t>
            </a:r>
          </a:p>
          <a:p>
            <a:pPr marL="655210" indent="-407526" algn="just" defTabSz="849613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endParaRPr lang="pt-BR" sz="800" dirty="0"/>
          </a:p>
          <a:p>
            <a:pPr marL="133634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1800" dirty="0"/>
              <a:t>Valor Presente Líquido (VPL ou NPV); e</a:t>
            </a:r>
          </a:p>
          <a:p>
            <a:pPr marL="133634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1800" dirty="0"/>
              <a:t>Taxa Interna de Retorno (TIR).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5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95152" y="1587666"/>
            <a:ext cx="7680960" cy="432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pt-BR" sz="1800" b="1" dirty="0"/>
              <a:t>Valor Presente Líquido (VPL ou NPV):</a:t>
            </a:r>
          </a:p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1018095" lvl="3" algn="just" defTabSz="849613">
              <a:spcBef>
                <a:spcPts val="1089"/>
              </a:spcBef>
              <a:buClr>
                <a:srgbClr val="000000"/>
              </a:buClr>
              <a:buSzPct val="100000"/>
              <a:defRPr/>
            </a:pPr>
            <a:endParaRPr lang="pt-BR" sz="900" dirty="0"/>
          </a:p>
          <a:p>
            <a:pPr marL="1432822" lvl="3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+mj-lt"/>
              <a:buAutoNum type="arabicParenR"/>
              <a:defRPr/>
            </a:pPr>
            <a:r>
              <a:rPr lang="pt-BR" sz="1800" dirty="0"/>
              <a:t>Se VPL &gt; 0: Projeto é economicamente viável;</a:t>
            </a:r>
          </a:p>
          <a:p>
            <a:pPr marL="1432822" lvl="3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+mj-lt"/>
              <a:buAutoNum type="arabicParenR"/>
              <a:defRPr/>
            </a:pPr>
            <a:r>
              <a:rPr lang="pt-BR" sz="1800" dirty="0"/>
              <a:t>Se VPL &lt; 0: Projeto não é economicamente viável;</a:t>
            </a:r>
          </a:p>
          <a:p>
            <a:pPr marL="1432822" lvl="3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+mj-lt"/>
              <a:buAutoNum type="arabicParenR"/>
              <a:defRPr/>
            </a:pPr>
            <a:r>
              <a:rPr lang="pt-BR" sz="1800" dirty="0"/>
              <a:t>Se VPL = 0: O retorno do projeto é igual à TMA (TIR).</a:t>
            </a:r>
          </a:p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  <a:p>
            <a:pPr marL="655210" lvl="1" indent="-414726" algn="just" defTabSz="849613">
              <a:spcBef>
                <a:spcPts val="1089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r>
              <a:rPr lang="pt-BR" sz="1800" b="1" dirty="0"/>
              <a:t>Taxa Interna de Retorno (TIR): </a:t>
            </a:r>
          </a:p>
          <a:p>
            <a:pPr marL="240484" lvl="1" algn="just" defTabSz="849613">
              <a:spcBef>
                <a:spcPts val="1089"/>
              </a:spcBef>
              <a:buClr>
                <a:srgbClr val="000000"/>
              </a:buClr>
              <a:buSzPct val="100000"/>
              <a:defRPr/>
            </a:pPr>
            <a:endParaRPr lang="pt-BR" sz="1800" dirty="0"/>
          </a:p>
        </p:txBody>
      </p:sp>
      <p:graphicFrame>
        <p:nvGraphicFramePr>
          <p:cNvPr id="28677" name="Objeto 1"/>
          <p:cNvGraphicFramePr>
            <a:graphicFrameLocks noChangeAspect="1"/>
          </p:cNvGraphicFramePr>
          <p:nvPr/>
        </p:nvGraphicFramePr>
        <p:xfrm>
          <a:off x="5442192" y="1587666"/>
          <a:ext cx="2833920" cy="110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ção" r:id="rId4" imgW="927100" imgH="457200" progId="Equation.3">
                  <p:embed/>
                </p:oleObj>
              </mc:Choice>
              <mc:Fallback>
                <p:oleObj name="Equação" r:id="rId4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192" y="1587666"/>
                        <a:ext cx="2833920" cy="1106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to 2"/>
          <p:cNvGraphicFramePr>
            <a:graphicFrameLocks noChangeAspect="1"/>
          </p:cNvGraphicFramePr>
          <p:nvPr/>
        </p:nvGraphicFramePr>
        <p:xfrm>
          <a:off x="4695520" y="4715742"/>
          <a:ext cx="2833920" cy="110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ção" r:id="rId6" imgW="927100" imgH="457200" progId="Equation.3">
                  <p:embed/>
                </p:oleObj>
              </mc:Choice>
              <mc:Fallback>
                <p:oleObj name="Equação" r:id="rId6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520" y="4715742"/>
                        <a:ext cx="2833920" cy="1106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65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39552" y="260648"/>
            <a:ext cx="7680960" cy="39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247684" algn="just" defTabSz="850812"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endParaRPr lang="pt-BR" sz="1800" dirty="0">
              <a:latin typeface="Arial" charset="0"/>
            </a:endParaRPr>
          </a:p>
          <a:p>
            <a:pPr marL="247684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defRPr/>
            </a:pPr>
            <a:r>
              <a:rPr lang="pt-BR" sz="1800" dirty="0">
                <a:latin typeface="Arial" charset="0"/>
              </a:rPr>
              <a:t>Você é o analista financeiro de uma empresa, e o diretor de orçamento de capital pediu que você analisasse duas propostas de investimento: Os projetos A e B. Cada projeto requer um investimento de $10.000, e o custo de capital (taxa mínima de atratividade) para cada um é de 11% ao ano. Os fluxos de caixa líquidos esperados são os seguintes:</a:t>
            </a:r>
          </a:p>
          <a:p>
            <a:pPr marL="247684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defRPr/>
            </a:pPr>
            <a:endParaRPr lang="pt-BR" sz="1800" dirty="0"/>
          </a:p>
          <a:p>
            <a:pPr marL="655210" indent="-407526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29634"/>
              </p:ext>
            </p:extLst>
          </p:nvPr>
        </p:nvGraphicFramePr>
        <p:xfrm>
          <a:off x="1498720" y="2980159"/>
          <a:ext cx="57626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lanilha" r:id="rId4" imgW="5762698" imgH="2104942" progId="Excel.Sheet.12">
                  <p:embed/>
                </p:oleObj>
              </mc:Choice>
              <mc:Fallback>
                <p:oleObj name="Planilha" r:id="rId4" imgW="5762698" imgH="2104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8720" y="2980159"/>
                        <a:ext cx="576262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60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3568" y="1268760"/>
            <a:ext cx="7680960" cy="368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95367" lvl="1" indent="-335525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1800" dirty="0"/>
          </a:p>
          <a:p>
            <a:pPr marL="495367" lvl="1" indent="-335525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18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200" dirty="0"/>
              <a:t>Para cada projeto, calcule o valor presente líquido (VPL) e a taxa interna de retorno (TIR).</a:t>
            </a:r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22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200" dirty="0"/>
              <a:t>Qual (</a:t>
            </a:r>
            <a:r>
              <a:rPr lang="pt-BR" sz="2200" dirty="0" err="1"/>
              <a:t>is</a:t>
            </a:r>
            <a:r>
              <a:rPr lang="pt-BR" sz="2200" dirty="0"/>
              <a:t>) projeto (s) deve (m) ser aceito (s) se eles forem independentes?</a:t>
            </a:r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22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200" dirty="0"/>
              <a:t>Qual projeto deve ser aceito, no caso de serem mutuamente excludentes?</a:t>
            </a:r>
          </a:p>
          <a:p>
            <a:pPr marL="247684" algn="just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3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028" y="836712"/>
            <a:ext cx="7525841" cy="885825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Exemplo: A decisão de investir em um Taxi</a:t>
            </a:r>
            <a:br>
              <a:rPr lang="pt-BR" sz="3200" b="1" dirty="0">
                <a:solidFill>
                  <a:srgbClr val="C00000"/>
                </a:solidFill>
              </a:rPr>
            </a:br>
            <a:r>
              <a:rPr lang="pt-BR" sz="3200" b="1" dirty="0">
                <a:solidFill>
                  <a:srgbClr val="C00000"/>
                </a:solidFill>
              </a:rPr>
              <a:t>(Adaptado de </a:t>
            </a:r>
            <a:r>
              <a:rPr lang="pt-BR" sz="3200" b="1" dirty="0" err="1">
                <a:solidFill>
                  <a:srgbClr val="C00000"/>
                </a:solidFill>
              </a:rPr>
              <a:t>Kassai</a:t>
            </a:r>
            <a:r>
              <a:rPr lang="pt-BR" sz="3200" b="1" dirty="0">
                <a:solidFill>
                  <a:srgbClr val="C00000"/>
                </a:solidFill>
              </a:rPr>
              <a:t> &amp; Assaf, 2000, p. 62)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4675" y="2420888"/>
            <a:ext cx="7816545" cy="37282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80000"/>
              </a:lnSpc>
            </a:pPr>
            <a:r>
              <a:rPr lang="pt-BR" sz="2000" dirty="0"/>
              <a:t>Exemplo: Decisão de Investir em um transporte de luxo para a Rio 2016  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algn="just">
              <a:lnSpc>
                <a:spcPct val="80000"/>
              </a:lnSpc>
            </a:pPr>
            <a:r>
              <a:rPr lang="pt-BR" sz="2400" dirty="0"/>
              <a:t>Premissa 1: Investimento necessário</a:t>
            </a:r>
          </a:p>
          <a:p>
            <a:pPr algn="just">
              <a:lnSpc>
                <a:spcPct val="80000"/>
              </a:lnSpc>
            </a:pPr>
            <a:r>
              <a:rPr lang="pt-BR" sz="2400" dirty="0"/>
              <a:t>Premissa 2: Fluxo de Caixa</a:t>
            </a:r>
          </a:p>
          <a:p>
            <a:pPr algn="just">
              <a:lnSpc>
                <a:spcPct val="80000"/>
              </a:lnSpc>
            </a:pPr>
            <a:r>
              <a:rPr lang="pt-BR" sz="2400" dirty="0"/>
              <a:t>Premissa 3: Valor Residual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algn="just">
              <a:lnSpc>
                <a:spcPct val="80000"/>
              </a:lnSpc>
            </a:pPr>
            <a:r>
              <a:rPr lang="pt-BR" sz="2400" dirty="0"/>
              <a:t>Precisamos tomar a decisão</a:t>
            </a:r>
          </a:p>
          <a:p>
            <a:pPr algn="just">
              <a:lnSpc>
                <a:spcPct val="80000"/>
              </a:lnSpc>
            </a:pPr>
            <a:endParaRPr lang="pt-BR" sz="2400" dirty="0"/>
          </a:p>
          <a:p>
            <a:pPr algn="just">
              <a:lnSpc>
                <a:spcPct val="80000"/>
              </a:lnSpc>
            </a:pPr>
            <a:r>
              <a:rPr 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Pergunta: Vale a pena entrar no negócio?</a:t>
            </a:r>
          </a:p>
        </p:txBody>
      </p:sp>
    </p:spTree>
    <p:extLst>
      <p:ext uri="{BB962C8B-B14F-4D97-AF65-F5344CB8AC3E}">
        <p14:creationId xmlns:p14="http://schemas.microsoft.com/office/powerpoint/2010/main" val="16569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294224"/>
              </p:ext>
            </p:extLst>
          </p:nvPr>
        </p:nvGraphicFramePr>
        <p:xfrm>
          <a:off x="971600" y="1340768"/>
          <a:ext cx="6972865" cy="356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lanilha" r:id="rId3" imgW="5762698" imgH="2943356" progId="Excel.Sheet.12">
                  <p:embed/>
                </p:oleObj>
              </mc:Choice>
              <mc:Fallback>
                <p:oleObj name="Planilha" r:id="rId3" imgW="5762698" imgH="29433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340768"/>
                        <a:ext cx="6972865" cy="356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69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10540" y="476672"/>
            <a:ext cx="7680960" cy="39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247684" algn="just" defTabSz="850812">
              <a:spcBef>
                <a:spcPts val="1800"/>
              </a:spcBef>
              <a:buClr>
                <a:srgbClr val="000000"/>
              </a:buClr>
              <a:buSzPct val="100000"/>
              <a:defRPr/>
            </a:pPr>
            <a:endParaRPr lang="pt-BR" sz="1800" dirty="0">
              <a:latin typeface="Arial" charset="0"/>
            </a:endParaRPr>
          </a:p>
          <a:p>
            <a:pPr marL="247684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defRPr/>
            </a:pPr>
            <a:r>
              <a:rPr lang="pt-BR" sz="1800" dirty="0">
                <a:latin typeface="Arial" charset="0"/>
              </a:rPr>
              <a:t>Você é o analista financeiro de uma empresa, e o diretor de orçamento de capital pediu que você analisasse duas propostas de investimento: Os projetos A e B. Cada projeto requer um investimento de $10.000, e o custo de capital (taxa mínima de atratividade) para cada um é de 11% ao ano. Os fluxos de caixa líquidos esperados são os seguintes:</a:t>
            </a:r>
          </a:p>
          <a:p>
            <a:pPr marL="247684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defRPr/>
            </a:pPr>
            <a:endParaRPr lang="pt-BR" sz="1800" dirty="0"/>
          </a:p>
          <a:p>
            <a:pPr marL="655210" indent="-407526" algn="just" defTabSz="850812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  <a:buFont typeface="Wingdings" pitchFamily="2" charset="2"/>
              <a:buChar char="Ø"/>
              <a:defRPr/>
            </a:pP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55515"/>
              </p:ext>
            </p:extLst>
          </p:nvPr>
        </p:nvGraphicFramePr>
        <p:xfrm>
          <a:off x="1480838" y="3385243"/>
          <a:ext cx="57626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lanilha" r:id="rId4" imgW="5762698" imgH="2104942" progId="Excel.Sheet.12">
                  <p:embed/>
                </p:oleObj>
              </mc:Choice>
              <mc:Fallback>
                <p:oleObj name="Planilha" r:id="rId4" imgW="5762698" imgH="2104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0838" y="3385243"/>
                        <a:ext cx="576262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39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55576" y="980728"/>
            <a:ext cx="7680960" cy="33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95367" lvl="1" indent="-335525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1600" dirty="0"/>
          </a:p>
          <a:p>
            <a:pPr marL="495367" lvl="1" indent="-335525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16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000" dirty="0"/>
              <a:t>Para cada projeto, calcule o valor presente líquido (VPL) e a taxa interna de retorno (TIR).</a:t>
            </a:r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20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000" dirty="0"/>
              <a:t>Qual (</a:t>
            </a:r>
            <a:r>
              <a:rPr lang="pt-BR" sz="2000" dirty="0" err="1"/>
              <a:t>is</a:t>
            </a:r>
            <a:r>
              <a:rPr lang="pt-BR" sz="2000" dirty="0"/>
              <a:t>) projeto (s) deve (m) ser aceito (s) se eles forem independentes?</a:t>
            </a:r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endParaRPr lang="pt-BR" sz="2000" dirty="0"/>
          </a:p>
          <a:p>
            <a:pPr marL="495367" lvl="1" indent="-335525" algn="just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/>
            </a:pPr>
            <a:r>
              <a:rPr lang="pt-BR" sz="2000" dirty="0"/>
              <a:t>Qual projeto deve ser aceito, no caso de serem mutuamente excludentes?</a:t>
            </a:r>
          </a:p>
          <a:p>
            <a:pPr marL="247684" algn="just">
              <a:lnSpc>
                <a:spcPct val="145000"/>
              </a:lnSpc>
              <a:spcBef>
                <a:spcPct val="90000"/>
              </a:spcBef>
              <a:buClr>
                <a:srgbClr val="000000"/>
              </a:buClr>
              <a:buSzPct val="100000"/>
            </a:pP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04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/>
              <a:t>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93294"/>
              </p:ext>
            </p:extLst>
          </p:nvPr>
        </p:nvGraphicFramePr>
        <p:xfrm>
          <a:off x="827584" y="1124744"/>
          <a:ext cx="6972865" cy="356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lanilha" r:id="rId3" imgW="5762698" imgH="2943356" progId="Excel.Sheet.12">
                  <p:embed/>
                </p:oleObj>
              </mc:Choice>
              <mc:Fallback>
                <p:oleObj name="Planilha" r:id="rId3" imgW="5762698" imgH="29433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124744"/>
                        <a:ext cx="6972865" cy="356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2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692696"/>
            <a:ext cx="5886996" cy="5909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Passo 1 – Escrever as Premissas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6238" y="1844675"/>
            <a:ext cx="8353425" cy="397033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/>
              <a:t>Empreendimento: Compra de Vans para transporte de luxo Rio 2016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Investimento Inicial: 25.000 (10.000 Placa + 15.000 veículo).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Fluxo de Caixa Anual: 24.000 (Receitas).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Despesas do Veículo: 6.000 com incremento de 1.000 por ano.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Salário do Motorista: 6.000/ano.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Valor Residual: 10.000 placa + 40% do veículo.</a:t>
            </a:r>
          </a:p>
          <a:p>
            <a:pPr algn="just">
              <a:lnSpc>
                <a:spcPct val="90000"/>
              </a:lnSpc>
            </a:pPr>
            <a:r>
              <a:rPr lang="pt-BR" sz="2200" b="1" dirty="0"/>
              <a:t>Recursos estão aplicados em título público de 6,0% a.a.</a:t>
            </a:r>
          </a:p>
        </p:txBody>
      </p:sp>
    </p:spTree>
    <p:extLst>
      <p:ext uri="{BB962C8B-B14F-4D97-AF65-F5344CB8AC3E}">
        <p14:creationId xmlns:p14="http://schemas.microsoft.com/office/powerpoint/2010/main" val="9392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071" y="721659"/>
            <a:ext cx="6259599" cy="5355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C00000"/>
                </a:solidFill>
              </a:rPr>
              <a:t>Passo 2 – Construir os Fluxos de Caixa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6725" y="1682750"/>
            <a:ext cx="4321175" cy="396875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/>
              <a:t>Fluxo de Caixa de Investimento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454025" y="2349500"/>
            <a:ext cx="8229600" cy="3743325"/>
            <a:chOff x="288" y="1423"/>
            <a:chExt cx="5184" cy="2358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288" y="1423"/>
              <a:ext cx="5184" cy="235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992" y="1537"/>
              <a:ext cx="9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Investimento</a:t>
              </a:r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2038" y="1537"/>
              <a:ext cx="6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Receitas</a:t>
              </a: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3706" y="1471"/>
              <a:ext cx="8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Salários do</a:t>
              </a:r>
            </a:p>
            <a:p>
              <a:pPr algn="ctr"/>
              <a:r>
                <a:rPr lang="pt-BR" sz="1600" b="1"/>
                <a:t>Motorista</a:t>
              </a: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4506" y="1471"/>
              <a:ext cx="95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Fluxo de</a:t>
              </a:r>
            </a:p>
            <a:p>
              <a:pPr algn="ctr"/>
              <a:r>
                <a:rPr lang="pt-BR" sz="1600" b="1"/>
                <a:t>Caixa Líquido</a:t>
              </a:r>
            </a:p>
          </p:txBody>
        </p:sp>
        <p:grpSp>
          <p:nvGrpSpPr>
            <p:cNvPr id="146442" name="Group 10"/>
            <p:cNvGrpSpPr>
              <a:grpSpLocks/>
            </p:cNvGrpSpPr>
            <p:nvPr/>
          </p:nvGrpSpPr>
          <p:grpSpPr bwMode="auto">
            <a:xfrm>
              <a:off x="938" y="1423"/>
              <a:ext cx="3574" cy="2358"/>
              <a:chOff x="938" y="1296"/>
              <a:chExt cx="3574" cy="2064"/>
            </a:xfrm>
          </p:grpSpPr>
          <p:sp>
            <p:nvSpPr>
              <p:cNvPr id="146443" name="Line 11"/>
              <p:cNvSpPr>
                <a:spLocks noChangeShapeType="1"/>
              </p:cNvSpPr>
              <p:nvPr/>
            </p:nvSpPr>
            <p:spPr bwMode="auto">
              <a:xfrm>
                <a:off x="938" y="1302"/>
                <a:ext cx="0" cy="20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44" name="Line 12"/>
              <p:cNvSpPr>
                <a:spLocks noChangeShapeType="1"/>
              </p:cNvSpPr>
              <p:nvPr/>
            </p:nvSpPr>
            <p:spPr bwMode="auto">
              <a:xfrm>
                <a:off x="1968" y="1302"/>
                <a:ext cx="0" cy="20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45" name="Line 13"/>
              <p:cNvSpPr>
                <a:spLocks noChangeShapeType="1"/>
              </p:cNvSpPr>
              <p:nvPr/>
            </p:nvSpPr>
            <p:spPr bwMode="auto">
              <a:xfrm>
                <a:off x="2751" y="1302"/>
                <a:ext cx="0" cy="20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46" name="Line 14"/>
              <p:cNvSpPr>
                <a:spLocks noChangeShapeType="1"/>
              </p:cNvSpPr>
              <p:nvPr/>
            </p:nvSpPr>
            <p:spPr bwMode="auto">
              <a:xfrm>
                <a:off x="3663" y="1302"/>
                <a:ext cx="0" cy="20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47" name="Line 15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0" cy="20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</p:grpSp>
        <p:sp>
          <p:nvSpPr>
            <p:cNvPr id="146448" name="Rectangle 16"/>
            <p:cNvSpPr>
              <a:spLocks noChangeArrowheads="1"/>
            </p:cNvSpPr>
            <p:nvPr/>
          </p:nvSpPr>
          <p:spPr bwMode="auto">
            <a:xfrm>
              <a:off x="2788" y="1471"/>
              <a:ext cx="8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Despesas</a:t>
              </a:r>
            </a:p>
            <a:p>
              <a:pPr algn="ctr"/>
              <a:r>
                <a:rPr lang="pt-BR" sz="1600" b="1"/>
                <a:t>com Veículo</a:t>
              </a:r>
            </a:p>
          </p:txBody>
        </p:sp>
        <p:sp>
          <p:nvSpPr>
            <p:cNvPr id="146449" name="Rectangle 17"/>
            <p:cNvSpPr>
              <a:spLocks noChangeArrowheads="1"/>
            </p:cNvSpPr>
            <p:nvPr/>
          </p:nvSpPr>
          <p:spPr bwMode="auto">
            <a:xfrm>
              <a:off x="429" y="1541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/>
                <a:t>Ano</a:t>
              </a:r>
            </a:p>
          </p:txBody>
        </p:sp>
        <p:sp>
          <p:nvSpPr>
            <p:cNvPr id="146450" name="Rectangle 18"/>
            <p:cNvSpPr>
              <a:spLocks noChangeArrowheads="1"/>
            </p:cNvSpPr>
            <p:nvPr/>
          </p:nvSpPr>
          <p:spPr bwMode="auto">
            <a:xfrm>
              <a:off x="1156" y="1943"/>
              <a:ext cx="58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/>
                <a:t>- 25.000</a:t>
              </a:r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16.000</a:t>
              </a:r>
            </a:p>
          </p:txBody>
        </p:sp>
        <p:sp>
          <p:nvSpPr>
            <p:cNvPr id="146451" name="Rectangle 19"/>
            <p:cNvSpPr>
              <a:spLocks noChangeArrowheads="1"/>
            </p:cNvSpPr>
            <p:nvPr/>
          </p:nvSpPr>
          <p:spPr bwMode="auto">
            <a:xfrm>
              <a:off x="2111" y="1943"/>
              <a:ext cx="507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</p:txBody>
        </p:sp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520" y="1947"/>
              <a:ext cx="187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/>
                <a:t>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1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3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4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5</a:t>
              </a:r>
            </a:p>
          </p:txBody>
        </p:sp>
        <p:sp>
          <p:nvSpPr>
            <p:cNvPr id="146453" name="Rectangle 21"/>
            <p:cNvSpPr>
              <a:spLocks noChangeArrowheads="1"/>
            </p:cNvSpPr>
            <p:nvPr/>
          </p:nvSpPr>
          <p:spPr bwMode="auto">
            <a:xfrm>
              <a:off x="3844" y="1951"/>
              <a:ext cx="515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</p:txBody>
        </p:sp>
        <p:sp>
          <p:nvSpPr>
            <p:cNvPr id="146454" name="Rectangle 22"/>
            <p:cNvSpPr>
              <a:spLocks noChangeArrowheads="1"/>
            </p:cNvSpPr>
            <p:nvPr/>
          </p:nvSpPr>
          <p:spPr bwMode="auto">
            <a:xfrm>
              <a:off x="4700" y="1951"/>
              <a:ext cx="58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pt-BR" sz="1600"/>
                <a:t>- 25.000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12.000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11.000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10.000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9.000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24.000</a:t>
              </a:r>
            </a:p>
          </p:txBody>
        </p:sp>
        <p:sp>
          <p:nvSpPr>
            <p:cNvPr id="146455" name="Rectangle 23"/>
            <p:cNvSpPr>
              <a:spLocks noChangeArrowheads="1"/>
            </p:cNvSpPr>
            <p:nvPr/>
          </p:nvSpPr>
          <p:spPr bwMode="auto">
            <a:xfrm>
              <a:off x="2896" y="1955"/>
              <a:ext cx="58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pt-BR" sz="1600"/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- 6.000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- 7.000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- 8.000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- 9.000</a:t>
              </a:r>
            </a:p>
            <a:p>
              <a:pPr algn="ctr"/>
              <a:endParaRPr lang="pt-BR" sz="1600"/>
            </a:p>
            <a:p>
              <a:pPr algn="ctr"/>
              <a:r>
                <a:rPr lang="pt-BR" sz="1600"/>
                <a:t>- 10.000</a:t>
              </a:r>
            </a:p>
          </p:txBody>
        </p:sp>
        <p:grpSp>
          <p:nvGrpSpPr>
            <p:cNvPr id="146456" name="Group 24"/>
            <p:cNvGrpSpPr>
              <a:grpSpLocks/>
            </p:cNvGrpSpPr>
            <p:nvPr/>
          </p:nvGrpSpPr>
          <p:grpSpPr bwMode="auto">
            <a:xfrm>
              <a:off x="288" y="1903"/>
              <a:ext cx="5184" cy="1584"/>
              <a:chOff x="288" y="1776"/>
              <a:chExt cx="5184" cy="1584"/>
            </a:xfrm>
          </p:grpSpPr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 rot="-5400000">
                <a:off x="2880" y="-816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rot="-5400000">
                <a:off x="2880" y="-528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 rot="-5400000">
                <a:off x="2880" y="-240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60" name="Line 28"/>
              <p:cNvSpPr>
                <a:spLocks noChangeShapeType="1"/>
              </p:cNvSpPr>
              <p:nvPr/>
            </p:nvSpPr>
            <p:spPr bwMode="auto">
              <a:xfrm rot="-5400000">
                <a:off x="2880" y="96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61" name="Line 29"/>
              <p:cNvSpPr>
                <a:spLocks noChangeShapeType="1"/>
              </p:cNvSpPr>
              <p:nvPr/>
            </p:nvSpPr>
            <p:spPr bwMode="auto">
              <a:xfrm rot="-5400000">
                <a:off x="2880" y="432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46462" name="Line 30"/>
              <p:cNvSpPr>
                <a:spLocks noChangeShapeType="1"/>
              </p:cNvSpPr>
              <p:nvPr/>
            </p:nvSpPr>
            <p:spPr bwMode="auto">
              <a:xfrm rot="-5400000">
                <a:off x="2880" y="768"/>
                <a:ext cx="0" cy="5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0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11175" y="1202531"/>
            <a:ext cx="8353425" cy="4465637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400" b="1" dirty="0"/>
              <a:t>Os valores líquidos deste fluxos de caixa podem ser representados por um diagrama de fluxo de caixa, para melhor </a:t>
            </a:r>
            <a:r>
              <a:rPr lang="pt-BR" sz="2400" b="1" dirty="0" err="1"/>
              <a:t>vizualização</a:t>
            </a:r>
            <a:r>
              <a:rPr lang="pt-BR" sz="2400" b="1" dirty="0"/>
              <a:t>.</a:t>
            </a:r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Agora podemos avaliar se o investimento é viável!</a:t>
            </a:r>
          </a:p>
        </p:txBody>
      </p:sp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1085850" y="3435350"/>
            <a:ext cx="6942138" cy="1495425"/>
            <a:chOff x="546" y="1803"/>
            <a:chExt cx="4373" cy="942"/>
          </a:xfrm>
        </p:grpSpPr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546" y="2535"/>
              <a:ext cx="5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25.000</a:t>
              </a:r>
            </a:p>
          </p:txBody>
        </p:sp>
        <p:sp>
          <p:nvSpPr>
            <p:cNvPr id="147461" name="Freeform 5"/>
            <p:cNvSpPr>
              <a:spLocks/>
            </p:cNvSpPr>
            <p:nvPr/>
          </p:nvSpPr>
          <p:spPr bwMode="auto">
            <a:xfrm>
              <a:off x="828" y="1871"/>
              <a:ext cx="3504" cy="672"/>
            </a:xfrm>
            <a:custGeom>
              <a:avLst/>
              <a:gdLst>
                <a:gd name="T0" fmla="*/ 0 w 528"/>
                <a:gd name="T1" fmla="*/ 480 h 480"/>
                <a:gd name="T2" fmla="*/ 0 w 528"/>
                <a:gd name="T3" fmla="*/ 240 h 480"/>
                <a:gd name="T4" fmla="*/ 528 w 528"/>
                <a:gd name="T5" fmla="*/ 240 h 480"/>
                <a:gd name="T6" fmla="*/ 528 w 528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480">
                  <a:moveTo>
                    <a:pt x="0" y="48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 flipV="1">
              <a:off x="1500" y="1869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 flipV="1">
              <a:off x="3648" y="1869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 flipV="1">
              <a:off x="2929" y="1869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7465" name="Line 9"/>
            <p:cNvSpPr>
              <a:spLocks noChangeShapeType="1"/>
            </p:cNvSpPr>
            <p:nvPr/>
          </p:nvSpPr>
          <p:spPr bwMode="auto">
            <a:xfrm flipV="1">
              <a:off x="2225" y="1869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1515" y="1803"/>
              <a:ext cx="5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12.000</a:t>
              </a:r>
            </a:p>
          </p:txBody>
        </p:sp>
        <p:sp>
          <p:nvSpPr>
            <p:cNvPr id="147467" name="Text Box 11"/>
            <p:cNvSpPr txBox="1">
              <a:spLocks noChangeArrowheads="1"/>
            </p:cNvSpPr>
            <p:nvPr/>
          </p:nvSpPr>
          <p:spPr bwMode="auto">
            <a:xfrm>
              <a:off x="2249" y="1803"/>
              <a:ext cx="5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11.000</a:t>
              </a:r>
            </a:p>
          </p:txBody>
        </p:sp>
        <p:sp>
          <p:nvSpPr>
            <p:cNvPr id="147468" name="Text Box 12"/>
            <p:cNvSpPr txBox="1">
              <a:spLocks noChangeArrowheads="1"/>
            </p:cNvSpPr>
            <p:nvPr/>
          </p:nvSpPr>
          <p:spPr bwMode="auto">
            <a:xfrm>
              <a:off x="2953" y="1803"/>
              <a:ext cx="5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10.000</a:t>
              </a:r>
            </a:p>
          </p:txBody>
        </p:sp>
        <p:sp>
          <p:nvSpPr>
            <p:cNvPr id="147469" name="Text Box 13"/>
            <p:cNvSpPr txBox="1">
              <a:spLocks noChangeArrowheads="1"/>
            </p:cNvSpPr>
            <p:nvPr/>
          </p:nvSpPr>
          <p:spPr bwMode="auto">
            <a:xfrm>
              <a:off x="3670" y="1803"/>
              <a:ext cx="4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9.000</a:t>
              </a: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4353" y="1803"/>
              <a:ext cx="56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just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24.000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1286" y="2021"/>
              <a:ext cx="1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1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2005" y="2021"/>
              <a:ext cx="1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2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2708" y="2021"/>
              <a:ext cx="1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3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3427" y="2021"/>
              <a:ext cx="1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4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4112" y="2021"/>
              <a:ext cx="1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1600">
                  <a:latin typeface="Verdana" pitchFamily="34" charset="0"/>
                  <a:ea typeface="ヒラギノ角ゴ Pro W3" pitchFamily="78" charset="-128"/>
                </a:rPr>
                <a:t>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2768400" y="4572000"/>
              <a:ext cx="1580760" cy="35748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040" y="4562640"/>
                <a:ext cx="159948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3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360498"/>
            <a:ext cx="5552161" cy="9787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b="1" dirty="0">
                <a:solidFill>
                  <a:srgbClr val="C00000"/>
                </a:solidFill>
              </a:rPr>
              <a:t>Passo 3 –</a:t>
            </a:r>
            <a:br>
              <a:rPr lang="pt-BR" sz="3200" b="1" dirty="0">
                <a:solidFill>
                  <a:srgbClr val="C00000"/>
                </a:solidFill>
              </a:rPr>
            </a:br>
            <a:r>
              <a:rPr lang="pt-BR" sz="3200" b="1" dirty="0">
                <a:solidFill>
                  <a:srgbClr val="C00000"/>
                </a:solidFill>
              </a:rPr>
              <a:t>Definir a Taxa de Desconto (TMA)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9793" y="1339227"/>
            <a:ext cx="8353425" cy="424815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80000"/>
              </a:lnSpc>
            </a:pPr>
            <a:r>
              <a:rPr lang="pt-BR" sz="1800" b="1" dirty="0"/>
              <a:t>Para isso devemos considerar 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lvl="1" algn="just">
              <a:lnSpc>
                <a:spcPct val="80000"/>
              </a:lnSpc>
            </a:pPr>
            <a:r>
              <a:rPr lang="pt-BR" sz="1600" b="1" dirty="0"/>
              <a:t>O custo do dinheiro no tempo</a:t>
            </a:r>
          </a:p>
          <a:p>
            <a:pPr lvl="1" algn="just">
              <a:lnSpc>
                <a:spcPct val="80000"/>
              </a:lnSpc>
            </a:pPr>
            <a:r>
              <a:rPr lang="pt-BR" sz="1600" b="1" dirty="0"/>
              <a:t>O custo de oportunidade do capital</a:t>
            </a:r>
          </a:p>
          <a:p>
            <a:pPr lvl="1" algn="just">
              <a:lnSpc>
                <a:spcPct val="80000"/>
              </a:lnSpc>
            </a:pPr>
            <a:r>
              <a:rPr lang="pt-BR" sz="1600" b="1" dirty="0"/>
              <a:t>O Risco do negócio</a:t>
            </a:r>
          </a:p>
          <a:p>
            <a:pPr algn="just">
              <a:lnSpc>
                <a:spcPct val="80000"/>
              </a:lnSpc>
            </a:pPr>
            <a:endParaRPr lang="pt-BR" sz="1600" b="1" dirty="0"/>
          </a:p>
          <a:p>
            <a:pPr algn="just">
              <a:lnSpc>
                <a:spcPct val="80000"/>
              </a:lnSpc>
            </a:pPr>
            <a:r>
              <a:rPr lang="pt-BR" sz="1800" b="1" dirty="0"/>
              <a:t>Os  recursos estão aplicados em títulos públicos  e portanto sua remuneração atual é de 6,0% a.a.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</a:pPr>
            <a:r>
              <a:rPr lang="pt-BR" sz="1800" b="1" dirty="0"/>
              <a:t>Foi determinado após alguns estudos que o risco do negócio implica um prêmio de 9,0% a.a.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</a:pPr>
            <a:r>
              <a:rPr lang="pt-BR" sz="1800" b="1" dirty="0"/>
              <a:t>Portanto, a taxa de atratividade deve ser: TMA=custo de oportunidade + risco do negócio.</a:t>
            </a:r>
          </a:p>
          <a:p>
            <a:pPr algn="just">
              <a:lnSpc>
                <a:spcPct val="80000"/>
              </a:lnSpc>
            </a:pPr>
            <a:endParaRPr lang="pt-BR" sz="1800" b="1" dirty="0"/>
          </a:p>
          <a:p>
            <a:pPr algn="just">
              <a:lnSpc>
                <a:spcPct val="80000"/>
              </a:lnSpc>
            </a:pPr>
            <a:r>
              <a:rPr lang="pt-BR" sz="1800" b="1" dirty="0"/>
              <a:t>A taxa de atratividade deve ser de 6,0% + 9,0% = 15,0% a.a.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618487" y="638132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09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692696"/>
            <a:ext cx="6421310" cy="5909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Passo 4 – Analisar o Fluxo de Caixa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9632" y="1844824"/>
            <a:ext cx="4310154" cy="4093428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buFontTx/>
              <a:buNone/>
            </a:pPr>
            <a:r>
              <a:rPr lang="pt-BR" sz="2000" dirty="0"/>
              <a:t>Quanto o empreendedor  ganhará?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Valor Presente Líquido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Qual a Rentabilidade?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Taxa Interna de Retorno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Podemos decidir pela TIR?</a:t>
            </a:r>
          </a:p>
          <a:p>
            <a:pPr algn="just"/>
            <a:endParaRPr lang="pt-BR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r>
              <a:rPr lang="pt-BR" sz="2000" dirty="0"/>
              <a:t>Taxa Interna de Retorno Modificada</a:t>
            </a:r>
          </a:p>
        </p:txBody>
      </p:sp>
    </p:spTree>
    <p:extLst>
      <p:ext uri="{BB962C8B-B14F-4D97-AF65-F5344CB8AC3E}">
        <p14:creationId xmlns:p14="http://schemas.microsoft.com/office/powerpoint/2010/main" val="16962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5350" y="592836"/>
            <a:ext cx="6226769" cy="5909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rgbClr val="C00000"/>
                </a:solidFill>
              </a:rPr>
              <a:t>Análise do Valor Presente Líquido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6238" y="1700213"/>
            <a:ext cx="8353425" cy="2674937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000" b="1" dirty="0"/>
              <a:t>Quanto o Empreendedor  ganhará?</a:t>
            </a:r>
          </a:p>
          <a:p>
            <a:pPr algn="just"/>
            <a:r>
              <a:rPr lang="pt-BR" sz="2000" b="1" dirty="0"/>
              <a:t>O valor do investimento inicial está na data zero</a:t>
            </a:r>
          </a:p>
          <a:p>
            <a:pPr algn="just"/>
            <a:r>
              <a:rPr lang="pt-BR" sz="2000" b="1" dirty="0"/>
              <a:t>A somatória dos Fluxos de Caixa trazidos para a data zero fornece-nos o VPL</a:t>
            </a:r>
          </a:p>
          <a:p>
            <a:pPr algn="just"/>
            <a:r>
              <a:rPr lang="pt-BR" sz="2000" b="1" dirty="0"/>
              <a:t>Se o VPL &gt; 0 então o projeto é viável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Como fazer?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2228850" y="4724400"/>
            <a:ext cx="4648200" cy="1143000"/>
            <a:chOff x="1416" y="3172"/>
            <a:chExt cx="2928" cy="720"/>
          </a:xfrm>
        </p:grpSpPr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1416" y="3172"/>
              <a:ext cx="2928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1546" y="3232"/>
              <a:ext cx="2672" cy="574"/>
              <a:chOff x="1552" y="3204"/>
              <a:chExt cx="2672" cy="574"/>
            </a:xfrm>
          </p:grpSpPr>
          <p:sp>
            <p:nvSpPr>
              <p:cNvPr id="150535" name="Text Box 7"/>
              <p:cNvSpPr txBox="1">
                <a:spLocks noChangeArrowheads="1"/>
              </p:cNvSpPr>
              <p:nvPr/>
            </p:nvSpPr>
            <p:spPr bwMode="auto">
              <a:xfrm>
                <a:off x="1552" y="3336"/>
                <a:ext cx="48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VPL</a:t>
                </a:r>
              </a:p>
            </p:txBody>
          </p:sp>
          <p:sp>
            <p:nvSpPr>
              <p:cNvPr id="150536" name="Text Box 8"/>
              <p:cNvSpPr txBox="1">
                <a:spLocks noChangeArrowheads="1"/>
              </p:cNvSpPr>
              <p:nvPr/>
            </p:nvSpPr>
            <p:spPr bwMode="auto">
              <a:xfrm>
                <a:off x="2071" y="3336"/>
                <a:ext cx="22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=</a:t>
                </a:r>
              </a:p>
            </p:txBody>
          </p:sp>
          <p:sp>
            <p:nvSpPr>
              <p:cNvPr id="150537" name="Text Box 9"/>
              <p:cNvSpPr txBox="1">
                <a:spLocks noChangeArrowheads="1"/>
              </p:cNvSpPr>
              <p:nvPr/>
            </p:nvSpPr>
            <p:spPr bwMode="auto">
              <a:xfrm>
                <a:off x="2370" y="3300"/>
                <a:ext cx="256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3000" b="1">
                    <a:ea typeface="ヒラギノ角ゴ Pro W3" pitchFamily="78" charset="-128"/>
                    <a:sym typeface="Symbol" pitchFamily="18" charset="2"/>
                  </a:rPr>
                  <a:t></a:t>
                </a:r>
                <a:endParaRPr lang="pt-BR" sz="3000" b="1">
                  <a:ea typeface="ヒラギノ角ゴ Pro W3" pitchFamily="78" charset="-128"/>
                </a:endParaRPr>
              </a:p>
            </p:txBody>
          </p:sp>
          <p:sp>
            <p:nvSpPr>
              <p:cNvPr id="150538" name="Text Box 10"/>
              <p:cNvSpPr txBox="1">
                <a:spLocks noChangeArrowheads="1"/>
              </p:cNvSpPr>
              <p:nvPr/>
            </p:nvSpPr>
            <p:spPr bwMode="auto">
              <a:xfrm>
                <a:off x="2396" y="3204"/>
                <a:ext cx="19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1600" b="1">
                    <a:ea typeface="ヒラギノ角ゴ Pro W3" pitchFamily="78" charset="-128"/>
                  </a:rPr>
                  <a:t>n</a:t>
                </a:r>
              </a:p>
            </p:txBody>
          </p:sp>
          <p:sp>
            <p:nvSpPr>
              <p:cNvPr id="150539" name="Text Box 11"/>
              <p:cNvSpPr txBox="1">
                <a:spLocks noChangeArrowheads="1"/>
              </p:cNvSpPr>
              <p:nvPr/>
            </p:nvSpPr>
            <p:spPr bwMode="auto">
              <a:xfrm>
                <a:off x="2325" y="3534"/>
                <a:ext cx="33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1600" b="1">
                    <a:ea typeface="ヒラギノ角ゴ Pro W3" pitchFamily="78" charset="-128"/>
                  </a:rPr>
                  <a:t>j = i</a:t>
                </a:r>
              </a:p>
            </p:txBody>
          </p:sp>
          <p:sp>
            <p:nvSpPr>
              <p:cNvPr id="150540" name="Text Box 12"/>
              <p:cNvSpPr txBox="1">
                <a:spLocks noChangeArrowheads="1"/>
              </p:cNvSpPr>
              <p:nvPr/>
            </p:nvSpPr>
            <p:spPr bwMode="auto">
              <a:xfrm>
                <a:off x="2988" y="3228"/>
                <a:ext cx="37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Fc</a:t>
                </a:r>
                <a:r>
                  <a:rPr lang="pt-BR" sz="2400" b="1" baseline="-25000">
                    <a:ea typeface="ヒラギノ角ゴ Pro W3" pitchFamily="78" charset="-128"/>
                  </a:rPr>
                  <a:t>j</a:t>
                </a:r>
                <a:endParaRPr lang="pt-BR" sz="2400" b="1">
                  <a:ea typeface="ヒラギノ角ゴ Pro W3" pitchFamily="78" charset="-128"/>
                </a:endParaRPr>
              </a:p>
            </p:txBody>
          </p:sp>
          <p:sp>
            <p:nvSpPr>
              <p:cNvPr id="150541" name="Text Box 13"/>
              <p:cNvSpPr txBox="1">
                <a:spLocks noChangeArrowheads="1"/>
              </p:cNvSpPr>
              <p:nvPr/>
            </p:nvSpPr>
            <p:spPr bwMode="auto">
              <a:xfrm>
                <a:off x="2855" y="3492"/>
                <a:ext cx="65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(1 + i)</a:t>
                </a:r>
                <a:r>
                  <a:rPr lang="pt-BR" sz="2400" b="1" baseline="30000">
                    <a:ea typeface="ヒラギノ角ゴ Pro W3" pitchFamily="78" charset="-128"/>
                  </a:rPr>
                  <a:t>j</a:t>
                </a:r>
                <a:endParaRPr lang="pt-BR" sz="2400" b="1">
                  <a:ea typeface="ヒラギノ角ゴ Pro W3" pitchFamily="78" charset="-128"/>
                </a:endParaRPr>
              </a:p>
            </p:txBody>
          </p:sp>
          <p:sp>
            <p:nvSpPr>
              <p:cNvPr id="150542" name="Line 14"/>
              <p:cNvSpPr>
                <a:spLocks noChangeShapeType="1"/>
              </p:cNvSpPr>
              <p:nvPr/>
            </p:nvSpPr>
            <p:spPr bwMode="auto">
              <a:xfrm>
                <a:off x="2863" y="352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pt-BR"/>
              </a:p>
            </p:txBody>
          </p:sp>
          <p:sp>
            <p:nvSpPr>
              <p:cNvPr id="150543" name="Text Box 15"/>
              <p:cNvSpPr txBox="1">
                <a:spLocks noChangeArrowheads="1"/>
              </p:cNvSpPr>
              <p:nvPr/>
            </p:nvSpPr>
            <p:spPr bwMode="auto">
              <a:xfrm>
                <a:off x="3597" y="3336"/>
                <a:ext cx="17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-</a:t>
                </a:r>
              </a:p>
            </p:txBody>
          </p:sp>
          <p:sp>
            <p:nvSpPr>
              <p:cNvPr id="150544" name="Text Box 16"/>
              <p:cNvSpPr txBox="1">
                <a:spLocks noChangeArrowheads="1"/>
              </p:cNvSpPr>
              <p:nvPr/>
            </p:nvSpPr>
            <p:spPr bwMode="auto">
              <a:xfrm>
                <a:off x="3769" y="3348"/>
                <a:ext cx="45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400" b="1">
                    <a:ea typeface="ヒラギノ角ゴ Pro W3" pitchFamily="78" charset="-128"/>
                  </a:rPr>
                  <a:t>Fco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48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/>
          <p:cNvGrpSpPr>
            <a:grpSpLocks/>
          </p:cNvGrpSpPr>
          <p:nvPr/>
        </p:nvGrpSpPr>
        <p:grpSpPr bwMode="auto">
          <a:xfrm>
            <a:off x="323528" y="1052736"/>
            <a:ext cx="8534400" cy="757238"/>
            <a:chOff x="95" y="672"/>
            <a:chExt cx="5546" cy="516"/>
          </a:xfrm>
        </p:grpSpPr>
        <p:sp>
          <p:nvSpPr>
            <p:cNvPr id="151555" name="Text Box 3"/>
            <p:cNvSpPr txBox="1">
              <a:spLocks noChangeArrowheads="1"/>
            </p:cNvSpPr>
            <p:nvPr/>
          </p:nvSpPr>
          <p:spPr bwMode="auto">
            <a:xfrm>
              <a:off x="95" y="785"/>
              <a:ext cx="43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VPL</a:t>
              </a:r>
            </a:p>
          </p:txBody>
        </p:sp>
        <p:sp>
          <p:nvSpPr>
            <p:cNvPr id="151556" name="Text Box 4"/>
            <p:cNvSpPr txBox="1">
              <a:spLocks noChangeArrowheads="1"/>
            </p:cNvSpPr>
            <p:nvPr/>
          </p:nvSpPr>
          <p:spPr bwMode="auto">
            <a:xfrm>
              <a:off x="539" y="785"/>
              <a:ext cx="86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= - 25.000</a:t>
              </a:r>
            </a:p>
          </p:txBody>
        </p:sp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1569" y="672"/>
              <a:ext cx="62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12.000</a:t>
              </a:r>
            </a:p>
          </p:txBody>
        </p:sp>
        <p:sp>
          <p:nvSpPr>
            <p:cNvPr id="151558" name="Text Box 6"/>
            <p:cNvSpPr txBox="1">
              <a:spLocks noChangeArrowheads="1"/>
            </p:cNvSpPr>
            <p:nvPr/>
          </p:nvSpPr>
          <p:spPr bwMode="auto">
            <a:xfrm>
              <a:off x="1585" y="919"/>
              <a:ext cx="60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(1,15)</a:t>
              </a:r>
              <a:r>
                <a:rPr lang="pt-BR" sz="2000" baseline="30000">
                  <a:ea typeface="ヒラギノ角ゴ Pro W3" pitchFamily="78" charset="-128"/>
                </a:rPr>
                <a:t>1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>
              <a:off x="1566" y="925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2194" y="789"/>
              <a:ext cx="21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1363" y="792"/>
              <a:ext cx="21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1562" name="Text Box 10"/>
            <p:cNvSpPr txBox="1">
              <a:spLocks noChangeArrowheads="1"/>
            </p:cNvSpPr>
            <p:nvPr/>
          </p:nvSpPr>
          <p:spPr bwMode="auto">
            <a:xfrm>
              <a:off x="2441" y="672"/>
              <a:ext cx="62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11.000</a:t>
              </a:r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2457" y="919"/>
              <a:ext cx="60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(1,15)</a:t>
              </a:r>
              <a:r>
                <a:rPr lang="pt-BR" sz="2000" baseline="30000">
                  <a:ea typeface="ヒラギノ角ゴ Pro W3" pitchFamily="78" charset="-128"/>
                </a:rPr>
                <a:t>2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>
              <a:off x="2438" y="925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3066" y="789"/>
              <a:ext cx="21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1566" name="Text Box 14"/>
            <p:cNvSpPr txBox="1">
              <a:spLocks noChangeArrowheads="1"/>
            </p:cNvSpPr>
            <p:nvPr/>
          </p:nvSpPr>
          <p:spPr bwMode="auto">
            <a:xfrm>
              <a:off x="3297" y="672"/>
              <a:ext cx="62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10.000</a:t>
              </a:r>
            </a:p>
          </p:txBody>
        </p:sp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3312" y="919"/>
              <a:ext cx="60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(1,15)</a:t>
              </a:r>
              <a:r>
                <a:rPr lang="pt-BR" sz="2000" baseline="30000">
                  <a:ea typeface="ヒラギノ角ゴ Pro W3" pitchFamily="78" charset="-128"/>
                </a:rPr>
                <a:t>3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>
              <a:off x="3294" y="925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3922" y="789"/>
              <a:ext cx="21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4197" y="672"/>
              <a:ext cx="58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9.000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4192" y="919"/>
              <a:ext cx="60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(1,15)</a:t>
              </a:r>
              <a:r>
                <a:rPr lang="pt-BR" sz="2000" baseline="30000">
                  <a:ea typeface="ヒラギノ角ゴ Pro W3" pitchFamily="78" charset="-128"/>
                </a:rPr>
                <a:t>4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>
              <a:off x="4174" y="925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4802" y="789"/>
              <a:ext cx="21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+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5019" y="672"/>
              <a:ext cx="62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24.000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5034" y="920"/>
              <a:ext cx="607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000">
                  <a:ea typeface="ヒラギノ角ゴ Pro W3" pitchFamily="78" charset="-128"/>
                </a:rPr>
                <a:t>(1,15)</a:t>
              </a:r>
              <a:r>
                <a:rPr lang="pt-BR" sz="2000" baseline="30000">
                  <a:ea typeface="ヒラギノ角ゴ Pro W3" pitchFamily="78" charset="-128"/>
                </a:rPr>
                <a:t>5</a:t>
              </a:r>
              <a:endParaRPr lang="pt-BR" sz="2000">
                <a:ea typeface="ヒラギノ角ゴ Pro W3" pitchFamily="78" charset="-128"/>
              </a:endParaRPr>
            </a:p>
          </p:txBody>
        </p:sp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>
              <a:off x="5016" y="925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pt-BR"/>
            </a:p>
          </p:txBody>
        </p:sp>
      </p:grp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355278" y="2108424"/>
            <a:ext cx="22177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000">
                <a:ea typeface="ヒラギノ角ゴ Pro W3" pitchFamily="78" charset="-128"/>
              </a:rPr>
              <a:t>VPL  =  17.405,54</a:t>
            </a:r>
          </a:p>
        </p:txBody>
      </p:sp>
      <p:sp>
        <p:nvSpPr>
          <p:cNvPr id="151578" name="Text Box 26"/>
          <p:cNvSpPr txBox="1">
            <a:spLocks noChangeArrowheads="1"/>
          </p:cNvSpPr>
          <p:nvPr/>
        </p:nvSpPr>
        <p:spPr bwMode="auto">
          <a:xfrm>
            <a:off x="1043212" y="2733328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000" u="sng" dirty="0">
                <a:ea typeface="ヒラギノ角ゴ Pro W3" pitchFamily="78" charset="-128"/>
              </a:rPr>
              <a:t>Na HP 12C</a:t>
            </a:r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833507" y="3426048"/>
            <a:ext cx="3002566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342900" indent="-342900" algn="just" eaLnBrk="0" hangingPunct="0">
              <a:buFontTx/>
              <a:buChar char="-"/>
            </a:pPr>
            <a:r>
              <a:rPr lang="pt-BR" sz="2000" dirty="0">
                <a:ea typeface="ヒラギノ角ゴ Pro W3" pitchFamily="78" charset="-128"/>
              </a:rPr>
              <a:t>25.000 g CF</a:t>
            </a:r>
            <a:r>
              <a:rPr lang="pt-BR" sz="2000" baseline="-25000" dirty="0">
                <a:ea typeface="ヒラギノ角ゴ Pro W3" pitchFamily="78" charset="-128"/>
              </a:rPr>
              <a:t>0</a:t>
            </a:r>
            <a:endParaRPr lang="pt-BR" sz="2000" dirty="0"/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12.000 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11.000 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10.000 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  9.000 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24.000  g </a:t>
            </a:r>
            <a:r>
              <a:rPr lang="pt-BR" sz="2000" dirty="0" err="1">
                <a:ea typeface="ヒラギノ角ゴ Pro W3" pitchFamily="78" charset="-128"/>
              </a:rPr>
              <a:t>CF</a:t>
            </a:r>
            <a:r>
              <a:rPr lang="pt-BR" sz="2000" baseline="-25000" dirty="0" err="1">
                <a:ea typeface="ヒラギノ角ゴ Pro W3" pitchFamily="78" charset="-128"/>
              </a:rPr>
              <a:t>j</a:t>
            </a:r>
            <a:endParaRPr lang="pt-BR" sz="2000" dirty="0">
              <a:ea typeface="ヒラギノ角ゴ Pro W3" pitchFamily="78" charset="-128"/>
            </a:endParaRPr>
          </a:p>
          <a:p>
            <a:pPr algn="just" eaLnBrk="0" hangingPunct="0"/>
            <a:r>
              <a:rPr lang="pt-BR" sz="2000" dirty="0">
                <a:ea typeface="ヒラギノ角ゴ Pro W3" pitchFamily="78" charset="-128"/>
              </a:rPr>
              <a:t>    15   i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4674866" y="3318099"/>
            <a:ext cx="285591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pt-BR" sz="2200" b="1">
                <a:ea typeface="ヒラギノ角ゴ Pro W3" pitchFamily="78" charset="-128"/>
              </a:rPr>
              <a:t>Portanto o Projeto é</a:t>
            </a:r>
          </a:p>
          <a:p>
            <a:pPr algn="ctr" eaLnBrk="0" hangingPunct="0"/>
            <a:r>
              <a:rPr lang="pt-BR" sz="2200" b="1">
                <a:ea typeface="ヒラギノ角ゴ Pro W3" pitchFamily="78" charset="-128"/>
              </a:rPr>
              <a:t>Viável!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4963791" y="4326161"/>
            <a:ext cx="2303462" cy="4222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pt-BR" sz="2000" b="1">
                <a:ea typeface="ヒラギノ角ゴ Pro W3" pitchFamily="78" charset="-128"/>
              </a:rPr>
              <a:t>f NPV = 17.405,54</a:t>
            </a:r>
          </a:p>
        </p:txBody>
      </p:sp>
    </p:spTree>
    <p:extLst>
      <p:ext uri="{BB962C8B-B14F-4D97-AF65-F5344CB8AC3E}">
        <p14:creationId xmlns:p14="http://schemas.microsoft.com/office/powerpoint/2010/main" val="241190829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35357</TotalTime>
  <Words>1140</Words>
  <Application>Microsoft Office PowerPoint</Application>
  <PresentationFormat>Apresentação na tela (4:3)</PresentationFormat>
  <Paragraphs>304</Paragraphs>
  <Slides>23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40" baseType="lpstr">
      <vt:lpstr>MS PGothic</vt:lpstr>
      <vt:lpstr>Arial</vt:lpstr>
      <vt:lpstr>Arial Unicode MS</vt:lpstr>
      <vt:lpstr>Calibri</vt:lpstr>
      <vt:lpstr>Calibri Light</vt:lpstr>
      <vt:lpstr>Lato Light</vt:lpstr>
      <vt:lpstr>Symbol</vt:lpstr>
      <vt:lpstr>Times New Roman</vt:lpstr>
      <vt:lpstr>Verdana</vt:lpstr>
      <vt:lpstr>Wingdings</vt:lpstr>
      <vt:lpstr>ヒラギノ角ゴ Pro W3</vt:lpstr>
      <vt:lpstr>1_Personalizar design</vt:lpstr>
      <vt:lpstr>Personalizar design</vt:lpstr>
      <vt:lpstr>Default Theme</vt:lpstr>
      <vt:lpstr>2_Personalizar design</vt:lpstr>
      <vt:lpstr>Equação</vt:lpstr>
      <vt:lpstr>Planilha</vt:lpstr>
      <vt:lpstr>VPL –TIR –TIRM</vt:lpstr>
      <vt:lpstr>Exemplo: A decisão de investir em um Taxi (Adaptado de Kassai &amp; Assaf, 2000, p. 62)</vt:lpstr>
      <vt:lpstr>Passo 1 – Escrever as Premissas</vt:lpstr>
      <vt:lpstr>Passo 2 – Construir os Fluxos de Caixa</vt:lpstr>
      <vt:lpstr>Apresentação do PowerPoint</vt:lpstr>
      <vt:lpstr>Passo 3 – Definir a Taxa de Desconto (TMA)</vt:lpstr>
      <vt:lpstr>Passo 4 – Analisar o Fluxo de Caixa</vt:lpstr>
      <vt:lpstr>Análise do Valor Presente Líquido</vt:lpstr>
      <vt:lpstr>Apresentação do PowerPoint</vt:lpstr>
      <vt:lpstr>Taxi: Análise da Taxa Interna de Retorno</vt:lpstr>
      <vt:lpstr>Cálculo da TIR – Projeto Taxi</vt:lpstr>
      <vt:lpstr>Interpretação da TIR</vt:lpstr>
      <vt:lpstr>Taxa Interna de Retorno Modificada – TIRM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J.C.Securato</dc:creator>
  <cp:lastModifiedBy>Ricardo Humberto Rocha</cp:lastModifiedBy>
  <cp:revision>910</cp:revision>
  <cp:lastPrinted>2014-03-24T10:23:37Z</cp:lastPrinted>
  <dcterms:created xsi:type="dcterms:W3CDTF">2013-02-13T14:44:20Z</dcterms:created>
  <dcterms:modified xsi:type="dcterms:W3CDTF">2022-03-02T23:02:59Z</dcterms:modified>
</cp:coreProperties>
</file>