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4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5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6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7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8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9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0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550" r:id="rId2"/>
    <p:sldId id="551" r:id="rId3"/>
    <p:sldId id="553" r:id="rId4"/>
    <p:sldId id="552" r:id="rId5"/>
    <p:sldId id="554" r:id="rId6"/>
    <p:sldId id="555" r:id="rId7"/>
    <p:sldId id="559" r:id="rId8"/>
    <p:sldId id="556" r:id="rId9"/>
    <p:sldId id="418" r:id="rId10"/>
    <p:sldId id="558" r:id="rId11"/>
    <p:sldId id="55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6BA"/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87039" autoAdjust="0"/>
  </p:normalViewPr>
  <p:slideViewPr>
    <p:cSldViewPr>
      <p:cViewPr varScale="1">
        <p:scale>
          <a:sx n="93" d="100"/>
          <a:sy n="93" d="100"/>
        </p:scale>
        <p:origin x="207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6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EA756BF-5C14-A247-A374-2D5EAE3761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E0E6A-A5C5-2842-9986-3C82C0162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BFD93-5885-0B4E-9D85-5556455CCED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D37F81-A87E-B741-B190-1B3749BB09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FE81B-D5C7-B743-A634-A5C396AD6F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351936-C162-D34B-9F5F-8157359A90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52634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EB5160-BE02-4DC6-803D-717C32EB1A4C}" type="slidenum">
              <a:rPr lang="en-US"/>
              <a:pPr/>
              <a:t>1</a:t>
            </a:fld>
            <a:endParaRPr lang="en-US"/>
          </a:p>
        </p:txBody>
      </p:sp>
      <p:sp>
        <p:nvSpPr>
          <p:cNvPr id="115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6EEF75-E6A0-6248-B39B-74705B07F0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A55161B3-1A9A-1346-8FCF-54C12D2ADC17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CF2C90-415D-4F6A-A711-8658D1B49D82}" type="slidenum">
              <a:rPr lang="en-US"/>
              <a:pPr/>
              <a:t>10</a:t>
            </a:fld>
            <a:endParaRPr lang="en-US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39DCAE-9A77-1F4F-905B-7CAEDFDC35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8CAB9A7-F2ED-0843-B8AE-D4DEBA909AE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622262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CF2C90-415D-4F6A-A711-8658D1B49D82}" type="slidenum">
              <a:rPr lang="en-US"/>
              <a:pPr/>
              <a:t>11</a:t>
            </a:fld>
            <a:endParaRPr lang="en-US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39DCAE-9A77-1F4F-905B-7CAEDFDC35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8CAB9A7-F2ED-0843-B8AE-D4DEBA909AE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505429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EB5160-BE02-4DC6-803D-717C32EB1A4C}" type="slidenum">
              <a:rPr lang="en-US"/>
              <a:pPr/>
              <a:t>2</a:t>
            </a:fld>
            <a:endParaRPr lang="en-US"/>
          </a:p>
        </p:txBody>
      </p:sp>
      <p:sp>
        <p:nvSpPr>
          <p:cNvPr id="115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6EEF75-E6A0-6248-B39B-74705B07F0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A55161B3-1A9A-1346-8FCF-54C12D2ADC17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022611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EB5160-BE02-4DC6-803D-717C32EB1A4C}" type="slidenum">
              <a:rPr lang="en-US"/>
              <a:pPr/>
              <a:t>3</a:t>
            </a:fld>
            <a:endParaRPr lang="en-US"/>
          </a:p>
        </p:txBody>
      </p:sp>
      <p:sp>
        <p:nvSpPr>
          <p:cNvPr id="115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6EEF75-E6A0-6248-B39B-74705B07F0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A55161B3-1A9A-1346-8FCF-54C12D2ADC17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4285524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EB5160-BE02-4DC6-803D-717C32EB1A4C}" type="slidenum">
              <a:rPr lang="en-US"/>
              <a:pPr/>
              <a:t>4</a:t>
            </a:fld>
            <a:endParaRPr lang="en-US"/>
          </a:p>
        </p:txBody>
      </p:sp>
      <p:sp>
        <p:nvSpPr>
          <p:cNvPr id="115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6EEF75-E6A0-6248-B39B-74705B07F0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A55161B3-1A9A-1346-8FCF-54C12D2ADC17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627209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EB5160-BE02-4DC6-803D-717C32EB1A4C}" type="slidenum">
              <a:rPr lang="en-US"/>
              <a:pPr/>
              <a:t>5</a:t>
            </a:fld>
            <a:endParaRPr lang="en-US"/>
          </a:p>
        </p:txBody>
      </p:sp>
      <p:sp>
        <p:nvSpPr>
          <p:cNvPr id="115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6EEF75-E6A0-6248-B39B-74705B07F0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A55161B3-1A9A-1346-8FCF-54C12D2ADC17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521630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EB5160-BE02-4DC6-803D-717C32EB1A4C}" type="slidenum">
              <a:rPr lang="en-US"/>
              <a:pPr/>
              <a:t>6</a:t>
            </a:fld>
            <a:endParaRPr lang="en-US"/>
          </a:p>
        </p:txBody>
      </p:sp>
      <p:sp>
        <p:nvSpPr>
          <p:cNvPr id="115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6EEF75-E6A0-6248-B39B-74705B07F0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A55161B3-1A9A-1346-8FCF-54C12D2ADC17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755169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EB5160-BE02-4DC6-803D-717C32EB1A4C}" type="slidenum">
              <a:rPr lang="en-US"/>
              <a:pPr/>
              <a:t>7</a:t>
            </a:fld>
            <a:endParaRPr lang="en-US"/>
          </a:p>
        </p:txBody>
      </p:sp>
      <p:sp>
        <p:nvSpPr>
          <p:cNvPr id="115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6EEF75-E6A0-6248-B39B-74705B07F0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A55161B3-1A9A-1346-8FCF-54C12D2ADC17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780820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EB5160-BE02-4DC6-803D-717C32EB1A4C}" type="slidenum">
              <a:rPr lang="en-US"/>
              <a:pPr/>
              <a:t>8</a:t>
            </a:fld>
            <a:endParaRPr lang="en-US"/>
          </a:p>
        </p:txBody>
      </p:sp>
      <p:sp>
        <p:nvSpPr>
          <p:cNvPr id="115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6EEF75-E6A0-6248-B39B-74705B07F0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A55161B3-1A9A-1346-8FCF-54C12D2ADC17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813011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CF2C90-415D-4F6A-A711-8658D1B49D82}" type="slidenum">
              <a:rPr lang="en-US"/>
              <a:pPr/>
              <a:t>9</a:t>
            </a:fld>
            <a:endParaRPr lang="en-US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39DCAE-9A77-1F4F-905B-7CAEDFDC35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8CAB9A7-F2ED-0843-B8AE-D4DEBA909AE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862464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3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3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56772E6B-5AA2-4C5F-A7F8-95F9D4354597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82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3D7F715D-3209-482A-ABCD-4F9C0036FCD6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99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DD0BCF35-A1C1-47C4-BF2B-8B9B8D4EBCAE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24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C0FBBB96-A630-4B05-BA47-6FDCC80A2530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66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B8D13B05-696B-43F3-A133-03DEFFF24850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0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ABE97F21-FF4B-4B80-811E-C7802C99A8A5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51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tags" Target="../tags/tag11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tags" Target="../tags/tag16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tags" Target="../tags/tag21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tags" Target="../tags/tag26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4653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6534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8919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6536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143000"/>
            <a:ext cx="83058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  <a:cs typeface="Arial" charset="0"/>
              </a:rPr>
              <a:t>Video Graphics Array (VGA) is:</a:t>
            </a:r>
          </a:p>
          <a:p>
            <a:pPr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	- a video display controller and </a:t>
            </a:r>
          </a:p>
          <a:p>
            <a:pPr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	- a graphics standard</a:t>
            </a:r>
          </a:p>
          <a:p>
            <a:pPr>
              <a:spcBef>
                <a:spcPct val="20000"/>
              </a:spcBef>
            </a:pPr>
            <a:endParaRPr lang="en-US" sz="3200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  <a:cs typeface="Arial" charset="0"/>
              </a:rPr>
              <a:t>VGA signal timings are specified, published, copyrighted, and sold by the VESA® organization (www.vesa.org)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VGA</a:t>
            </a:r>
          </a:p>
        </p:txBody>
      </p:sp>
    </p:spTree>
    <p:extLst>
      <p:ext uri="{BB962C8B-B14F-4D97-AF65-F5344CB8AC3E}">
        <p14:creationId xmlns:p14="http://schemas.microsoft.com/office/powerpoint/2010/main" val="61846769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16484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3276600" y="1130300"/>
            <a:ext cx="5638800" cy="5257800"/>
          </a:xfrm>
          <a:solidFill>
            <a:schemeClr val="bg1">
              <a:lumMod val="95000"/>
            </a:schemeClr>
          </a:solidFill>
        </p:spPr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sz="1600" b="1" dirty="0">
                <a:latin typeface="Courier New" pitchFamily="49" charset="0"/>
              </a:rPr>
              <a:t>module</a:t>
            </a:r>
            <a:r>
              <a:rPr lang="en-US" sz="1600" dirty="0">
                <a:latin typeface="Courier New" pitchFamily="49" charset="0"/>
              </a:rPr>
              <a:t> ram #(parameter N = 6, M = 32)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			(input logic </a:t>
            </a:r>
            <a:r>
              <a:rPr lang="en-US" sz="1600" dirty="0" err="1">
                <a:latin typeface="Courier New" pitchFamily="49" charset="0"/>
              </a:rPr>
              <a:t>clk</a:t>
            </a:r>
            <a:r>
              <a:rPr lang="en-US" sz="1600" dirty="0">
                <a:latin typeface="Courier New" pitchFamily="49" charset="0"/>
              </a:rPr>
              <a:t>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			 input logic we,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			 input logic [N–1:0] </a:t>
            </a:r>
            <a:r>
              <a:rPr lang="en-US" sz="1600" dirty="0" err="1">
                <a:latin typeface="Courier New" pitchFamily="49" charset="0"/>
              </a:rPr>
              <a:t>adr</a:t>
            </a:r>
            <a:r>
              <a:rPr lang="en-US" sz="1600" dirty="0">
                <a:latin typeface="Courier New" pitchFamily="49" charset="0"/>
              </a:rPr>
              <a:t>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			 input logic [M–1:0] din,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			 output logic [M–1:0] </a:t>
            </a:r>
            <a:r>
              <a:rPr lang="en-US" sz="1600" dirty="0" err="1">
                <a:latin typeface="Courier New" pitchFamily="49" charset="0"/>
              </a:rPr>
              <a:t>dout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logic [M–1:0] mem [2**N–1:0];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initial begin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$display("Loading data.");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b="1" dirty="0">
                <a:latin typeface="Courier New" pitchFamily="49" charset="0"/>
              </a:rPr>
              <a:t>for</a:t>
            </a:r>
            <a:r>
              <a:rPr lang="en-US" sz="1600" dirty="0">
                <a:latin typeface="Courier New" pitchFamily="49" charset="0"/>
              </a:rPr>
              <a:t> 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=0;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&lt;2**N;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</a:t>
            </a:r>
            <a:r>
              <a:rPr lang="en-US" sz="1600" b="1" dirty="0">
                <a:latin typeface="Courier New" pitchFamily="49" charset="0"/>
              </a:rPr>
              <a:t>begin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mem[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      </a:t>
            </a:r>
            <a:r>
              <a:rPr lang="en-US" sz="1600" b="1">
                <a:latin typeface="Courier New" pitchFamily="49" charset="0"/>
              </a:rPr>
              <a:t>end</a:t>
            </a:r>
            <a:endParaRPr lang="en-US" sz="16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</a:t>
            </a:r>
            <a:r>
              <a:rPr lang="en-US" sz="1600" b="1" dirty="0">
                <a:latin typeface="Courier New" pitchFamily="49" charset="0"/>
              </a:rPr>
              <a:t>end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</a:t>
            </a:r>
            <a:r>
              <a:rPr lang="en-US" sz="1600" b="1" dirty="0" err="1">
                <a:latin typeface="Courier New" pitchFamily="49" charset="0"/>
              </a:rPr>
              <a:t>always_ff</a:t>
            </a:r>
            <a:r>
              <a:rPr lang="en-US" sz="1600" dirty="0">
                <a:latin typeface="Courier New" pitchFamily="49" charset="0"/>
              </a:rPr>
              <a:t> @(posedge </a:t>
            </a:r>
            <a:r>
              <a:rPr lang="en-US" sz="1600" dirty="0" err="1">
                <a:latin typeface="Courier New" pitchFamily="49" charset="0"/>
              </a:rPr>
              <a:t>clk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	   if (we) mem [</a:t>
            </a:r>
            <a:r>
              <a:rPr lang="en-US" sz="1600" dirty="0" err="1">
                <a:latin typeface="Courier New" pitchFamily="49" charset="0"/>
              </a:rPr>
              <a:t>adr</a:t>
            </a:r>
            <a:r>
              <a:rPr lang="en-US" sz="1600" dirty="0">
                <a:latin typeface="Courier New" pitchFamily="49" charset="0"/>
              </a:rPr>
              <a:t>] &lt;= din;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</a:t>
            </a:r>
            <a:r>
              <a:rPr lang="en-US" sz="1600" b="1" dirty="0">
                <a:latin typeface="Courier New" pitchFamily="49" charset="0"/>
              </a:rPr>
              <a:t>assign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dout</a:t>
            </a:r>
            <a:r>
              <a:rPr lang="en-US" sz="1600" dirty="0">
                <a:latin typeface="Courier New" pitchFamily="49" charset="0"/>
              </a:rPr>
              <a:t> = mem[</a:t>
            </a:r>
            <a:r>
              <a:rPr lang="en-US" sz="1600" dirty="0" err="1">
                <a:latin typeface="Courier New" pitchFamily="49" charset="0"/>
              </a:rPr>
              <a:t>adr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>
              <a:buFontTx/>
              <a:buNone/>
            </a:pPr>
            <a:r>
              <a:rPr lang="en-US" sz="1600" b="1" dirty="0" err="1">
                <a:latin typeface="Courier New" pitchFamily="49" charset="0"/>
              </a:rPr>
              <a:t>endmodule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1624" y="268069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RAM (Initialize Memory)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F3FFFE61-028B-41A5-AC83-94C802DC9FF5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92100" y="1219200"/>
            <a:ext cx="29845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lang="en-US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endParaRPr lang="en-US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We can also use initial to compute initial values</a:t>
            </a:r>
            <a:endParaRPr lang="en-US" sz="2400" b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Times New Roman" pitchFamily="18" charset="0"/>
            </a:endParaRPr>
          </a:p>
          <a:p>
            <a:pPr>
              <a:spcBef>
                <a:spcPct val="20000"/>
              </a:spcBef>
            </a:pPr>
            <a:endParaRPr lang="en-US" sz="2400" baseline="30000" dirty="0">
              <a:solidFill>
                <a:srgbClr val="000000"/>
              </a:solidFill>
              <a:latin typeface="Calibri" panose="020F0502020204030204" pitchFamily="34" charset="0"/>
              <a:cs typeface="Times New Roman" pitchFamily="18" charset="0"/>
            </a:endParaRPr>
          </a:p>
          <a:p>
            <a:pPr>
              <a:spcBef>
                <a:spcPct val="20000"/>
              </a:spcBef>
            </a:pPr>
            <a:endParaRPr lang="en-US" sz="2400" baseline="30000" dirty="0">
              <a:solidFill>
                <a:srgbClr val="000000"/>
              </a:solidFill>
              <a:latin typeface="Calibri" panose="020F0502020204030204" pitchFamily="34" charset="0"/>
              <a:cs typeface="Times New Roman" pitchFamily="18" charset="0"/>
            </a:endParaRPr>
          </a:p>
          <a:p>
            <a:pPr>
              <a:spcBef>
                <a:spcPct val="20000"/>
              </a:spcBef>
            </a:pPr>
            <a:endParaRPr lang="en-US" sz="3200" baseline="30000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37060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16484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533400" y="914400"/>
            <a:ext cx="8382000" cy="2070100"/>
          </a:xfrm>
          <a:solidFill>
            <a:schemeClr val="bg1">
              <a:lumMod val="95000"/>
            </a:schemeClr>
          </a:solidFill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600" b="1" dirty="0" err="1">
                <a:latin typeface="Courier New" pitchFamily="49" charset="0"/>
              </a:rPr>
              <a:t>hex_file.mem</a:t>
            </a:r>
            <a:endParaRPr lang="en-US" sz="16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b="1" dirty="0">
                <a:solidFill>
                  <a:schemeClr val="accent3"/>
                </a:solidFill>
                <a:latin typeface="Courier New" pitchFamily="49" charset="0"/>
              </a:rPr>
              <a:t>// </a:t>
            </a:r>
            <a:r>
              <a:rPr lang="pt-BR" sz="1600" b="1" dirty="0">
                <a:solidFill>
                  <a:schemeClr val="accent3"/>
                </a:solidFill>
                <a:latin typeface="Courier New" pitchFamily="49" charset="0"/>
              </a:rPr>
              <a:t>logic [7:0] ex2_memory [0:15];</a:t>
            </a:r>
          </a:p>
          <a:p>
            <a:pPr>
              <a:buFontTx/>
              <a:buNone/>
            </a:pPr>
            <a:r>
              <a:rPr lang="pt-BR" sz="1600" b="1" dirty="0">
                <a:solidFill>
                  <a:schemeClr val="accent3"/>
                </a:solidFill>
                <a:latin typeface="Courier New" pitchFamily="49" charset="0"/>
              </a:rPr>
              <a:t>// $readmemh("hex_file.mem", ex2_memory);</a:t>
            </a:r>
            <a:endParaRPr lang="en-US" sz="1600" b="1" dirty="0">
              <a:solidFill>
                <a:schemeClr val="accent3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b="1" dirty="0">
                <a:latin typeface="Courier New" pitchFamily="49" charset="0"/>
              </a:rPr>
              <a:t>ab cd </a:t>
            </a:r>
            <a:r>
              <a:rPr lang="en-US" sz="1600" b="1" dirty="0" err="1">
                <a:latin typeface="Courier New" pitchFamily="49" charset="0"/>
              </a:rPr>
              <a:t>ef</a:t>
            </a:r>
            <a:r>
              <a:rPr lang="en-US" sz="1600" b="1" dirty="0">
                <a:latin typeface="Courier New" pitchFamily="49" charset="0"/>
              </a:rPr>
              <a:t> 01  </a:t>
            </a:r>
            <a:r>
              <a:rPr lang="en-US" sz="1600" b="1" dirty="0">
                <a:solidFill>
                  <a:schemeClr val="accent3"/>
                </a:solidFill>
                <a:latin typeface="Courier New" pitchFamily="49" charset="0"/>
              </a:rPr>
              <a:t>// this is a comment</a:t>
            </a:r>
          </a:p>
          <a:p>
            <a:pPr>
              <a:buFontTx/>
              <a:buNone/>
            </a:pPr>
            <a:r>
              <a:rPr lang="en-US" sz="1600" b="1" dirty="0" err="1">
                <a:latin typeface="Courier New" pitchFamily="49" charset="0"/>
              </a:rPr>
              <a:t>ef</a:t>
            </a:r>
            <a:r>
              <a:rPr lang="en-US" sz="1600" b="1" dirty="0">
                <a:latin typeface="Courier New" pitchFamily="49" charset="0"/>
              </a:rPr>
              <a:t> 22 1e 00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itchFamily="49" charset="0"/>
              </a:rPr>
              <a:t>9f ff 13 e6</a:t>
            </a:r>
          </a:p>
          <a:p>
            <a:pPr>
              <a:buFontTx/>
              <a:buNone/>
            </a:pPr>
            <a:r>
              <a:rPr lang="en-US" sz="1600" b="1" dirty="0" err="1">
                <a:latin typeface="Courier New" pitchFamily="49" charset="0"/>
              </a:rPr>
              <a:t>ce</a:t>
            </a:r>
            <a:r>
              <a:rPr lang="en-US" sz="1600" b="1" dirty="0">
                <a:latin typeface="Courier New" pitchFamily="49" charset="0"/>
              </a:rPr>
              <a:t> b7 28 8f</a:t>
            </a:r>
          </a:p>
          <a:p>
            <a:pPr>
              <a:buFontTx/>
              <a:buNone/>
            </a:pPr>
            <a:endParaRPr lang="en-US" sz="1600" b="1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1624" y="268069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RAM (Initialize Memory)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F3FFFE61-028B-41A5-AC83-94C802DC9FF5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60350" y="5105400"/>
            <a:ext cx="86233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</a:t>
            </a:r>
            <a:r>
              <a:rPr lang="en-US" sz="24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hex_memory_file.mem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or </a:t>
            </a:r>
            <a:r>
              <a:rPr lang="en-US" sz="24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bin_memory_file.mem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file consists of text hex/binary values separated by whitespace: space, tab, and newline.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Times New Roman" pitchFamily="18" charset="0"/>
              </a:rPr>
              <a:t>You can define a start/end address.</a:t>
            </a:r>
            <a:endParaRPr lang="en-US" sz="3200" baseline="30000" dirty="0">
              <a:latin typeface="+mj-lt"/>
              <a:cs typeface="Times New Roman" pitchFamily="18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D8E995D-99D1-7F31-C965-EE7B6FB3F78B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489724" y="3276600"/>
            <a:ext cx="8382000" cy="16262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1600" b="1" dirty="0" err="1">
                <a:latin typeface="Courier New" pitchFamily="49" charset="0"/>
              </a:rPr>
              <a:t>bin_file.mem</a:t>
            </a:r>
            <a:endParaRPr lang="en-US" sz="16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b="1" dirty="0">
                <a:solidFill>
                  <a:schemeClr val="accent3"/>
                </a:solidFill>
                <a:latin typeface="Courier New" pitchFamily="49" charset="0"/>
              </a:rPr>
              <a:t>// </a:t>
            </a:r>
            <a:r>
              <a:rPr lang="pt-BR" sz="1600" b="1" dirty="0">
                <a:solidFill>
                  <a:schemeClr val="accent3"/>
                </a:solidFill>
                <a:latin typeface="Courier New" pitchFamily="49" charset="0"/>
              </a:rPr>
              <a:t>logic [2:0] ex3_memory [0:15];</a:t>
            </a:r>
          </a:p>
          <a:p>
            <a:pPr>
              <a:buFontTx/>
              <a:buNone/>
            </a:pPr>
            <a:r>
              <a:rPr lang="pt-BR" sz="1600" b="1" dirty="0">
                <a:solidFill>
                  <a:schemeClr val="accent3"/>
                </a:solidFill>
                <a:latin typeface="Courier New" pitchFamily="49" charset="0"/>
              </a:rPr>
              <a:t>// $readmemh(“bin_file.mem", ex3_memory, 8,13);</a:t>
            </a:r>
            <a:endParaRPr lang="en-US" sz="1600" b="1" dirty="0">
              <a:solidFill>
                <a:schemeClr val="accent3"/>
              </a:solidFill>
              <a:latin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</a:rPr>
              <a:t>001 101 111 111 101 001 </a:t>
            </a:r>
            <a:r>
              <a:rPr lang="en-US" sz="1600" b="1" dirty="0">
                <a:solidFill>
                  <a:schemeClr val="accent3"/>
                </a:solidFill>
                <a:latin typeface="Courier New" pitchFamily="49" charset="0"/>
              </a:rPr>
              <a:t>// six 3-bit values</a:t>
            </a:r>
            <a:endParaRPr lang="en-US" sz="1600" b="1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 b="1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82832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4653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6534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8919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6536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143000"/>
            <a:ext cx="83058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Basys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3 board uses 14 FPGA signals to create a VGA port with 4-bits per color and the two standard sync signals (HS – Horizontal Sync, and VS – Vertical Sync). 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4096 different colors can be displayed, one for each unique 12-bit pattern.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 video controller circuit must be created in the FPGA to drive the sync and color signals with the correct timing in order to produce a working display system. </a:t>
            </a:r>
            <a:endParaRPr lang="en-US" sz="3200" baseline="30000" dirty="0">
              <a:latin typeface="+mj-lt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VGA Port (</a:t>
            </a:r>
            <a:r>
              <a:rPr lang="en-US" sz="4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Basys</a:t>
            </a:r>
            <a:r>
              <a:rPr lang="en-US" sz="4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3</a:t>
            </a:r>
            <a:r>
              <a:rPr lang="en-US" sz="4400" dirty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585733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4653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6534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8919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6536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143000"/>
            <a:ext cx="83058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600" baseline="30000" dirty="0">
              <a:latin typeface="+mj-lt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VGA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73B1275-2C5B-9856-532C-84B4F438EF6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1737" r="7411"/>
          <a:stretch/>
        </p:blipFill>
        <p:spPr>
          <a:xfrm>
            <a:off x="4343400" y="1277618"/>
            <a:ext cx="4724400" cy="5207620"/>
          </a:xfrm>
          <a:prstGeom prst="rect">
            <a:avLst/>
          </a:prstGeom>
        </p:spPr>
      </p:pic>
      <p:sp>
        <p:nvSpPr>
          <p:cNvPr id="4" name="Rectangle 8">
            <a:extLst>
              <a:ext uri="{FF2B5EF4-FFF2-40B4-BE49-F238E27FC236}">
                <a16:creationId xmlns:a16="http://schemas.microsoft.com/office/drawing/2014/main" id="{52A0B7F2-47FB-C7E7-A01F-C6BD1E6C4E64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85800" y="1295400"/>
            <a:ext cx="3581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Video data typically comes from a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video refresh memory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  The controller must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index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into video memory as the beams move across the display and send video data to the display at precisely the time the electron beam is moving across a given pixel.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83561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4653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6534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8919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6536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143000"/>
            <a:ext cx="83058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600" baseline="30000" dirty="0">
              <a:latin typeface="+mj-lt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VGA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73B1275-2C5B-9856-532C-84B4F438EF6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1737" r="7411"/>
          <a:stretch/>
        </p:blipFill>
        <p:spPr>
          <a:xfrm>
            <a:off x="4343400" y="1277618"/>
            <a:ext cx="4724400" cy="5207620"/>
          </a:xfrm>
          <a:prstGeom prst="rect">
            <a:avLst/>
          </a:prstGeom>
        </p:spPr>
      </p:pic>
      <p:sp>
        <p:nvSpPr>
          <p:cNvPr id="4" name="Rectangle 8">
            <a:extLst>
              <a:ext uri="{FF2B5EF4-FFF2-40B4-BE49-F238E27FC236}">
                <a16:creationId xmlns:a16="http://schemas.microsoft.com/office/drawing/2014/main" id="{52A0B7F2-47FB-C7E7-A01F-C6BD1E6C4E64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85800" y="1295400"/>
            <a:ext cx="3581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 VGA controller circuit must generate the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HS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and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VS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timings signals and coordinate the delivery of video data based on the pixel clock (25 MHz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 40 ns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).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The 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VS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signal defines the "refresh" frequency of the display (60 Hz)</a:t>
            </a:r>
          </a:p>
        </p:txBody>
      </p:sp>
    </p:spTree>
    <p:extLst>
      <p:ext uri="{BB962C8B-B14F-4D97-AF65-F5344CB8AC3E}">
        <p14:creationId xmlns:p14="http://schemas.microsoft.com/office/powerpoint/2010/main" val="180046844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4653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6534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8919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6536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143000"/>
            <a:ext cx="83058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600" baseline="30000" dirty="0">
              <a:latin typeface="+mj-lt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VGA horizontal timing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52A0B7F2-47FB-C7E7-A01F-C6BD1E6C4E64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9514" y="5334000"/>
            <a:ext cx="8052486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 VGA controller circuit must generate the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HS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accordingly with the table above.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3006662-EEE8-0D05-A1D8-B7E0F67611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18010" y="838200"/>
            <a:ext cx="5307980" cy="2018371"/>
          </a:xfrm>
          <a:prstGeom prst="rect">
            <a:avLst/>
          </a:prstGeom>
        </p:spPr>
      </p:pic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2163A1A2-F047-F9AA-20F6-BCE7481060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621923"/>
              </p:ext>
            </p:extLst>
          </p:nvPr>
        </p:nvGraphicFramePr>
        <p:xfrm>
          <a:off x="1219200" y="2819501"/>
          <a:ext cx="6172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050">
                  <a:extLst>
                    <a:ext uri="{9D8B030D-6E8A-4147-A177-3AD203B41FA5}">
                      <a16:colId xmlns:a16="http://schemas.microsoft.com/office/drawing/2014/main" val="3493886059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306790040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430343022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133187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Parameter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Clocks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264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T</a:t>
                      </a:r>
                      <a:r>
                        <a:rPr lang="it-IT" baseline="-25000" dirty="0" err="1"/>
                        <a:t>pw</a:t>
                      </a:r>
                      <a:endParaRPr lang="it-IT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Pulse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Width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3.84us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725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T</a:t>
                      </a:r>
                      <a:r>
                        <a:rPr lang="it-IT" baseline="-25000" dirty="0" err="1"/>
                        <a:t>bp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Back </a:t>
                      </a:r>
                      <a:r>
                        <a:rPr lang="it-IT" dirty="0" err="1"/>
                        <a:t>porch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1.92us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328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T</a:t>
                      </a:r>
                      <a:r>
                        <a:rPr lang="it-IT" baseline="-25000" dirty="0" err="1"/>
                        <a:t>disp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Display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25.6us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407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T</a:t>
                      </a:r>
                      <a:r>
                        <a:rPr lang="it-IT" baseline="-25000" dirty="0" err="1"/>
                        <a:t>fp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Front </a:t>
                      </a:r>
                      <a:r>
                        <a:rPr lang="it-IT" dirty="0" err="1"/>
                        <a:t>porch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640ns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920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</a:t>
                      </a:r>
                      <a:r>
                        <a:rPr lang="it-IT" baseline="-25000" dirty="0"/>
                        <a:t>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Sync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Period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32us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227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954730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4653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6534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8919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6536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143000"/>
            <a:ext cx="83058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600" baseline="30000" dirty="0">
              <a:latin typeface="+mj-lt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VGA vertical timing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52A0B7F2-47FB-C7E7-A01F-C6BD1E6C4E64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9514" y="5334000"/>
            <a:ext cx="8052486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 VGA controller circuit must generate the 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V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accordingly with the table above. 1 line is 800 cc (an horizontal T</a:t>
            </a:r>
            <a:r>
              <a:rPr lang="en-US" sz="2400" b="0" i="0" u="none" strike="noStrike" baseline="-25000" dirty="0">
                <a:solidFill>
                  <a:srgbClr val="000000"/>
                </a:solidFill>
                <a:latin typeface="Calibri" panose="020F0502020204030204" pitchFamily="34" charset="0"/>
              </a:rPr>
              <a:t>S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). </a:t>
            </a:r>
            <a:b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N.B.: We can count the lines! </a:t>
            </a:r>
            <a:endParaRPr lang="en-US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3006662-EEE8-0D05-A1D8-B7E0F67611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18010" y="838200"/>
            <a:ext cx="5307980" cy="2018371"/>
          </a:xfrm>
          <a:prstGeom prst="rect">
            <a:avLst/>
          </a:prstGeom>
        </p:spPr>
      </p:pic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2163A1A2-F047-F9AA-20F6-BCE7481060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642070"/>
              </p:ext>
            </p:extLst>
          </p:nvPr>
        </p:nvGraphicFramePr>
        <p:xfrm>
          <a:off x="926757" y="2871088"/>
          <a:ext cx="685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49388605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0679004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0927105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43034302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33187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Parameter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Clocks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264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T</a:t>
                      </a:r>
                      <a:r>
                        <a:rPr lang="it-IT" baseline="-25000" dirty="0" err="1"/>
                        <a:t>pw</a:t>
                      </a:r>
                      <a:endParaRPr lang="it-IT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Pulse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Width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64us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1’600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725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T</a:t>
                      </a:r>
                      <a:r>
                        <a:rPr lang="it-IT" baseline="-25000" dirty="0" err="1"/>
                        <a:t>bp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Back </a:t>
                      </a:r>
                      <a:r>
                        <a:rPr lang="it-IT" dirty="0" err="1"/>
                        <a:t>porch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928us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23’200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328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T</a:t>
                      </a:r>
                      <a:r>
                        <a:rPr lang="it-IT" baseline="-25000" dirty="0" err="1"/>
                        <a:t>disp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Display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15.36ms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384’000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407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T</a:t>
                      </a:r>
                      <a:r>
                        <a:rPr lang="it-IT" baseline="-25000" dirty="0" err="1"/>
                        <a:t>fp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Front </a:t>
                      </a:r>
                      <a:r>
                        <a:rPr lang="it-IT" dirty="0" err="1"/>
                        <a:t>porch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320us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8’000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920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</a:t>
                      </a:r>
                      <a:r>
                        <a:rPr lang="it-IT" baseline="-25000" dirty="0"/>
                        <a:t>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Sync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Period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16.7ms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416’800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227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99396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46536" name="Rectangle 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143000"/>
            <a:ext cx="83058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600" baseline="30000" dirty="0">
              <a:latin typeface="+mj-lt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Esercizio</a:t>
            </a:r>
            <a:r>
              <a:rPr lang="en-US" sz="4400" dirty="0">
                <a:latin typeface="+mj-lt"/>
              </a:rPr>
              <a:t>: VGA controller 1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CFB09D49-9F1A-8D20-D3BA-B82ACCD6FD1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5210175"/>
            <a:ext cx="8305800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Realizzare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un controller VGA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che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mostra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una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linea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orizzontale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che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si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muove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dall’alto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in basso.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( S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ul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simulatore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eseguire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make run VGA=1)</a:t>
            </a:r>
            <a:endParaRPr lang="en-US" sz="3200" baseline="30000" dirty="0">
              <a:latin typeface="+mj-lt"/>
              <a:cs typeface="Times New Roman" pitchFamily="18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AA0845E-4EAC-E08A-06D7-9E4357E61F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000" y="1547812"/>
            <a:ext cx="53340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43884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46536" name="Rectangle 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143000"/>
            <a:ext cx="83058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600" baseline="30000" dirty="0">
              <a:latin typeface="+mj-lt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Esercizio</a:t>
            </a:r>
            <a:r>
              <a:rPr lang="en-US" sz="4400" dirty="0">
                <a:latin typeface="+mj-lt"/>
              </a:rPr>
              <a:t>: VGA controller 2</a:t>
            </a:r>
          </a:p>
        </p:txBody>
      </p:sp>
      <p:pic>
        <p:nvPicPr>
          <p:cNvPr id="7" name="Immagine 6" descr="Immagine che contiene diagramma, Disegno tecnico, testo, Piano&#10;&#10;Descrizione generata automaticamente">
            <a:extLst>
              <a:ext uri="{FF2B5EF4-FFF2-40B4-BE49-F238E27FC236}">
                <a16:creationId xmlns:a16="http://schemas.microsoft.com/office/drawing/2014/main" id="{1E0B36EC-F372-6361-B0BC-600A542E4A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270000"/>
            <a:ext cx="5334000" cy="3762375"/>
          </a:xfrm>
          <a:prstGeom prst="rect">
            <a:avLst/>
          </a:prstGeom>
        </p:spPr>
      </p:pic>
      <p:sp>
        <p:nvSpPr>
          <p:cNvPr id="8" name="Rectangle 8">
            <a:extLst>
              <a:ext uri="{FF2B5EF4-FFF2-40B4-BE49-F238E27FC236}">
                <a16:creationId xmlns:a16="http://schemas.microsoft.com/office/drawing/2014/main" id="{CFB09D49-9F1A-8D20-D3BA-B82ACCD6FD1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5210175"/>
            <a:ext cx="8305800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Realizzare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un controller VGA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che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mostra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un imagine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memorizzata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in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una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RAM/ROM </a:t>
            </a:r>
            <a:b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sul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simulatore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eseguire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(make run VGA=1)</a:t>
            </a:r>
            <a:endParaRPr lang="en-US" sz="3200" baseline="30000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1588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16484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3276600" y="1130300"/>
            <a:ext cx="5638800" cy="5257800"/>
          </a:xfrm>
          <a:solidFill>
            <a:schemeClr val="bg1">
              <a:lumMod val="95000"/>
            </a:schemeClr>
          </a:solidFill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1600" b="1" dirty="0">
                <a:latin typeface="Courier New" pitchFamily="49" charset="0"/>
              </a:rPr>
              <a:t>module</a:t>
            </a:r>
            <a:r>
              <a:rPr lang="en-US" sz="1600" dirty="0">
                <a:latin typeface="Courier New" pitchFamily="49" charset="0"/>
              </a:rPr>
              <a:t> ram #(parameter N = 6, M = 32)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			(input logic </a:t>
            </a:r>
            <a:r>
              <a:rPr lang="en-US" sz="1600" dirty="0" err="1">
                <a:latin typeface="Courier New" pitchFamily="49" charset="0"/>
              </a:rPr>
              <a:t>clk</a:t>
            </a:r>
            <a:r>
              <a:rPr lang="en-US" sz="1600" dirty="0">
                <a:latin typeface="Courier New" pitchFamily="49" charset="0"/>
              </a:rPr>
              <a:t>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			 input logic we,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			 input logic [N–1:0] </a:t>
            </a:r>
            <a:r>
              <a:rPr lang="en-US" sz="1600" dirty="0" err="1">
                <a:latin typeface="Courier New" pitchFamily="49" charset="0"/>
              </a:rPr>
              <a:t>adr</a:t>
            </a:r>
            <a:r>
              <a:rPr lang="en-US" sz="1600" dirty="0">
                <a:latin typeface="Courier New" pitchFamily="49" charset="0"/>
              </a:rPr>
              <a:t>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			 input logic [M–1:0] din,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			 output logic [M–1:0] </a:t>
            </a:r>
            <a:r>
              <a:rPr lang="en-US" sz="1600" dirty="0" err="1">
                <a:latin typeface="Courier New" pitchFamily="49" charset="0"/>
              </a:rPr>
              <a:t>dout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logic [M–1:0] mem [2**N–1:0];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initial begin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$display("Loading data.");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$</a:t>
            </a:r>
            <a:r>
              <a:rPr lang="en-US" sz="1600" dirty="0" err="1">
                <a:latin typeface="Courier New" pitchFamily="49" charset="0"/>
              </a:rPr>
              <a:t>readmemh</a:t>
            </a:r>
            <a:r>
              <a:rPr lang="en-US" sz="1600" dirty="0">
                <a:latin typeface="Courier New" pitchFamily="49" charset="0"/>
              </a:rPr>
              <a:t>(“</a:t>
            </a:r>
            <a:r>
              <a:rPr lang="en-US" sz="1600" dirty="0" err="1">
                <a:latin typeface="Courier New" pitchFamily="49" charset="0"/>
              </a:rPr>
              <a:t>data.mem</a:t>
            </a:r>
            <a:r>
              <a:rPr lang="en-US" sz="1600" dirty="0">
                <a:latin typeface="Courier New" pitchFamily="49" charset="0"/>
              </a:rPr>
              <a:t>", mem);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</a:t>
            </a:r>
            <a:r>
              <a:rPr lang="en-US" sz="1600" b="1" dirty="0">
                <a:latin typeface="Courier New" pitchFamily="49" charset="0"/>
              </a:rPr>
              <a:t>end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</a:t>
            </a:r>
            <a:r>
              <a:rPr lang="en-US" sz="1600" b="1" dirty="0" err="1">
                <a:latin typeface="Courier New" pitchFamily="49" charset="0"/>
              </a:rPr>
              <a:t>always_ff</a:t>
            </a:r>
            <a:r>
              <a:rPr lang="en-US" sz="1600" dirty="0">
                <a:latin typeface="Courier New" pitchFamily="49" charset="0"/>
              </a:rPr>
              <a:t> @(posedge </a:t>
            </a:r>
            <a:r>
              <a:rPr lang="en-US" sz="1600" dirty="0" err="1">
                <a:latin typeface="Courier New" pitchFamily="49" charset="0"/>
              </a:rPr>
              <a:t>clk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	   if (we) mem [</a:t>
            </a:r>
            <a:r>
              <a:rPr lang="en-US" sz="1600" dirty="0" err="1">
                <a:latin typeface="Courier New" pitchFamily="49" charset="0"/>
              </a:rPr>
              <a:t>adr</a:t>
            </a:r>
            <a:r>
              <a:rPr lang="en-US" sz="1600" dirty="0">
                <a:latin typeface="Courier New" pitchFamily="49" charset="0"/>
              </a:rPr>
              <a:t>] &lt;= din;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</a:t>
            </a:r>
            <a:r>
              <a:rPr lang="en-US" sz="1600" b="1" dirty="0">
                <a:latin typeface="Courier New" pitchFamily="49" charset="0"/>
              </a:rPr>
              <a:t>assign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dout</a:t>
            </a:r>
            <a:r>
              <a:rPr lang="en-US" sz="1600" dirty="0">
                <a:latin typeface="Courier New" pitchFamily="49" charset="0"/>
              </a:rPr>
              <a:t> = mem[</a:t>
            </a:r>
            <a:r>
              <a:rPr lang="en-US" sz="1600" dirty="0" err="1">
                <a:latin typeface="Courier New" pitchFamily="49" charset="0"/>
              </a:rPr>
              <a:t>adr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>
              <a:buFontTx/>
              <a:buNone/>
            </a:pPr>
            <a:r>
              <a:rPr lang="en-US" sz="1600" b="1" dirty="0" err="1">
                <a:latin typeface="Courier New" pitchFamily="49" charset="0"/>
              </a:rPr>
              <a:t>endmodule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1624" y="268069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RAM (Initialize Memory)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F3FFFE61-028B-41A5-AC83-94C802DC9FF5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92100" y="1219200"/>
            <a:ext cx="29845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lang="en-US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endParaRPr lang="en-US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Verilog provides the 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$</a:t>
            </a:r>
            <a:r>
              <a:rPr lang="en-US" sz="24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readmemh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and 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$</a:t>
            </a:r>
            <a:r>
              <a:rPr lang="en-US" sz="24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readmemb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to load data in a memory array</a:t>
            </a:r>
          </a:p>
          <a:p>
            <a:pPr>
              <a:spcBef>
                <a:spcPct val="20000"/>
              </a:spcBef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Times New Roman" pitchFamily="18" charset="0"/>
            </a:endParaRPr>
          </a:p>
          <a:p>
            <a:pPr>
              <a:spcBef>
                <a:spcPct val="20000"/>
              </a:spcBef>
            </a:pPr>
            <a:endParaRPr lang="en-US" sz="2400" baseline="30000" dirty="0">
              <a:solidFill>
                <a:srgbClr val="000000"/>
              </a:solidFill>
              <a:latin typeface="Calibri" panose="020F0502020204030204" pitchFamily="34" charset="0"/>
              <a:cs typeface="Times New Roman" pitchFamily="18" charset="0"/>
            </a:endParaRPr>
          </a:p>
          <a:p>
            <a:pPr>
              <a:spcBef>
                <a:spcPct val="20000"/>
              </a:spcBef>
            </a:pPr>
            <a:endParaRPr lang="en-US" sz="2400" baseline="30000" dirty="0">
              <a:solidFill>
                <a:srgbClr val="000000"/>
              </a:solidFill>
              <a:latin typeface="Calibri" panose="020F0502020204030204" pitchFamily="34" charset="0"/>
              <a:cs typeface="Times New Roman" pitchFamily="18" charset="0"/>
            </a:endParaRPr>
          </a:p>
          <a:p>
            <a:pPr>
              <a:spcBef>
                <a:spcPct val="20000"/>
              </a:spcBef>
            </a:pPr>
            <a:endParaRPr lang="en-US" sz="3200" baseline="30000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851456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17102</TotalTime>
  <Words>1096</Words>
  <Application>Microsoft Office PowerPoint</Application>
  <PresentationFormat>Presentazione su schermo (4:3)</PresentationFormat>
  <Paragraphs>195</Paragraphs>
  <Slides>11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Calibri</vt:lpstr>
      <vt:lpstr>Courier New</vt:lpstr>
      <vt:lpstr>Times New Roman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salvatore Pontarelli</cp:lastModifiedBy>
  <cp:revision>231</cp:revision>
  <cp:lastPrinted>2018-05-09T11:30:38Z</cp:lastPrinted>
  <dcterms:created xsi:type="dcterms:W3CDTF">2012-08-07T04:56:47Z</dcterms:created>
  <dcterms:modified xsi:type="dcterms:W3CDTF">2023-11-21T17:00:59Z</dcterms:modified>
</cp:coreProperties>
</file>