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4" r:id="rId3"/>
    <p:sldId id="355" r:id="rId4"/>
    <p:sldId id="356" r:id="rId5"/>
    <p:sldId id="366" r:id="rId6"/>
    <p:sldId id="362" r:id="rId7"/>
    <p:sldId id="357" r:id="rId8"/>
    <p:sldId id="359" r:id="rId9"/>
    <p:sldId id="364" r:id="rId10"/>
    <p:sldId id="363" r:id="rId11"/>
    <p:sldId id="3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4" autoAdjust="0"/>
    <p:restoredTop sz="95712" autoAdjust="0"/>
  </p:normalViewPr>
  <p:slideViewPr>
    <p:cSldViewPr>
      <p:cViewPr varScale="1">
        <p:scale>
          <a:sx n="86" d="100"/>
          <a:sy n="86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6"/>
    </p:cViewPr>
  </p:sorterViewPr>
  <p:notesViewPr>
    <p:cSldViewPr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49E8-B95F-B049-91B3-74E8ED24C124}" type="datetime6">
              <a:rPr lang="en-US" smtClean="0"/>
              <a:t>October 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B10FD-5A73-6041-BAC0-E2D4E2B548BD}" type="datetime6">
              <a:rPr lang="en-US" smtClean="0"/>
              <a:t>October 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72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1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3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2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6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8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5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891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3E4C42CC-F299-BE4F-A270-1AFCC60593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4382" y="2738915"/>
            <a:ext cx="7600950" cy="126444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432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Progettazione</a:t>
            </a: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di </a:t>
            </a:r>
            <a:r>
              <a:rPr lang="en-US" altLang="en-US" sz="432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Sistemi</a:t>
            </a: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432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Digitali</a:t>
            </a: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altLang="en-US" sz="432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esercitazioni</a:t>
            </a: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E0EE68A-5ABC-2F48-A494-7D9CD4DCD6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94485" y="4114800"/>
            <a:ext cx="5955030" cy="822960"/>
          </a:xfrm>
        </p:spPr>
        <p:txBody>
          <a:bodyPr vert="horz" lIns="0" tIns="0" rIns="0" bIns="0" rtlCol="0">
            <a:normAutofit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dirty="0" err="1">
                <a:solidFill>
                  <a:srgbClr val="9999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Docente</a:t>
            </a:r>
            <a:r>
              <a:rPr lang="en-US" altLang="en-US" dirty="0">
                <a:solidFill>
                  <a:srgbClr val="9999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Salvatore Pontarelli</a:t>
            </a:r>
          </a:p>
        </p:txBody>
      </p:sp>
    </p:spTree>
    <p:extLst>
      <p:ext uri="{BB962C8B-B14F-4D97-AF65-F5344CB8AC3E}">
        <p14:creationId xmlns:p14="http://schemas.microsoft.com/office/powerpoint/2010/main" val="8578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Exercise 1.29 </a:t>
            </a:r>
            <a:r>
              <a:rPr lang="en-US" dirty="0"/>
              <a:t>Convert the following decimal numbers to 8-bit sign-magnitude number</a:t>
            </a:r>
          </a:p>
          <a:p>
            <a:pPr algn="l"/>
            <a:endParaRPr lang="en-US" dirty="0"/>
          </a:p>
          <a:p>
            <a:pPr marL="400050" lvl="1" indent="0">
              <a:buNone/>
            </a:pPr>
            <a:r>
              <a:rPr lang="it-IT" sz="3200" dirty="0"/>
              <a:t>(a) 42</a:t>
            </a:r>
            <a:r>
              <a:rPr lang="it-IT" sz="3200" baseline="-25000" dirty="0"/>
              <a:t>10</a:t>
            </a:r>
          </a:p>
          <a:p>
            <a:pPr marL="400050" lvl="1" indent="0">
              <a:buNone/>
            </a:pPr>
            <a:r>
              <a:rPr lang="it-IT" sz="3200" dirty="0"/>
              <a:t>(b) −63</a:t>
            </a:r>
            <a:r>
              <a:rPr lang="it-IT" sz="3200" baseline="-25000" dirty="0"/>
              <a:t>10</a:t>
            </a:r>
          </a:p>
          <a:p>
            <a:pPr marL="400050" lvl="1" indent="0">
              <a:buNone/>
            </a:pPr>
            <a:r>
              <a:rPr lang="it-IT" sz="3200" dirty="0"/>
              <a:t>(c) 124</a:t>
            </a:r>
            <a:r>
              <a:rPr lang="it-IT" sz="3200" baseline="-25000" dirty="0"/>
              <a:t>10</a:t>
            </a:r>
          </a:p>
          <a:p>
            <a:pPr marL="400050" lvl="1" indent="0">
              <a:buNone/>
            </a:pPr>
            <a:r>
              <a:rPr lang="it-IT" sz="3200" dirty="0"/>
              <a:t>(d) −128</a:t>
            </a:r>
            <a:r>
              <a:rPr lang="it-IT" sz="3200" baseline="-25000" dirty="0"/>
              <a:t>10</a:t>
            </a:r>
          </a:p>
          <a:p>
            <a:pPr marL="400050" lvl="1" indent="0">
              <a:buNone/>
            </a:pPr>
            <a:r>
              <a:rPr lang="it-IT" sz="3200" dirty="0"/>
              <a:t>(e) 133</a:t>
            </a:r>
            <a:r>
              <a:rPr lang="it-IT" sz="32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9089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</a:rPr>
              <a:t>Exercise 1.21 </a:t>
            </a:r>
            <a:r>
              <a:rPr lang="en-US" sz="2800" dirty="0"/>
              <a:t>Convert the following two’s complement binary numbers to decimal</a:t>
            </a:r>
          </a:p>
          <a:p>
            <a:pPr marL="400050" lvl="1" indent="0">
              <a:buNone/>
            </a:pPr>
            <a:r>
              <a:rPr lang="pt-BR" dirty="0"/>
              <a:t>(a) 1010</a:t>
            </a:r>
            <a:r>
              <a:rPr lang="pt-BR" baseline="-25000" dirty="0"/>
              <a:t>2</a:t>
            </a:r>
          </a:p>
          <a:p>
            <a:pPr marL="400050" lvl="1" indent="0">
              <a:buNone/>
            </a:pPr>
            <a:r>
              <a:rPr lang="pt-BR" dirty="0"/>
              <a:t>(b) 110110</a:t>
            </a:r>
            <a:r>
              <a:rPr lang="pt-BR" baseline="-25000" dirty="0"/>
              <a:t>2</a:t>
            </a:r>
            <a:endParaRPr lang="pt-BR" dirty="0"/>
          </a:p>
          <a:p>
            <a:pPr marL="400050" lvl="1" indent="0">
              <a:buNone/>
            </a:pPr>
            <a:r>
              <a:rPr lang="pt-BR" dirty="0"/>
              <a:t>(c) 01110000</a:t>
            </a:r>
            <a:r>
              <a:rPr lang="pt-BR" baseline="-25000" dirty="0"/>
              <a:t>2</a:t>
            </a:r>
            <a:endParaRPr lang="pt-BR" dirty="0"/>
          </a:p>
          <a:p>
            <a:pPr marL="400050" lvl="1" indent="0">
              <a:buNone/>
            </a:pPr>
            <a:r>
              <a:rPr lang="pt-BR" dirty="0"/>
              <a:t>(d) 10011111</a:t>
            </a:r>
            <a:r>
              <a:rPr lang="pt-BR" baseline="-25000" dirty="0"/>
              <a:t>2</a:t>
            </a:r>
          </a:p>
          <a:p>
            <a:pPr marL="400050" lvl="1" indent="0">
              <a:buNone/>
            </a:pPr>
            <a:endParaRPr lang="pt-BR" baseline="-25000" dirty="0"/>
          </a:p>
          <a:p>
            <a:r>
              <a:rPr lang="en-US" sz="2800" dirty="0">
                <a:solidFill>
                  <a:schemeClr val="accent1"/>
                </a:solidFill>
              </a:rPr>
              <a:t>Exercise 1.23 </a:t>
            </a:r>
            <a:r>
              <a:rPr lang="en-US" sz="2800" dirty="0"/>
              <a:t>Repeat Exercise 1.21, assuming the binary numbers are in sign/magnitude form rather than two’s complement representation.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3714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 the following unsigned binary numbers to decimal. Show </a:t>
            </a:r>
            <a:r>
              <a:rPr lang="en-GB" dirty="0"/>
              <a:t>your 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(a) 1110</a:t>
            </a:r>
            <a:r>
              <a:rPr lang="en-GB" baseline="-25000" dirty="0"/>
              <a:t>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(b) 100100</a:t>
            </a:r>
            <a:r>
              <a:rPr lang="en-GB" baseline="-25000" dirty="0"/>
              <a:t>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(c) 11010111</a:t>
            </a:r>
            <a:r>
              <a:rPr lang="en-GB" baseline="-25000" dirty="0"/>
              <a:t>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(d) 011101010100100</a:t>
            </a:r>
            <a:r>
              <a:rPr lang="en-GB" baseline="-25000" dirty="0"/>
              <a:t>2</a:t>
            </a:r>
            <a:endParaRPr lang="en-US" sz="2400" b="1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Exercise 1.14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47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Repeat Exercise 1.14, but convert to </a:t>
            </a:r>
            <a:r>
              <a:rPr lang="en-US" dirty="0" err="1"/>
              <a:t>exadecimal</a:t>
            </a:r>
            <a:endParaRPr lang="en-US" sz="2400" b="1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Exercise 1.16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220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 the following hexadecimal numbers to decimal. Show your </a:t>
            </a:r>
            <a:r>
              <a:rPr lang="en-GB" dirty="0"/>
              <a:t>work.</a:t>
            </a:r>
          </a:p>
          <a:p>
            <a:endParaRPr lang="en-GB" sz="2400" b="1" baseline="-25000" dirty="0"/>
          </a:p>
          <a:p>
            <a:pPr marL="0" indent="0">
              <a:buNone/>
            </a:pPr>
            <a:r>
              <a:rPr lang="en-GB" sz="2400" dirty="0"/>
              <a:t>(a) 4E</a:t>
            </a:r>
            <a:r>
              <a:rPr lang="en-GB" sz="2400" baseline="-25000" dirty="0"/>
              <a:t>16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(b) 7C</a:t>
            </a:r>
            <a:r>
              <a:rPr lang="en-GB" sz="2400" baseline="-25000" dirty="0"/>
              <a:t>16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(c) ED3A</a:t>
            </a:r>
            <a:r>
              <a:rPr lang="en-GB" sz="2400" baseline="-25000" dirty="0"/>
              <a:t>16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(d) 403FB001</a:t>
            </a:r>
            <a:r>
              <a:rPr lang="en-GB" sz="2400" baseline="-25000" dirty="0"/>
              <a:t>16</a:t>
            </a:r>
            <a:endParaRPr lang="en-US" sz="2400" b="1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Exercise 1.18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840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Eseguire</a:t>
            </a:r>
            <a:r>
              <a:rPr lang="en-US" dirty="0"/>
              <a:t> le </a:t>
            </a:r>
            <a:r>
              <a:rPr lang="en-US" dirty="0" err="1"/>
              <a:t>seguenti</a:t>
            </a:r>
            <a:r>
              <a:rPr lang="en-US" dirty="0"/>
              <a:t> </a:t>
            </a:r>
            <a:r>
              <a:rPr lang="en-US" dirty="0" err="1"/>
              <a:t>oerazioni</a:t>
            </a:r>
            <a:r>
              <a:rPr lang="en-US" dirty="0"/>
              <a:t> in base 16.</a:t>
            </a:r>
          </a:p>
          <a:p>
            <a:pPr marL="0" indent="0">
              <a:buNone/>
            </a:pPr>
            <a:r>
              <a:rPr lang="en-US" dirty="0" err="1"/>
              <a:t>Convertire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operandi ed il </a:t>
            </a:r>
            <a:r>
              <a:rPr lang="en-US" dirty="0" err="1"/>
              <a:t>risultato</a:t>
            </a:r>
            <a:r>
              <a:rPr lang="en-US" dirty="0"/>
              <a:t> in base 10 e </a:t>
            </a:r>
            <a:r>
              <a:rPr lang="en-US" dirty="0" err="1"/>
              <a:t>controllare</a:t>
            </a:r>
            <a:r>
              <a:rPr lang="en-US" dirty="0"/>
              <a:t> la </a:t>
            </a:r>
            <a:r>
              <a:rPr lang="en-US" dirty="0" err="1"/>
              <a:t>corettezza</a:t>
            </a:r>
            <a:r>
              <a:rPr lang="en-US" dirty="0"/>
              <a:t> del </a:t>
            </a:r>
            <a:r>
              <a:rPr lang="en-US" dirty="0" err="1"/>
              <a:t>risultato</a:t>
            </a:r>
            <a:r>
              <a:rPr lang="en-GB" dirty="0"/>
              <a:t>.</a:t>
            </a:r>
          </a:p>
          <a:p>
            <a:endParaRPr lang="en-GB" sz="2400" b="1" baseline="-25000" dirty="0"/>
          </a:p>
          <a:p>
            <a:pPr marL="0" indent="0">
              <a:buNone/>
            </a:pPr>
            <a:r>
              <a:rPr lang="en-GB" sz="2400" dirty="0"/>
              <a:t>(a) 41E</a:t>
            </a:r>
            <a:r>
              <a:rPr lang="en-GB" sz="2400" baseline="-25000" dirty="0"/>
              <a:t>16  </a:t>
            </a:r>
            <a:r>
              <a:rPr lang="en-GB" sz="2400" dirty="0"/>
              <a:t>+ 37C</a:t>
            </a:r>
            <a:r>
              <a:rPr lang="en-GB" sz="2400" baseline="-25000" dirty="0"/>
              <a:t>16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(b) 41E</a:t>
            </a:r>
            <a:r>
              <a:rPr lang="en-GB" sz="2400" baseline="-25000" dirty="0"/>
              <a:t>16  </a:t>
            </a:r>
            <a:r>
              <a:rPr lang="en-GB" sz="2400" dirty="0"/>
              <a:t>- 37C</a:t>
            </a:r>
            <a:r>
              <a:rPr lang="en-GB" sz="2400" baseline="-25000" dirty="0"/>
              <a:t>16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(c) ED3A</a:t>
            </a:r>
            <a:r>
              <a:rPr lang="en-GB" sz="2400" baseline="-25000" dirty="0"/>
              <a:t>16</a:t>
            </a:r>
            <a:r>
              <a:rPr lang="en-GB" sz="2400" dirty="0"/>
              <a:t> + 403F</a:t>
            </a:r>
            <a:r>
              <a:rPr lang="en-GB" sz="2400" baseline="-25000" dirty="0"/>
              <a:t>16</a:t>
            </a:r>
          </a:p>
          <a:p>
            <a:pPr marL="0" indent="0">
              <a:buNone/>
            </a:pPr>
            <a:r>
              <a:rPr lang="en-GB" sz="2400" dirty="0"/>
              <a:t>(d) </a:t>
            </a:r>
            <a:r>
              <a:rPr lang="en-GB" sz="2400"/>
              <a:t>ED3A</a:t>
            </a:r>
            <a:r>
              <a:rPr lang="en-GB" sz="2400" baseline="-25000"/>
              <a:t>16</a:t>
            </a:r>
            <a:r>
              <a:rPr lang="en-GB" sz="2400"/>
              <a:t> - </a:t>
            </a:r>
            <a:r>
              <a:rPr lang="en-GB" sz="2400" dirty="0"/>
              <a:t>403F</a:t>
            </a:r>
            <a:r>
              <a:rPr lang="en-GB" sz="2400" baseline="-25000" dirty="0"/>
              <a:t>16</a:t>
            </a:r>
            <a:endParaRPr lang="en-US" sz="2400" b="1" baseline="-25000" dirty="0"/>
          </a:p>
          <a:p>
            <a:pPr marL="0" indent="0">
              <a:buNone/>
            </a:pPr>
            <a:endParaRPr lang="en-US" sz="2400" b="1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Esercizio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49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/>
              <a:t>Convertire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seguenti</a:t>
            </a:r>
            <a:r>
              <a:rPr lang="en-US" sz="2200" dirty="0"/>
              <a:t> numeri in </a:t>
            </a:r>
            <a:r>
              <a:rPr lang="en-US" sz="2200" dirty="0" err="1"/>
              <a:t>decimale</a:t>
            </a:r>
            <a:endParaRPr lang="en-US" sz="2200" dirty="0"/>
          </a:p>
          <a:p>
            <a:pPr marL="0" indent="0">
              <a:buNone/>
            </a:pPr>
            <a:endParaRPr lang="en-GB" sz="2200" b="1" baseline="-25000" dirty="0"/>
          </a:p>
          <a:p>
            <a:pPr marL="0" indent="0">
              <a:buNone/>
            </a:pPr>
            <a:r>
              <a:rPr lang="en-GB" sz="2200" dirty="0"/>
              <a:t>(a) 1110</a:t>
            </a:r>
            <a:r>
              <a:rPr lang="en-GB" sz="2200" baseline="-25000" dirty="0"/>
              <a:t>4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(b) 401</a:t>
            </a:r>
            <a:r>
              <a:rPr lang="en-GB" sz="2200" baseline="-25000" dirty="0"/>
              <a:t>5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(c) 932</a:t>
            </a:r>
            <a:r>
              <a:rPr lang="en-GB" sz="2200" baseline="-25000" dirty="0"/>
              <a:t>12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(d) 347</a:t>
            </a:r>
            <a:r>
              <a:rPr lang="en-GB" sz="2200" baseline="-25000" dirty="0"/>
              <a:t>8</a:t>
            </a:r>
          </a:p>
          <a:p>
            <a:pPr marL="0" indent="0">
              <a:buNone/>
            </a:pPr>
            <a:endParaRPr lang="en-GB" sz="2200" b="1" baseline="-25000" dirty="0"/>
          </a:p>
          <a:p>
            <a:pPr marL="0" indent="0">
              <a:buNone/>
            </a:pPr>
            <a:r>
              <a:rPr lang="en-US" sz="2200" dirty="0" err="1"/>
              <a:t>Convertire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seguenti</a:t>
            </a:r>
            <a:r>
              <a:rPr lang="en-US" sz="2200" dirty="0"/>
              <a:t> numeri in base 2</a:t>
            </a:r>
          </a:p>
          <a:p>
            <a:pPr marL="0" indent="0">
              <a:buNone/>
            </a:pPr>
            <a:endParaRPr lang="en-US" sz="2200" b="1" baseline="-25000" dirty="0"/>
          </a:p>
          <a:p>
            <a:pPr marL="0" indent="0">
              <a:buNone/>
            </a:pPr>
            <a:r>
              <a:rPr lang="en-GB" sz="2000" dirty="0"/>
              <a:t>(a) 3112</a:t>
            </a:r>
            <a:r>
              <a:rPr lang="en-GB" sz="2000" baseline="-25000" dirty="0"/>
              <a:t>4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(b) 401</a:t>
            </a:r>
            <a:r>
              <a:rPr lang="en-GB" sz="2000" baseline="-25000" dirty="0"/>
              <a:t>8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(c) 732</a:t>
            </a:r>
            <a:r>
              <a:rPr lang="en-GB" sz="2000" baseline="-25000" dirty="0"/>
              <a:t>8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(d) 347</a:t>
            </a:r>
            <a:r>
              <a:rPr lang="en-GB" sz="2000" baseline="-25000" dirty="0"/>
              <a:t>8</a:t>
            </a:r>
          </a:p>
          <a:p>
            <a:pPr marL="0" indent="0">
              <a:buNone/>
            </a:pPr>
            <a:endParaRPr lang="en-US" sz="2200" b="1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Esercizio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66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 the following two’s complement binary numbers to decimal</a:t>
            </a:r>
          </a:p>
          <a:p>
            <a:pPr marL="0" indent="0">
              <a:buNone/>
            </a:pPr>
            <a:endParaRPr lang="en-GB" sz="2400" b="1" baseline="-25000" dirty="0"/>
          </a:p>
          <a:p>
            <a:pPr marL="0" indent="0">
              <a:buNone/>
            </a:pPr>
            <a:r>
              <a:rPr lang="en-GB" sz="2400" dirty="0"/>
              <a:t>(a) 1110</a:t>
            </a:r>
            <a:r>
              <a:rPr lang="en-GB" sz="2400" baseline="-25000" dirty="0"/>
              <a:t>2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(b) 100011</a:t>
            </a:r>
            <a:r>
              <a:rPr lang="en-GB" sz="2400" baseline="-25000" dirty="0"/>
              <a:t>2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(c) 01001110</a:t>
            </a:r>
            <a:r>
              <a:rPr lang="en-GB" sz="2400" baseline="-25000" dirty="0"/>
              <a:t>2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(d) 10110101</a:t>
            </a:r>
            <a:r>
              <a:rPr lang="en-GB" sz="2400" baseline="-25000" dirty="0"/>
              <a:t>2</a:t>
            </a:r>
            <a:endParaRPr lang="en-US" sz="2400" b="1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Exercise 1.22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656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Exercise 1.11 </a:t>
            </a:r>
            <a:r>
              <a:rPr lang="en-US" sz="2400" b="0" i="0" u="none" strike="noStrike" baseline="0" dirty="0">
                <a:latin typeface="AdvOTbc475f09"/>
              </a:rPr>
              <a:t>What is the smallest (most negative) 16-bit binary number that </a:t>
            </a:r>
            <a:r>
              <a:rPr lang="it-IT" sz="2400" b="0" i="0" u="none" strike="noStrike" baseline="0" dirty="0">
                <a:latin typeface="AdvOTbc475f09"/>
              </a:rPr>
              <a:t>can be </a:t>
            </a:r>
            <a:r>
              <a:rPr lang="it-IT" sz="2400" b="0" i="0" u="none" strike="noStrike" baseline="0" dirty="0" err="1">
                <a:latin typeface="AdvOTbc475f09"/>
              </a:rPr>
              <a:t>represented</a:t>
            </a:r>
            <a:r>
              <a:rPr lang="it-IT" sz="2400" b="0" i="0" u="none" strike="noStrike" baseline="0" dirty="0">
                <a:latin typeface="AdvOTbc475f09"/>
              </a:rPr>
              <a:t> with: 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AdvOTbc475f09"/>
              </a:rPr>
              <a:t>	(a) </a:t>
            </a:r>
            <a:r>
              <a:rPr lang="it-IT" sz="2400" b="0" i="0" u="none" strike="noStrike" baseline="0" dirty="0" err="1">
                <a:latin typeface="AdvOTbc475f09"/>
              </a:rPr>
              <a:t>unsigned</a:t>
            </a:r>
            <a:r>
              <a:rPr lang="it-IT" sz="2400" b="0" i="0" u="none" strike="noStrike" baseline="0" dirty="0">
                <a:latin typeface="AdvOTbc475f09"/>
              </a:rPr>
              <a:t> </a:t>
            </a:r>
            <a:r>
              <a:rPr lang="it-IT" sz="2400" b="0" i="0" u="none" strike="noStrike" baseline="0" dirty="0" err="1">
                <a:latin typeface="AdvOTbc475f09"/>
              </a:rPr>
              <a:t>numbers</a:t>
            </a:r>
            <a:r>
              <a:rPr lang="it-IT" sz="2400" b="0" i="0" u="none" strike="noStrike" baseline="0" dirty="0">
                <a:latin typeface="AdvOTbc475f09"/>
              </a:rPr>
              <a:t>?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AdvOTbc475f09"/>
              </a:rPr>
              <a:t>	(b) </a:t>
            </a:r>
            <a:r>
              <a:rPr lang="it-IT" sz="2400" b="0" i="0" u="none" strike="noStrike" baseline="0" dirty="0" err="1">
                <a:latin typeface="AdvOTbc475f09"/>
              </a:rPr>
              <a:t>two</a:t>
            </a:r>
            <a:r>
              <a:rPr lang="it-IT" sz="2400" b="0" i="0" u="none" strike="noStrike" baseline="0" dirty="0" err="1">
                <a:latin typeface="AdvOTbc475f09+20"/>
              </a:rPr>
              <a:t>’</a:t>
            </a:r>
            <a:r>
              <a:rPr lang="it-IT" sz="2400" b="0" i="0" u="none" strike="noStrike" baseline="0" dirty="0" err="1">
                <a:latin typeface="AdvOTbc475f09"/>
              </a:rPr>
              <a:t>s</a:t>
            </a:r>
            <a:r>
              <a:rPr lang="it-IT" sz="2400" b="0" i="0" u="none" strike="noStrike" baseline="0" dirty="0">
                <a:latin typeface="AdvOTbc475f09"/>
              </a:rPr>
              <a:t> </a:t>
            </a:r>
            <a:r>
              <a:rPr lang="it-IT" sz="2400" b="0" i="0" u="none" strike="noStrike" baseline="0" dirty="0" err="1">
                <a:latin typeface="AdvOTbc475f09"/>
              </a:rPr>
              <a:t>complement</a:t>
            </a:r>
            <a:r>
              <a:rPr lang="it-IT" sz="2400" b="0" i="0" u="none" strike="noStrike" baseline="0" dirty="0">
                <a:latin typeface="AdvOTbc475f09"/>
              </a:rPr>
              <a:t> </a:t>
            </a:r>
            <a:r>
              <a:rPr lang="it-IT" sz="2400" b="0" i="0" u="none" strike="noStrike" baseline="0" dirty="0" err="1">
                <a:latin typeface="AdvOTbc475f09"/>
              </a:rPr>
              <a:t>numbers</a:t>
            </a:r>
            <a:r>
              <a:rPr lang="it-IT" sz="2400" b="0" i="0" u="none" strike="noStrike" baseline="0" dirty="0">
                <a:latin typeface="AdvOTbc475f09"/>
              </a:rPr>
              <a:t>?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AdvOTbc475f09"/>
              </a:rPr>
              <a:t>	(c) </a:t>
            </a:r>
            <a:r>
              <a:rPr lang="it-IT" sz="2400" b="0" i="0" u="none" strike="noStrike" baseline="0" dirty="0" err="1">
                <a:latin typeface="AdvOTbc475f09"/>
              </a:rPr>
              <a:t>sign</a:t>
            </a:r>
            <a:r>
              <a:rPr lang="it-IT" sz="2400" b="0" i="0" u="none" strike="noStrike" baseline="0" dirty="0">
                <a:latin typeface="AdvOTbc475f09"/>
              </a:rPr>
              <a:t>/</a:t>
            </a:r>
            <a:r>
              <a:rPr lang="it-IT" sz="2400" b="0" i="0" u="none" strike="noStrike" baseline="0" dirty="0" err="1">
                <a:latin typeface="AdvOTbc475f09"/>
              </a:rPr>
              <a:t>magnitude</a:t>
            </a:r>
            <a:r>
              <a:rPr lang="it-IT" sz="2400" b="0" i="0" u="none" strike="noStrike" baseline="0" dirty="0">
                <a:latin typeface="AdvOTbc475f09"/>
              </a:rPr>
              <a:t> </a:t>
            </a:r>
            <a:r>
              <a:rPr lang="it-IT" sz="2400" b="0" i="0" u="none" strike="noStrike" baseline="0" dirty="0" err="1">
                <a:latin typeface="AdvOTbc475f09"/>
              </a:rPr>
              <a:t>numbers</a:t>
            </a:r>
            <a:r>
              <a:rPr lang="it-IT" sz="2400" b="0" i="0" u="none" strike="noStrike" baseline="0" dirty="0">
                <a:latin typeface="AdvOTbc475f09"/>
              </a:rPr>
              <a:t>?</a:t>
            </a:r>
          </a:p>
          <a:p>
            <a:pPr algn="l"/>
            <a:endParaRPr lang="en-US" sz="2400" b="0" i="0" u="none" strike="noStrike" baseline="0" dirty="0">
              <a:latin typeface="AdvOTb18868a6.B"/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Exercise 1.12 </a:t>
            </a:r>
            <a:r>
              <a:rPr lang="en-US" sz="2400" dirty="0">
                <a:latin typeface="AdvOTbc475f09"/>
              </a:rPr>
              <a:t>What is the smallest (most negative) 32-bit binary number that can be represented with: </a:t>
            </a:r>
            <a:endParaRPr lang="en-US" sz="2400" b="0" i="0" u="none" strike="noStrike" baseline="0" dirty="0">
              <a:latin typeface="AdvOTbc475f09"/>
            </a:endParaRP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AdvOTbc475f09"/>
              </a:rPr>
              <a:t>	(a) </a:t>
            </a:r>
            <a:r>
              <a:rPr lang="it-IT" sz="2400" b="0" i="0" u="none" strike="noStrike" baseline="0" dirty="0" err="1">
                <a:latin typeface="AdvOTbc475f09"/>
              </a:rPr>
              <a:t>unsigned</a:t>
            </a:r>
            <a:r>
              <a:rPr lang="it-IT" sz="2400" b="0" i="0" u="none" strike="noStrike" baseline="0" dirty="0">
                <a:latin typeface="AdvOTbc475f09"/>
              </a:rPr>
              <a:t> </a:t>
            </a:r>
            <a:r>
              <a:rPr lang="it-IT" sz="2400" b="0" i="0" u="none" strike="noStrike" baseline="0" dirty="0" err="1">
                <a:latin typeface="AdvOTbc475f09"/>
              </a:rPr>
              <a:t>numbers</a:t>
            </a:r>
            <a:r>
              <a:rPr lang="it-IT" sz="2400" b="0" i="0" u="none" strike="noStrike" baseline="0" dirty="0">
                <a:latin typeface="AdvOTbc475f09"/>
              </a:rPr>
              <a:t>?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AdvOTbc475f09"/>
              </a:rPr>
              <a:t>	(b) </a:t>
            </a:r>
            <a:r>
              <a:rPr lang="it-IT" sz="2400" b="0" i="0" u="none" strike="noStrike" baseline="0" dirty="0" err="1">
                <a:latin typeface="AdvOTbc475f09"/>
              </a:rPr>
              <a:t>two</a:t>
            </a:r>
            <a:r>
              <a:rPr lang="it-IT" sz="2400" b="0" i="0" u="none" strike="noStrike" baseline="0" dirty="0" err="1">
                <a:latin typeface="AdvOTbc475f09+20"/>
              </a:rPr>
              <a:t>’</a:t>
            </a:r>
            <a:r>
              <a:rPr lang="it-IT" sz="2400" b="0" i="0" u="none" strike="noStrike" baseline="0" dirty="0" err="1">
                <a:latin typeface="AdvOTbc475f09"/>
              </a:rPr>
              <a:t>s</a:t>
            </a:r>
            <a:r>
              <a:rPr lang="it-IT" sz="2400" b="0" i="0" u="none" strike="noStrike" baseline="0" dirty="0">
                <a:latin typeface="AdvOTbc475f09"/>
              </a:rPr>
              <a:t> </a:t>
            </a:r>
            <a:r>
              <a:rPr lang="it-IT" sz="2400" b="0" i="0" u="none" strike="noStrike" baseline="0" dirty="0" err="1">
                <a:latin typeface="AdvOTbc475f09"/>
              </a:rPr>
              <a:t>complement</a:t>
            </a:r>
            <a:r>
              <a:rPr lang="it-IT" sz="2400" b="0" i="0" u="none" strike="noStrike" baseline="0" dirty="0">
                <a:latin typeface="AdvOTbc475f09"/>
              </a:rPr>
              <a:t> </a:t>
            </a:r>
            <a:r>
              <a:rPr lang="it-IT" sz="2400" b="0" i="0" u="none" strike="noStrike" baseline="0" dirty="0" err="1">
                <a:latin typeface="AdvOTbc475f09"/>
              </a:rPr>
              <a:t>numbers</a:t>
            </a:r>
            <a:r>
              <a:rPr lang="it-IT" sz="2400" b="0" i="0" u="none" strike="noStrike" baseline="0" dirty="0">
                <a:latin typeface="AdvOTbc475f09"/>
              </a:rPr>
              <a:t>?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AdvOTbc475f09"/>
              </a:rPr>
              <a:t>	(c) </a:t>
            </a:r>
            <a:r>
              <a:rPr lang="it-IT" sz="2400" b="0" i="0" u="none" strike="noStrike" baseline="0" dirty="0" err="1">
                <a:latin typeface="AdvOTbc475f09"/>
              </a:rPr>
              <a:t>sign</a:t>
            </a:r>
            <a:r>
              <a:rPr lang="it-IT" sz="2400" b="0" i="0" u="none" strike="noStrike" baseline="0" dirty="0">
                <a:latin typeface="AdvOTbc475f09"/>
              </a:rPr>
              <a:t>/</a:t>
            </a:r>
            <a:r>
              <a:rPr lang="it-IT" sz="2400" b="0" i="0" u="none" strike="noStrike" baseline="0" dirty="0" err="1">
                <a:latin typeface="AdvOTbc475f09"/>
              </a:rPr>
              <a:t>magnitude</a:t>
            </a:r>
            <a:r>
              <a:rPr lang="it-IT" sz="2400" b="0" i="0" u="none" strike="noStrike" baseline="0" dirty="0">
                <a:latin typeface="AdvOTbc475f09"/>
              </a:rPr>
              <a:t> </a:t>
            </a:r>
            <a:r>
              <a:rPr lang="it-IT" sz="2400" b="0" i="0" u="none" strike="noStrike" baseline="0" dirty="0" err="1">
                <a:latin typeface="AdvOTbc475f09"/>
              </a:rPr>
              <a:t>numbers</a:t>
            </a:r>
            <a:r>
              <a:rPr lang="it-IT" sz="2400" b="0" i="0" u="none" strike="noStrike" baseline="0" dirty="0">
                <a:latin typeface="AdvOTbc475f09"/>
              </a:rPr>
              <a:t>?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08063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Exercise 1.43 </a:t>
            </a:r>
            <a:r>
              <a:rPr lang="en-US" dirty="0"/>
              <a:t>How many bytes are in a 32-bit word? How many nibbles are in </a:t>
            </a:r>
            <a:r>
              <a:rPr lang="en-GB" dirty="0"/>
              <a:t>the word?</a:t>
            </a:r>
          </a:p>
          <a:p>
            <a:r>
              <a:rPr lang="en-US" dirty="0">
                <a:solidFill>
                  <a:schemeClr val="accent1"/>
                </a:solidFill>
              </a:rPr>
              <a:t>Exercise 1.44 </a:t>
            </a:r>
            <a:r>
              <a:rPr lang="en-US" dirty="0"/>
              <a:t>How many bytes are in a 64-bit word?</a:t>
            </a:r>
          </a:p>
          <a:p>
            <a:r>
              <a:rPr lang="en-US" dirty="0">
                <a:solidFill>
                  <a:schemeClr val="accent1"/>
                </a:solidFill>
              </a:rPr>
              <a:t>Exercise 1.45</a:t>
            </a:r>
            <a:r>
              <a:rPr lang="en-US" dirty="0"/>
              <a:t> A particular DSL modem operates at 768 </a:t>
            </a:r>
            <a:r>
              <a:rPr lang="en-US" dirty="0" err="1"/>
              <a:t>kbits</a:t>
            </a:r>
            <a:r>
              <a:rPr lang="en-US" dirty="0"/>
              <a:t>/sec. How many bytes can it receive in 1 minute?</a:t>
            </a:r>
          </a:p>
          <a:p>
            <a:r>
              <a:rPr lang="en-US" dirty="0">
                <a:solidFill>
                  <a:schemeClr val="accent1"/>
                </a:solidFill>
              </a:rPr>
              <a:t>Exercise 1.46</a:t>
            </a:r>
            <a:r>
              <a:rPr lang="en-US" dirty="0"/>
              <a:t> USB 3.0 can send data at 5 </a:t>
            </a:r>
            <a:r>
              <a:rPr lang="en-US" dirty="0" err="1"/>
              <a:t>Gbits</a:t>
            </a:r>
            <a:r>
              <a:rPr lang="en-US" dirty="0"/>
              <a:t>/sec. How many bytes can it send </a:t>
            </a:r>
            <a:r>
              <a:rPr lang="en-GB" dirty="0"/>
              <a:t>in 1 minute?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92494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19209</TotalTime>
  <Words>649</Words>
  <Application>Microsoft Office PowerPoint</Application>
  <PresentationFormat>Presentazione su schermo (4:3)</PresentationFormat>
  <Paragraphs>104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AdvOTb18868a6.B</vt:lpstr>
      <vt:lpstr>AdvOTbc475f09</vt:lpstr>
      <vt:lpstr>AdvOTbc475f09+20</vt:lpstr>
      <vt:lpstr>Arial</vt:lpstr>
      <vt:lpstr>Calibri</vt:lpstr>
      <vt:lpstr>Office Theme</vt:lpstr>
      <vt:lpstr> Progettazione di Sistemi Digitali (esercitazioni)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161</cp:revision>
  <cp:lastPrinted>2019-05-09T13:56:59Z</cp:lastPrinted>
  <dcterms:created xsi:type="dcterms:W3CDTF">2012-08-07T04:56:47Z</dcterms:created>
  <dcterms:modified xsi:type="dcterms:W3CDTF">2023-10-02T07:38:39Z</dcterms:modified>
</cp:coreProperties>
</file>