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85" r:id="rId3"/>
    <p:sldId id="386" r:id="rId4"/>
    <p:sldId id="388" r:id="rId5"/>
    <p:sldId id="389" r:id="rId6"/>
    <p:sldId id="271" r:id="rId7"/>
    <p:sldId id="273" r:id="rId8"/>
    <p:sldId id="378" r:id="rId9"/>
    <p:sldId id="274" r:id="rId10"/>
    <p:sldId id="376" r:id="rId11"/>
    <p:sldId id="381" r:id="rId12"/>
    <p:sldId id="277" r:id="rId13"/>
    <p:sldId id="363" r:id="rId14"/>
    <p:sldId id="280" r:id="rId15"/>
    <p:sldId id="282" r:id="rId16"/>
    <p:sldId id="283" r:id="rId17"/>
    <p:sldId id="284" r:id="rId18"/>
    <p:sldId id="286" r:id="rId19"/>
    <p:sldId id="362" r:id="rId20"/>
    <p:sldId id="289" r:id="rId21"/>
    <p:sldId id="391" r:id="rId22"/>
    <p:sldId id="392" r:id="rId23"/>
    <p:sldId id="390" r:id="rId24"/>
    <p:sldId id="290" r:id="rId25"/>
    <p:sldId id="291" r:id="rId26"/>
    <p:sldId id="365" r:id="rId27"/>
    <p:sldId id="294" r:id="rId28"/>
    <p:sldId id="295" r:id="rId29"/>
    <p:sldId id="367" r:id="rId30"/>
    <p:sldId id="368" r:id="rId31"/>
    <p:sldId id="369" r:id="rId32"/>
    <p:sldId id="302" r:id="rId33"/>
    <p:sldId id="303" r:id="rId34"/>
    <p:sldId id="304" r:id="rId35"/>
    <p:sldId id="40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4" autoAdjust="0"/>
    <p:restoredTop sz="95712" autoAdjust="0"/>
  </p:normalViewPr>
  <p:slideViewPr>
    <p:cSldViewPr>
      <p:cViewPr varScale="1">
        <p:scale>
          <a:sx n="152" d="100"/>
          <a:sy n="152" d="100"/>
        </p:scale>
        <p:origin x="460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September 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September 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35C84E02-A196-DA47-A5E5-13E866431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87D73D6C-8777-514B-A6E6-A9FBAD8ABC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t-IT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AA2749-4D97-5A4C-B03F-EC936D976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F2536B2-1157-DF47-A765-FB492B5A90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FED3F-02F3-5145-8DCD-D9E9623407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85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25479D-F42F-3740-A49B-EB5AF78164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0867D21-BB27-184F-ABE6-8A3EFE21E58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47999-9516-F941-A443-5069078A6D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2E130-42E2-5542-9EE3-E1AAE17DC1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545C9FA-1784-254F-983B-758CCB16132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06E3-61D9-2F44-A5DE-40D297434C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FBEF4F-A9A2-684B-AAFF-C0A48330C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B86645F-3CA3-174A-A0DE-1E512D9B92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D07D-050C-254C-BB85-24CA4A180E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34FA2B-557C-9A4B-A2B4-84C53368AA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725D16C-97DB-5643-BD14-0E863104B0D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9C4C8-5EA0-FB42-A349-2599FB37E8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8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7B38F4-C08C-0F40-ABA0-D6EC12D474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B49001F-8E8C-BE4B-97C4-B57317E5FF7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DF83-E536-3846-944C-E8B5026E5B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6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1B1012-2BEF-D247-9429-8A3DD04DC8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5D55456-C210-4E4B-9F33-CAA1DC5E7EC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9C59F-632D-694D-8484-51A0CA34C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4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E69F41-8978-0D46-A346-FC62764526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075A739-4768-154E-863C-58D48B67577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30CB6-3A57-5A45-A518-ED2DAF406E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9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998DDF-C9FE-D54C-ACC9-31580A18E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599F54-588C-F440-9118-5ED05228DD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3F1E2-C7F5-7344-99DF-922F6DB89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998DDF-C9FE-D54C-ACC9-31580A18E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599F54-588C-F440-9118-5ED05228DD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3F1E2-C7F5-7344-99DF-922F6DB89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6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998DDF-C9FE-D54C-ACC9-31580A18E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599F54-588C-F440-9118-5ED05228DD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3F1E2-C7F5-7344-99DF-922F6DB89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7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5C76-575A-854B-8B51-A30AAE36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216B920-9D08-1348-82CF-6F0523DB0C6B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43E84E-D527-164C-A27B-70C0777BA1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998DDF-C9FE-D54C-ACC9-31580A18E7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599F54-588C-F440-9118-5ED05228DD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3F1E2-C7F5-7344-99DF-922F6DB89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71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E98E5E-F1B3-634D-8E92-E06FB2CFE0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A255D7D-F8BC-374D-B581-A358DB261B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7719-7CDB-274B-ADEC-7FB107EE75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16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8F29DB-13B1-C748-83F7-BCA5217F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0A8D1A1-DE73-514E-976F-7D486EFBCC0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73631-2620-5A49-B0AD-8525B97D8E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FCD2EC-0629-884C-8FBA-0BFF5B2A8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12EC8FC-1AA4-7546-B6F2-1355E27DAC5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9CEF8-C055-3742-B704-905780DEAC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97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E3340-D643-F947-A2CC-5C1191BB8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D80D4F1-8BA0-6E4B-AF12-F0C9A063009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6D676-C186-E34D-B211-6A68352DC3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3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A8A01-3B9C-C048-BDE3-F440B94BC3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D4153C7-4F36-654C-9AEE-9332BA618AE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378FD-DA0B-2043-AD8A-11BC4AA69C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0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AF7ED-B095-2C4C-A692-6F7FFB88B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BC0A0C1-97B7-B345-97AD-73D5693F8AC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02E5F-95E9-4C44-9C8F-2002D6DEB5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9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62CA1D-B55A-4545-9970-3CE0013BB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A7420CF-85C7-A34B-908A-4751C689154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C64C-6F6E-694A-B36E-FBB2E50731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0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2FBFED-6455-C245-B2BE-02BF898C2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4041E49-05F9-F441-BE5B-5DF0E276986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B790A-E7B9-9440-B5A7-FCE9B20F72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0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474C0C-F1AB-7C42-98B4-3DC587E7B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D5E715-A625-C843-8076-C63C4CCAF6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9F215-FF8E-B04A-8C91-1AC308D214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E062B1-D028-ED4E-8AB4-A329A72720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241E0CA-EC41-774D-BEE1-0BBD5D1CEA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F68D6-0441-CB40-BD29-06D996BD49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7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0F00F-792D-5140-B168-6D016FD35A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B74C905-70DF-6343-A920-EBBA25ED134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047E1-1851-8F4A-967A-56028B85B5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3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D32CBD-8696-F946-96C2-9FA057275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556A4F-80C1-854A-B6AA-FF4ED2D39F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0A41B-BBF9-2A43-9B54-15151CB586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81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D32CBD-8696-F946-96C2-9FA057275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556A4F-80C1-854A-B6AA-FF4ED2D39F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0A41B-BBF9-2A43-9B54-15151CB586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3FABAF-7B98-2E4E-B408-84CBECC6E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324447-D5B2-2E4B-AAF4-3B26EBCDF6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F3FFE-1909-2840-B0AF-6E02A65890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C609BF-4672-784D-8FF2-CC253CC26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44273CC-1264-CC48-A3F1-EFD250A7415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C89AF-59F0-794E-83AC-4CF9D03A3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F50CB1-8022-404F-9F91-A2F62F40F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86A746D-BFC7-EF4F-B8CF-6B0F73C98BD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0D0E-64AA-3B48-813D-B93BCBC6E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EEC4CF-D59B-E040-82F6-D65F3E954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8947A1D-A579-604E-8393-87C6C0A20CE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930F0-BF2D-4349-9202-D2C89E2F77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53B225-0E00-6E45-BFE8-60B073BFB7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4F935D1-3E6E-B547-A201-164D41FF4CB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7E51-7F6A-BB42-8ABB-DA4496DFDB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D2E3B5-BD6D-4140-8C15-C940A2306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2919511-259D-BE41-AD6D-8987A84E2C6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8ABAC-391F-B24A-BFD7-A09420C192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891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0789-42AA-2548-ADE8-4F56917F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C4BC-5078-124A-A780-92D97CB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96E3-6FA6-2F43-B498-938E97F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0C5B3-4B92-B040-9012-63EC1F19F33C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9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tags" Target="../tags/tag25.xml"/><Relationship Id="rId7" Type="http://schemas.openxmlformats.org/officeDocument/2006/relationships/notesSlide" Target="../notesSlides/notesSlide13.xml"/><Relationship Id="rId12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wmf"/><Relationship Id="rId5" Type="http://schemas.openxmlformats.org/officeDocument/2006/relationships/tags" Target="../tags/tag27.xml"/><Relationship Id="rId10" Type="http://schemas.openxmlformats.org/officeDocument/2006/relationships/oleObject" Target="../embeddings/oleObject4.bin"/><Relationship Id="rId4" Type="http://schemas.openxmlformats.org/officeDocument/2006/relationships/tags" Target="../tags/tag26.xml"/><Relationship Id="rId9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34.xml"/><Relationship Id="rId7" Type="http://schemas.openxmlformats.org/officeDocument/2006/relationships/oleObject" Target="../embeddings/oleObject6.bin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wmf"/><Relationship Id="rId4" Type="http://schemas.openxmlformats.org/officeDocument/2006/relationships/tags" Target="../tags/tag35.xml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8.xml"/><Relationship Id="rId7" Type="http://schemas.openxmlformats.org/officeDocument/2006/relationships/image" Target="../media/image9.wmf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1.xml"/><Relationship Id="rId7" Type="http://schemas.openxmlformats.org/officeDocument/2006/relationships/image" Target="../media/image9.wmf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4.xml"/><Relationship Id="rId7" Type="http://schemas.openxmlformats.org/officeDocument/2006/relationships/image" Target="../media/image9.wmf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4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emf"/><Relationship Id="rId4" Type="http://schemas.openxmlformats.org/officeDocument/2006/relationships/tags" Target="../tags/tag48.xml"/><Relationship Id="rId9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71.xml"/><Relationship Id="rId7" Type="http://schemas.openxmlformats.org/officeDocument/2006/relationships/image" Target="../media/image14.wmf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74.xml"/><Relationship Id="rId7" Type="http://schemas.openxmlformats.org/officeDocument/2006/relationships/image" Target="../media/image16.wmf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wmf"/><Relationship Id="rId4" Type="http://schemas.openxmlformats.org/officeDocument/2006/relationships/tags" Target="../tags/tag4.xml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E4C42CC-F299-BE4F-A270-1AFCC60593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4382" y="2738915"/>
            <a:ext cx="7600950" cy="126444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Progettazione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di 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Sistemi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432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Digitali</a:t>
            </a: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E0EE68A-5ABC-2F48-A494-7D9CD4DCD6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94485" y="4114800"/>
            <a:ext cx="5955030" cy="822960"/>
          </a:xfrm>
        </p:spPr>
        <p:txBody>
          <a:bodyPr vert="horz" lIns="0" tIns="0" rIns="0" bIns="0" rtlCol="0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 err="1">
                <a:solidFill>
                  <a:srgbClr val="9999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Docente</a:t>
            </a:r>
            <a:r>
              <a:rPr lang="en-US" altLang="en-US" dirty="0">
                <a:solidFill>
                  <a:srgbClr val="9999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Salvatore Pontarelli</a:t>
            </a:r>
          </a:p>
        </p:txBody>
      </p:sp>
    </p:spTree>
    <p:extLst>
      <p:ext uri="{BB962C8B-B14F-4D97-AF65-F5344CB8AC3E}">
        <p14:creationId xmlns:p14="http://schemas.microsoft.com/office/powerpoint/2010/main" val="8578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>
              <a:spcBef>
                <a:spcPct val="20000"/>
              </a:spcBef>
            </a:pPr>
            <a:r>
              <a:rPr lang="en-US" sz="2000" dirty="0"/>
              <a:t>53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endParaRPr lang="en-US" sz="2000" b="1" dirty="0">
              <a:latin typeface="+mj-lt"/>
            </a:endParaRPr>
          </a:p>
          <a:p>
            <a:pPr marL="0" lvl="1">
              <a:spcBef>
                <a:spcPct val="20000"/>
              </a:spcBef>
            </a:pPr>
            <a:r>
              <a:rPr lang="en-US" sz="2000" b="1" dirty="0">
                <a:latin typeface="+mj-lt"/>
              </a:rPr>
              <a:t>Method 1: </a:t>
            </a:r>
            <a:r>
              <a:rPr lang="en-US" sz="2000" dirty="0">
                <a:latin typeface="+mj-lt"/>
              </a:rPr>
              <a:t>Find the largest power of 2 that fits, subtract and repeat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</a:t>
            </a:r>
            <a:r>
              <a:rPr lang="en-US" sz="2000" baseline="-25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		 32×1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53-32 = 21 		 16×1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21-16 = 5 		 4×1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5-4 = 1 		 1×1                         </a:t>
            </a:r>
            <a:r>
              <a:rPr lang="en-US" sz="2000" b="1" dirty="0">
                <a:latin typeface="+mj-lt"/>
              </a:rPr>
              <a:t>= 110101</a:t>
            </a:r>
            <a:r>
              <a:rPr lang="en-US" sz="2000" b="1" baseline="-25000" dirty="0">
                <a:latin typeface="+mj-lt"/>
              </a:rPr>
              <a:t>2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+mj-lt"/>
              </a:rPr>
              <a:t>Method 2: </a:t>
            </a:r>
            <a:r>
              <a:rPr lang="en-US" sz="2000" dirty="0">
                <a:latin typeface="+mj-lt"/>
              </a:rPr>
              <a:t>Repeatedly divide by 2, remainder goes in next most significant bit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</a:t>
            </a:r>
            <a:r>
              <a:rPr lang="en-US" sz="2000" baseline="-25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= 	53/2 = 26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 		26/2 = 13 R0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13/2 = 6  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6/2   = 3   R0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3/2   = 1  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1/2   = 0   R1		</a:t>
            </a:r>
            <a:r>
              <a:rPr lang="en-US" sz="2000" b="1" dirty="0">
                <a:latin typeface="+mj-lt"/>
              </a:rPr>
              <a:t>= 110101</a:t>
            </a:r>
            <a:r>
              <a:rPr lang="en-US" sz="2000" b="1" baseline="-25000" dirty="0">
                <a:latin typeface="+mj-lt"/>
              </a:rPr>
              <a:t>2</a:t>
            </a: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</a:endParaRPr>
          </a:p>
          <a:p>
            <a:pPr>
              <a:spcBef>
                <a:spcPct val="20000"/>
              </a:spcBef>
            </a:pPr>
            <a:endParaRPr lang="en-US" sz="2600" dirty="0">
              <a:latin typeface="+mj-lt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Decimal to Binary Conversion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828800"/>
            <a:ext cx="73914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733800"/>
            <a:ext cx="7391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4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/>
            <a:r>
              <a:rPr lang="en-US" sz="3200" b="1" dirty="0">
                <a:latin typeface="+mj-lt"/>
              </a:rPr>
              <a:t>Another example: </a:t>
            </a:r>
            <a:r>
              <a:rPr lang="en-US" sz="3200" dirty="0">
                <a:latin typeface="+mj-lt"/>
              </a:rPr>
              <a:t>Convert 75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to binary.</a:t>
            </a:r>
          </a:p>
          <a:p>
            <a:pPr marL="0" lvl="1"/>
            <a:endParaRPr lang="en-US" sz="2000" dirty="0">
              <a:latin typeface="+mj-lt"/>
            </a:endParaRPr>
          </a:p>
          <a:p>
            <a:pPr marL="0" lvl="1"/>
            <a:r>
              <a:rPr lang="en-US" sz="2400" dirty="0">
                <a:latin typeface="+mj-lt"/>
              </a:rPr>
              <a:t>75</a:t>
            </a:r>
            <a:r>
              <a:rPr lang="en-US" sz="2400" baseline="-25000" dirty="0">
                <a:latin typeface="+mj-lt"/>
              </a:rPr>
              <a:t>10</a:t>
            </a:r>
            <a:r>
              <a:rPr lang="en-US" sz="2400" dirty="0">
                <a:latin typeface="+mj-lt"/>
              </a:rPr>
              <a:t>= 64 + 8 + 2 + 1 = 1001011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endParaRPr lang="en-US" sz="10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or</a:t>
            </a:r>
          </a:p>
          <a:p>
            <a:endParaRPr lang="en-US" sz="1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75/2 	= 37 	R1</a:t>
            </a:r>
          </a:p>
          <a:p>
            <a:r>
              <a:rPr lang="en-US" sz="2400" dirty="0">
                <a:latin typeface="+mj-lt"/>
              </a:rPr>
              <a:t>37/2 	= 18	R1</a:t>
            </a:r>
          </a:p>
          <a:p>
            <a:r>
              <a:rPr lang="en-US" sz="2400" dirty="0">
                <a:latin typeface="+mj-lt"/>
              </a:rPr>
              <a:t>18/2 	= 9	R0</a:t>
            </a:r>
          </a:p>
          <a:p>
            <a:r>
              <a:rPr lang="en-US" sz="2400" dirty="0">
                <a:latin typeface="+mj-lt"/>
              </a:rPr>
              <a:t>9/2	= 4	R1</a:t>
            </a:r>
          </a:p>
          <a:p>
            <a:r>
              <a:rPr lang="en-US" sz="2400" dirty="0">
                <a:latin typeface="+mj-lt"/>
              </a:rPr>
              <a:t>4/2	= 2	R0</a:t>
            </a:r>
          </a:p>
          <a:p>
            <a:r>
              <a:rPr lang="en-US" sz="2400" dirty="0">
                <a:latin typeface="+mj-lt"/>
              </a:rPr>
              <a:t>2/2	= 1	R0</a:t>
            </a:r>
          </a:p>
          <a:p>
            <a:r>
              <a:rPr lang="en-US" sz="2400" dirty="0">
                <a:latin typeface="+mj-lt"/>
              </a:rPr>
              <a:t>1/2	= 0	R1</a:t>
            </a:r>
          </a:p>
          <a:p>
            <a:endParaRPr lang="en-US" sz="2000" b="1" dirty="0">
              <a:latin typeface="+mj-lt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Decimal to Binary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739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819400"/>
            <a:ext cx="73914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44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N</a:t>
            </a:r>
            <a:r>
              <a:rPr lang="en-US" b="1" dirty="0"/>
              <a:t>-digit decimal number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/>
              <a:t>10</a:t>
            </a:r>
            <a:r>
              <a:rPr lang="en-US" b="1" i="1" baseline="30000" dirty="0"/>
              <a:t>N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Range?  </a:t>
            </a:r>
            <a:r>
              <a:rPr lang="en-US" b="1" dirty="0"/>
              <a:t>[0, 10</a:t>
            </a:r>
            <a:r>
              <a:rPr lang="en-US" b="1" i="1" baseline="30000" dirty="0"/>
              <a:t>N</a:t>
            </a:r>
            <a:r>
              <a:rPr lang="en-US" b="1" dirty="0"/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decimal number: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/>
              <a:t>10</a:t>
            </a:r>
            <a:r>
              <a:rPr lang="en-US" b="1" baseline="30000" dirty="0"/>
              <a:t>3</a:t>
            </a:r>
            <a:r>
              <a:rPr lang="en-US" b="1" dirty="0"/>
              <a:t> = 1000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/>
              <a:t>Range: [0, 999]</a:t>
            </a:r>
          </a:p>
          <a:p>
            <a:pPr lvl="2" eaLnBrk="1" hangingPunct="1">
              <a:lnSpc>
                <a:spcPct val="90000"/>
              </a:lnSpc>
            </a:pP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b="1" i="1" dirty="0"/>
              <a:t>N</a:t>
            </a:r>
            <a:r>
              <a:rPr lang="en-US" b="1" dirty="0"/>
              <a:t>-bit binary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/>
              <a:t>2</a:t>
            </a:r>
            <a:r>
              <a:rPr lang="en-US" b="1" i="1" baseline="30000" dirty="0"/>
              <a:t>N</a:t>
            </a:r>
            <a:endParaRPr 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Range: </a:t>
            </a:r>
            <a:r>
              <a:rPr lang="en-US" b="1" dirty="0"/>
              <a:t>[0, 2</a:t>
            </a:r>
            <a:r>
              <a:rPr lang="en-US" b="1" i="1" baseline="30000" dirty="0"/>
              <a:t>N</a:t>
            </a:r>
            <a:r>
              <a:rPr lang="en-US" b="1" dirty="0"/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binary number: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/>
              <a:t>2</a:t>
            </a:r>
            <a:r>
              <a:rPr lang="en-US" b="1" baseline="30000" dirty="0"/>
              <a:t>3</a:t>
            </a:r>
            <a:r>
              <a:rPr lang="en-US" b="1" dirty="0"/>
              <a:t> = 8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/>
              <a:t>Range: [0, 7] = [000</a:t>
            </a:r>
            <a:r>
              <a:rPr lang="en-US" b="1" baseline="-25000" dirty="0"/>
              <a:t>2</a:t>
            </a:r>
            <a:r>
              <a:rPr lang="en-US" b="1" dirty="0"/>
              <a:t> to 111</a:t>
            </a:r>
            <a:r>
              <a:rPr lang="en-US" b="1" baseline="-25000" dirty="0"/>
              <a:t>2</a:t>
            </a:r>
            <a:r>
              <a:rPr lang="en-US" b="1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Binary Values and Range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676400"/>
            <a:ext cx="419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20574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7432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4114800"/>
            <a:ext cx="419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44196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51816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Numbers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306582"/>
              </p:ext>
            </p:extLst>
          </p:nvPr>
        </p:nvGraphicFramePr>
        <p:xfrm>
          <a:off x="1752600" y="1082040"/>
          <a:ext cx="5562600" cy="47548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865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8134" name="Rectangle 7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33854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Base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Shorthand for binary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6114461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Hexadecimal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4AF</a:t>
            </a:r>
            <a:r>
              <a:rPr lang="en-US" sz="2400" baseline="-25000" dirty="0">
                <a:latin typeface="+mj-lt"/>
              </a:rPr>
              <a:t>16</a:t>
            </a:r>
            <a:r>
              <a:rPr lang="en-US" sz="2400" dirty="0">
                <a:latin typeface="+mj-lt"/>
              </a:rPr>
              <a:t> (also written 0x4AF)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0100 1010 1111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Hexadecimal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4AF</a:t>
            </a:r>
            <a:r>
              <a:rPr lang="en-US" sz="2400" baseline="-25000" dirty="0">
                <a:latin typeface="+mj-lt"/>
              </a:rPr>
              <a:t>16</a:t>
            </a:r>
            <a:r>
              <a:rPr lang="en-US" sz="2400" dirty="0">
                <a:latin typeface="+mj-lt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16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4 + 16</a:t>
            </a:r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10 + 16</a:t>
            </a:r>
            <a:r>
              <a:rPr lang="en-US" sz="2400" baseline="30000" dirty="0">
                <a:latin typeface="+mj-lt"/>
              </a:rPr>
              <a:t>0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15 = 1199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018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to Binary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22098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4267200"/>
            <a:ext cx="434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4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609600" y="10668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Bits</a:t>
            </a:r>
          </a:p>
          <a:p>
            <a:pPr marL="0" indent="0" eaLnBrk="1" hangingPunct="1">
              <a:buNone/>
            </a:pPr>
            <a:endParaRPr lang="en-US" sz="3000" dirty="0"/>
          </a:p>
          <a:p>
            <a:pPr marL="0" indent="0" eaLnBrk="1" hangingPunct="1">
              <a:buNone/>
            </a:pPr>
            <a:endParaRPr lang="en-US" sz="3000" dirty="0"/>
          </a:p>
          <a:p>
            <a:pPr eaLnBrk="1" hangingPunct="1"/>
            <a:r>
              <a:rPr lang="en-US" sz="3200" dirty="0"/>
              <a:t>Bytes &amp; Nibbles</a:t>
            </a:r>
          </a:p>
          <a:p>
            <a:pPr marL="0" indent="0" eaLnBrk="1" hangingPunct="1">
              <a:buNone/>
            </a:pPr>
            <a:endParaRPr lang="en-US" sz="3000" dirty="0"/>
          </a:p>
          <a:p>
            <a:pPr marL="0" indent="0" eaLnBrk="1" hangingPunct="1">
              <a:buNone/>
            </a:pPr>
            <a:endParaRPr lang="en-US" sz="3000" dirty="0"/>
          </a:p>
          <a:p>
            <a:pPr eaLnBrk="1" hangingPunct="1"/>
            <a:r>
              <a:rPr lang="en-US" sz="3200" dirty="0"/>
              <a:t>Bytes</a:t>
            </a:r>
          </a:p>
        </p:txBody>
      </p:sp>
      <p:graphicFrame>
        <p:nvGraphicFramePr>
          <p:cNvPr id="51207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2931638"/>
              </p:ext>
            </p:extLst>
          </p:nvPr>
        </p:nvGraphicFramePr>
        <p:xfrm>
          <a:off x="4800600" y="2362200"/>
          <a:ext cx="2590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37260" imgH="638556" progId="Visio.Drawing.6">
                  <p:embed/>
                </p:oleObj>
              </mc:Choice>
              <mc:Fallback>
                <p:oleObj name="VISIO" r:id="rId8" imgW="937260" imgH="6385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2590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39791729"/>
              </p:ext>
            </p:extLst>
          </p:nvPr>
        </p:nvGraphicFramePr>
        <p:xfrm>
          <a:off x="4267200" y="4364037"/>
          <a:ext cx="36576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301496" imgH="560832" progId="Visio.Drawing.6">
                  <p:embed/>
                </p:oleObj>
              </mc:Choice>
              <mc:Fallback>
                <p:oleObj name="VISIO" r:id="rId10" imgW="1301496" imgH="56083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64037"/>
                        <a:ext cx="36576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67919001"/>
              </p:ext>
            </p:extLst>
          </p:nvPr>
        </p:nvGraphicFramePr>
        <p:xfrm>
          <a:off x="4191000" y="1017587"/>
          <a:ext cx="3581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6256" imgH="562356" progId="Visio.Drawing.6">
                  <p:embed/>
                </p:oleObj>
              </mc:Choice>
              <mc:Fallback>
                <p:oleObj name="VISIO" r:id="rId12" imgW="1286256" imgH="5623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17587"/>
                        <a:ext cx="35814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Bits, Bytes, Nibbles…</a:t>
            </a:r>
          </a:p>
        </p:txBody>
      </p:sp>
    </p:spTree>
    <p:extLst>
      <p:ext uri="{BB962C8B-B14F-4D97-AF65-F5344CB8AC3E}">
        <p14:creationId xmlns:p14="http://schemas.microsoft.com/office/powerpoint/2010/main" val="33793516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5334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10</a:t>
            </a:r>
            <a:r>
              <a:rPr lang="en-US" sz="3200" dirty="0"/>
              <a:t> = 1 kilo 	</a:t>
            </a:r>
            <a:r>
              <a:rPr lang="en-US" sz="2000" dirty="0"/>
              <a:t>≈</a:t>
            </a:r>
            <a:r>
              <a:rPr lang="en-US" sz="3200" dirty="0"/>
              <a:t> 1000  (1024)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20</a:t>
            </a:r>
            <a:r>
              <a:rPr lang="en-US" sz="3200" dirty="0"/>
              <a:t> = 1 mega 	</a:t>
            </a:r>
            <a:r>
              <a:rPr lang="en-US" sz="2000" dirty="0"/>
              <a:t>≈</a:t>
            </a:r>
            <a:r>
              <a:rPr lang="en-US" sz="3200" dirty="0"/>
              <a:t> 1 million  (1,048,576)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30</a:t>
            </a:r>
            <a:r>
              <a:rPr lang="en-US" sz="3200" dirty="0"/>
              <a:t> = 1 </a:t>
            </a:r>
            <a:r>
              <a:rPr lang="en-US" sz="3200" dirty="0" err="1"/>
              <a:t>giga</a:t>
            </a:r>
            <a:r>
              <a:rPr lang="en-US" sz="3200" dirty="0"/>
              <a:t> 	</a:t>
            </a:r>
            <a:r>
              <a:rPr lang="en-US" sz="2000" dirty="0"/>
              <a:t>≈</a:t>
            </a:r>
            <a:r>
              <a:rPr lang="en-US" sz="3200" dirty="0"/>
              <a:t> 1 billion (1,073,741,824)</a:t>
            </a:r>
          </a:p>
          <a:p>
            <a:pPr eaLnBrk="1" hangingPunct="1">
              <a:buFontTx/>
              <a:buNone/>
            </a:pPr>
            <a:endParaRPr lang="en-US" sz="3200" dirty="0"/>
          </a:p>
          <a:p>
            <a:pPr eaLnBrk="1" hangingPunct="1"/>
            <a:endParaRPr lang="en-US" sz="3200" dirty="0"/>
          </a:p>
        </p:txBody>
      </p:sp>
      <p:sp>
        <p:nvSpPr>
          <p:cNvPr id="522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Large Powers of Two</a:t>
            </a:r>
          </a:p>
        </p:txBody>
      </p:sp>
    </p:spTree>
    <p:extLst>
      <p:ext uri="{BB962C8B-B14F-4D97-AF65-F5344CB8AC3E}">
        <p14:creationId xmlns:p14="http://schemas.microsoft.com/office/powerpoint/2010/main" val="24616923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5334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What is the value of 2</a:t>
            </a:r>
            <a:r>
              <a:rPr lang="en-US" sz="3200" baseline="30000" dirty="0"/>
              <a:t>24</a:t>
            </a:r>
            <a:r>
              <a:rPr lang="en-US" sz="3200" dirty="0"/>
              <a:t>?</a:t>
            </a:r>
          </a:p>
          <a:p>
            <a:pPr eaLnBrk="1" hangingPunct="1">
              <a:buFontTx/>
              <a:buNone/>
            </a:pPr>
            <a:r>
              <a:rPr lang="en-US" sz="3200" dirty="0"/>
              <a:t>	 </a:t>
            </a:r>
            <a:r>
              <a:rPr lang="en-US" sz="3200" b="1" dirty="0"/>
              <a:t>2</a:t>
            </a:r>
            <a:r>
              <a:rPr lang="en-US" sz="3200" b="1" baseline="30000" dirty="0"/>
              <a:t>4</a:t>
            </a:r>
            <a:r>
              <a:rPr lang="en-US" sz="3200" b="1" dirty="0"/>
              <a:t> </a:t>
            </a:r>
            <a:r>
              <a:rPr lang="en-US" sz="3200" b="1" dirty="0">
                <a:cs typeface="Times New Roman" pitchFamily="18" charset="0"/>
              </a:rPr>
              <a:t>×</a:t>
            </a:r>
            <a:r>
              <a:rPr lang="en-US" sz="3200" b="1" dirty="0"/>
              <a:t> 2</a:t>
            </a:r>
            <a:r>
              <a:rPr lang="en-US" sz="3200" b="1" baseline="30000" dirty="0"/>
              <a:t>20</a:t>
            </a:r>
            <a:r>
              <a:rPr lang="en-US" sz="3200" b="1" dirty="0"/>
              <a:t> ≈ 16 million</a:t>
            </a:r>
          </a:p>
          <a:p>
            <a:pPr eaLnBrk="1" hangingPunct="1">
              <a:buFontTx/>
              <a:buNone/>
            </a:pPr>
            <a:endParaRPr lang="en-US" sz="3200" b="1" dirty="0"/>
          </a:p>
          <a:p>
            <a:pPr eaLnBrk="1" hangingPunct="1"/>
            <a:r>
              <a:rPr lang="en-US" sz="3200" dirty="0"/>
              <a:t>How many values can a 32-bit variable represent?</a:t>
            </a:r>
          </a:p>
          <a:p>
            <a:pPr eaLnBrk="1" hangingPunct="1">
              <a:buFontTx/>
              <a:buNone/>
            </a:pPr>
            <a:r>
              <a:rPr lang="en-US" sz="3200" dirty="0"/>
              <a:t>	</a:t>
            </a:r>
            <a:r>
              <a:rPr lang="en-US" sz="3200" b="1" dirty="0"/>
              <a:t>2</a:t>
            </a:r>
            <a:r>
              <a:rPr lang="en-US" sz="3200" b="1" baseline="30000" dirty="0"/>
              <a:t>2</a:t>
            </a:r>
            <a:r>
              <a:rPr lang="en-US" sz="3200" b="1" dirty="0"/>
              <a:t> </a:t>
            </a:r>
            <a:r>
              <a:rPr lang="en-US" sz="3200" b="1" dirty="0">
                <a:cs typeface="Times New Roman" pitchFamily="18" charset="0"/>
              </a:rPr>
              <a:t>×</a:t>
            </a:r>
            <a:r>
              <a:rPr lang="en-US" sz="3200" b="1" dirty="0"/>
              <a:t> 2</a:t>
            </a:r>
            <a:r>
              <a:rPr lang="en-US" sz="3200" b="1" baseline="30000" dirty="0"/>
              <a:t>30</a:t>
            </a:r>
            <a:r>
              <a:rPr lang="en-US" sz="3200" b="1" dirty="0"/>
              <a:t> ≈ 4 billion</a:t>
            </a:r>
          </a:p>
          <a:p>
            <a:pPr eaLnBrk="1" hangingPunct="1">
              <a:buFontTx/>
              <a:buNone/>
            </a:pPr>
            <a:endParaRPr lang="en-US" sz="3200" dirty="0"/>
          </a:p>
        </p:txBody>
      </p:sp>
      <p:sp>
        <p:nvSpPr>
          <p:cNvPr id="5427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Estimating Powers of Two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828800"/>
            <a:ext cx="419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962400"/>
            <a:ext cx="419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73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1659206"/>
              </p:ext>
            </p:extLst>
          </p:nvPr>
        </p:nvGraphicFramePr>
        <p:xfrm>
          <a:off x="2925763" y="1365250"/>
          <a:ext cx="32464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54964" imgH="527304" progId="Visio.Drawing.6">
                  <p:embed/>
                </p:oleObj>
              </mc:Choice>
              <mc:Fallback>
                <p:oleObj name="VISIO" r:id="rId7" imgW="854964" imgH="5273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365250"/>
                        <a:ext cx="32464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6513496"/>
              </p:ext>
            </p:extLst>
          </p:nvPr>
        </p:nvGraphicFramePr>
        <p:xfrm>
          <a:off x="3048000" y="3713163"/>
          <a:ext cx="31242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858012" imgH="536448" progId="Visio.Drawing.6">
                  <p:embed/>
                </p:oleObj>
              </mc:Choice>
              <mc:Fallback>
                <p:oleObj name="VISIO" r:id="rId9" imgW="858012" imgH="5364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13163"/>
                        <a:ext cx="31242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530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2127567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1247485-06AA-0840-9B2C-035EE70C5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387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Informazioni</a:t>
            </a:r>
            <a:endParaRPr lang="en-US" altLang="en-US" sz="387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14384DA-B508-1B4F-A659-570E2B048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885" y="1645920"/>
            <a:ext cx="8698230" cy="493776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</a:pP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Email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docente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salvatore.pontarelli@uniroma1.it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en-US" altLang="en-US" sz="225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Orario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delle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lezioni</a:t>
            </a:r>
            <a:r>
              <a:rPr lang="en-US" altLang="en-US" sz="2250" dirty="0"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</a:pPr>
            <a:r>
              <a:rPr lang="en-US" altLang="en-US" sz="189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it-IT" altLang="en-US" sz="189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martedi</a:t>
            </a:r>
            <a:r>
              <a:rPr lang="it-IT" altLang="en-US" sz="189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dalle 11:00 alle 13:00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</a:pPr>
            <a:r>
              <a:rPr lang="it-IT" altLang="en-US" sz="189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venerdì dalle 10:00 alle 13:00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25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225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Ricevimento</a:t>
            </a:r>
            <a:r>
              <a:rPr lang="en-US" altLang="en-US" sz="225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18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89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Contattare</a:t>
            </a:r>
            <a:r>
              <a:rPr lang="en-US" altLang="en-US" sz="200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il </a:t>
            </a:r>
            <a:r>
              <a:rPr lang="en-US" altLang="en-US" sz="200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docente</a:t>
            </a:r>
            <a:r>
              <a:rPr lang="en-US" altLang="en-US" sz="200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via email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189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endParaRPr lang="en-US" altLang="en-US" sz="225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</a:pPr>
            <a:r>
              <a:rPr lang="en-US" altLang="en-US" sz="225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Materiale</a:t>
            </a:r>
            <a:r>
              <a:rPr lang="en-US" altLang="en-US" sz="225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5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didattico</a:t>
            </a:r>
            <a:r>
              <a:rPr lang="en-US" altLang="en-US" sz="225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pPr marL="360045" lvl="1" indent="0">
              <a:lnSpc>
                <a:spcPct val="85000"/>
              </a:lnSpc>
              <a:spcBef>
                <a:spcPct val="0"/>
              </a:spcBef>
            </a:pP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Libro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di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testo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(da cui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sono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tratti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98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lucidi</a:t>
            </a:r>
            <a:r>
              <a:rPr lang="en-US" altLang="en-US" sz="198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720090" lvl="2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1710" b="1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Harris &amp; Harris, Digital Design and Computer Architecture, ARM Ed., Morgan Kaufmann 2016.</a:t>
            </a:r>
          </a:p>
          <a:p>
            <a:pPr marL="720090" lvl="2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en-US" sz="1710" b="1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</a:p>
          <a:p>
            <a:pPr marL="0" indent="-40005">
              <a:lnSpc>
                <a:spcPct val="85000"/>
              </a:lnSpc>
              <a:spcBef>
                <a:spcPct val="0"/>
              </a:spcBef>
            </a:pPr>
            <a:endParaRPr lang="en-US" altLang="en-US" sz="229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-40005">
              <a:lnSpc>
                <a:spcPct val="85000"/>
              </a:lnSpc>
              <a:spcBef>
                <a:spcPct val="0"/>
              </a:spcBef>
            </a:pPr>
            <a:r>
              <a:rPr lang="en-US" altLang="en-US" sz="22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Modalità</a:t>
            </a:r>
            <a:r>
              <a:rPr lang="en-US" altLang="en-US" sz="22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d'esame</a:t>
            </a:r>
            <a:r>
              <a:rPr lang="en-US" altLang="en-US" sz="22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esame</a:t>
            </a:r>
            <a:r>
              <a:rPr lang="en-US" altLang="en-US" sz="22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finale </a:t>
            </a: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scritto</a:t>
            </a:r>
            <a:r>
              <a:rPr lang="en-US" altLang="en-US" sz="229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en-US" altLang="en-US" sz="2290" dirty="0" err="1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orale</a:t>
            </a:r>
            <a:endParaRPr lang="en-US" altLang="en-US" sz="229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250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09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0812136"/>
              </p:ext>
            </p:extLst>
          </p:nvPr>
        </p:nvGraphicFramePr>
        <p:xfrm>
          <a:off x="5486400" y="1027113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03605" imgH="590328" progId="Visio.Drawing.6">
                  <p:embed/>
                </p:oleObj>
              </mc:Choice>
              <mc:Fallback>
                <p:oleObj name="VISIO" r:id="rId6" imgW="503605" imgH="5903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27113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449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4-digit hex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Subtract the following </a:t>
            </a:r>
            <a:r>
              <a:rPr lang="en-US" sz="3200" dirty="0"/>
              <a:t>4-digit hex numbers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Addition Examples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0CF5D3A-07F2-48FF-87F7-9C6C82F1EDD7}"/>
              </a:ext>
            </a:extLst>
          </p:cNvPr>
          <p:cNvSpPr/>
          <p:nvPr/>
        </p:nvSpPr>
        <p:spPr>
          <a:xfrm>
            <a:off x="5992812" y="2539433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BDC98EF-6C7E-48D5-8995-F47AF145050A}"/>
              </a:ext>
            </a:extLst>
          </p:cNvPr>
          <p:cNvGrpSpPr/>
          <p:nvPr/>
        </p:nvGrpSpPr>
        <p:grpSpPr>
          <a:xfrm>
            <a:off x="5867400" y="856862"/>
            <a:ext cx="1600200" cy="1581538"/>
            <a:chOff x="5867400" y="856862"/>
            <a:chExt cx="1600200" cy="158153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9C003CA3-93E2-4885-9E63-B9DAF0484BC4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3A09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1B17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9DEA4DA4-600C-49AE-B0FA-B3C75A817CD5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t-IT" sz="3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0126E21-103B-4661-B834-CA6DC2DD6118}"/>
              </a:ext>
            </a:extLst>
          </p:cNvPr>
          <p:cNvSpPr/>
          <p:nvPr/>
        </p:nvSpPr>
        <p:spPr>
          <a:xfrm>
            <a:off x="6019800" y="5219700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C0074DE-82EC-482F-A69C-004C7D703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055" y="4648200"/>
            <a:ext cx="2238375" cy="67627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796D7A83-D264-42F7-AC4B-9CAD5A7BD8C0}"/>
              </a:ext>
            </a:extLst>
          </p:cNvPr>
          <p:cNvGrpSpPr/>
          <p:nvPr/>
        </p:nvGrpSpPr>
        <p:grpSpPr>
          <a:xfrm>
            <a:off x="5917163" y="3460929"/>
            <a:ext cx="1600200" cy="1581538"/>
            <a:chOff x="5867400" y="856862"/>
            <a:chExt cx="1600200" cy="158153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D20E8CDB-7FE4-40DF-B2AA-C8F5E44625D2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3D09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1B27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3B1B1C2B-1F39-4C7D-91DF-3793982DB8BC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     </a:t>
              </a:r>
              <a:endParaRPr lang="it-IT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1364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486400" y="1027113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03605" imgH="590328" progId="Visio.Drawing.6">
                  <p:embed/>
                </p:oleObj>
              </mc:Choice>
              <mc:Fallback>
                <p:oleObj name="VISIO" r:id="rId6" imgW="503605" imgH="590328" progId="Visio.Drawing.6">
                  <p:embed/>
                  <p:pic>
                    <p:nvPicPr>
                      <p:cNvPr id="573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27113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449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4-digit hex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Subtract the following </a:t>
            </a:r>
            <a:r>
              <a:rPr lang="en-US" sz="3200" dirty="0"/>
              <a:t>4-digit hex numbers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Addition Examples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0CF5D3A-07F2-48FF-87F7-9C6C82F1EDD7}"/>
              </a:ext>
            </a:extLst>
          </p:cNvPr>
          <p:cNvSpPr/>
          <p:nvPr/>
        </p:nvSpPr>
        <p:spPr>
          <a:xfrm>
            <a:off x="5992812" y="2539433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5520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BDC98EF-6C7E-48D5-8995-F47AF145050A}"/>
              </a:ext>
            </a:extLst>
          </p:cNvPr>
          <p:cNvGrpSpPr/>
          <p:nvPr/>
        </p:nvGrpSpPr>
        <p:grpSpPr>
          <a:xfrm>
            <a:off x="5867400" y="856862"/>
            <a:ext cx="1600200" cy="1581538"/>
            <a:chOff x="5867400" y="856862"/>
            <a:chExt cx="1600200" cy="158153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9C003CA3-93E2-4885-9E63-B9DAF0484BC4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3A09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1B17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9DEA4DA4-600C-49AE-B0FA-B3C75A817CD5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101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0126E21-103B-4661-B834-CA6DC2DD6118}"/>
              </a:ext>
            </a:extLst>
          </p:cNvPr>
          <p:cNvSpPr/>
          <p:nvPr/>
        </p:nvSpPr>
        <p:spPr>
          <a:xfrm>
            <a:off x="6019800" y="5219700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C0074DE-82EC-482F-A69C-004C7D703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055" y="4648200"/>
            <a:ext cx="2238375" cy="67627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796D7A83-D264-42F7-AC4B-9CAD5A7BD8C0}"/>
              </a:ext>
            </a:extLst>
          </p:cNvPr>
          <p:cNvGrpSpPr/>
          <p:nvPr/>
        </p:nvGrpSpPr>
        <p:grpSpPr>
          <a:xfrm>
            <a:off x="5917163" y="3460929"/>
            <a:ext cx="1600200" cy="1581538"/>
            <a:chOff x="5867400" y="856862"/>
            <a:chExt cx="1600200" cy="158153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D20E8CDB-7FE4-40DF-B2AA-C8F5E44625D2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3D09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1B27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3B1B1C2B-1F39-4C7D-91DF-3793982DB8BC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     </a:t>
              </a:r>
              <a:endParaRPr lang="it-IT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05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486400" y="1027113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03605" imgH="590328" progId="Visio.Drawing.6">
                  <p:embed/>
                </p:oleObj>
              </mc:Choice>
              <mc:Fallback>
                <p:oleObj name="VISIO" r:id="rId6" imgW="503605" imgH="590328" progId="Visio.Drawing.6">
                  <p:embed/>
                  <p:pic>
                    <p:nvPicPr>
                      <p:cNvPr id="573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27113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449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4-digit hex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Subtract the following </a:t>
            </a:r>
            <a:r>
              <a:rPr lang="en-US" sz="3200" dirty="0"/>
              <a:t>4-digit hex numbers</a:t>
            </a: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Hexadecimal Addition Examples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0CF5D3A-07F2-48FF-87F7-9C6C82F1EDD7}"/>
              </a:ext>
            </a:extLst>
          </p:cNvPr>
          <p:cNvSpPr/>
          <p:nvPr/>
        </p:nvSpPr>
        <p:spPr>
          <a:xfrm>
            <a:off x="5992812" y="2539433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5520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BDC98EF-6C7E-48D5-8995-F47AF145050A}"/>
              </a:ext>
            </a:extLst>
          </p:cNvPr>
          <p:cNvGrpSpPr/>
          <p:nvPr/>
        </p:nvGrpSpPr>
        <p:grpSpPr>
          <a:xfrm>
            <a:off x="5867400" y="856862"/>
            <a:ext cx="1600200" cy="1581538"/>
            <a:chOff x="5867400" y="856862"/>
            <a:chExt cx="1600200" cy="158153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9C003CA3-93E2-4885-9E63-B9DAF0484BC4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3A09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1B17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9DEA4DA4-600C-49AE-B0FA-B3C75A817CD5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101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0126E21-103B-4661-B834-CA6DC2DD6118}"/>
              </a:ext>
            </a:extLst>
          </p:cNvPr>
          <p:cNvSpPr/>
          <p:nvPr/>
        </p:nvSpPr>
        <p:spPr>
          <a:xfrm>
            <a:off x="6019800" y="5219700"/>
            <a:ext cx="147478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21E2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C0074DE-82EC-482F-A69C-004C7D703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055" y="4648200"/>
            <a:ext cx="2238375" cy="67627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796D7A83-D264-42F7-AC4B-9CAD5A7BD8C0}"/>
              </a:ext>
            </a:extLst>
          </p:cNvPr>
          <p:cNvGrpSpPr/>
          <p:nvPr/>
        </p:nvGrpSpPr>
        <p:grpSpPr>
          <a:xfrm>
            <a:off x="5917163" y="3460929"/>
            <a:ext cx="1600200" cy="1581538"/>
            <a:chOff x="5867400" y="856862"/>
            <a:chExt cx="1600200" cy="158153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D20E8CDB-7FE4-40DF-B2AA-C8F5E44625D2}"/>
                </a:ext>
              </a:extLst>
            </p:cNvPr>
            <p:cNvSpPr/>
            <p:nvPr/>
          </p:nvSpPr>
          <p:spPr>
            <a:xfrm>
              <a:off x="5992812" y="1143000"/>
              <a:ext cx="147478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3D09</a:t>
              </a:r>
            </a:p>
            <a:p>
              <a:pPr algn="ctr"/>
              <a:r>
                <a:rPr lang="it-IT" sz="3600" dirty="0">
                  <a:solidFill>
                    <a:schemeClr val="tx1"/>
                  </a:solidFill>
                </a:rPr>
                <a:t>1B27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3B1B1C2B-1F39-4C7D-91DF-3793982DB8BC}"/>
                </a:ext>
              </a:extLst>
            </p:cNvPr>
            <p:cNvSpPr/>
            <p:nvPr/>
          </p:nvSpPr>
          <p:spPr>
            <a:xfrm>
              <a:off x="5867400" y="856862"/>
              <a:ext cx="1474788" cy="46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3600" dirty="0">
                  <a:solidFill>
                    <a:srgbClr val="0070C0"/>
                  </a:solidFill>
                </a:rPr>
                <a:t>     </a:t>
              </a:r>
              <a:r>
                <a:rPr lang="it-IT" sz="36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2567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486401" y="1023938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03605" imgH="590328" progId="Visio.Drawing.6">
                  <p:embed/>
                </p:oleObj>
              </mc:Choice>
              <mc:Fallback>
                <p:oleObj name="VISIO" r:id="rId7" imgW="503605" imgH="590328" progId="Visio.Drawing.6">
                  <p:embed/>
                  <p:pic>
                    <p:nvPicPr>
                      <p:cNvPr id="573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023938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5334000" y="3429000"/>
          <a:ext cx="22367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03640" imgH="514080" progId="Visio.Drawing.6">
                  <p:embed/>
                </p:oleObj>
              </mc:Choice>
              <mc:Fallback>
                <p:oleObj name="VISIO" r:id="rId9" imgW="503640" imgH="514080" progId="Visio.Drawing.6">
                  <p:embed/>
                  <p:pic>
                    <p:nvPicPr>
                      <p:cNvPr id="57352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23678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Binary Addition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0" y="1066800"/>
            <a:ext cx="1524000" cy="2057400"/>
            <a:chOff x="6096000" y="1066800"/>
            <a:chExt cx="1524000" cy="2057400"/>
          </a:xfrm>
        </p:grpSpPr>
        <p:sp>
          <p:nvSpPr>
            <p:cNvPr id="7" name="Rectangle 6"/>
            <p:cNvSpPr/>
            <p:nvPr/>
          </p:nvSpPr>
          <p:spPr>
            <a:xfrm>
              <a:off x="6096000" y="25908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10668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67400" y="3505200"/>
            <a:ext cx="1524000" cy="2057400"/>
            <a:chOff x="5867400" y="3505200"/>
            <a:chExt cx="1524000" cy="2057400"/>
          </a:xfrm>
        </p:grpSpPr>
        <p:sp>
          <p:nvSpPr>
            <p:cNvPr id="11" name="Rectangle 10"/>
            <p:cNvSpPr/>
            <p:nvPr/>
          </p:nvSpPr>
          <p:spPr>
            <a:xfrm>
              <a:off x="5867400" y="50292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5052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8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837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Digital systems operate on a </a:t>
            </a:r>
            <a:r>
              <a:rPr lang="en-US" sz="3200" b="1" dirty="0">
                <a:latin typeface="+mj-lt"/>
              </a:rPr>
              <a:t>fixed number of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Overflow: when result is too big to fit in the available number of bits</a:t>
            </a:r>
            <a:endParaRPr lang="en-US" sz="16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See previous example of 11 + 6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0767680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939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Sign/Magnitude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Two’s Complement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Signed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0709605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144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1 sign bit,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-</a:t>
            </a:r>
            <a:r>
              <a:rPr lang="en-US" sz="2800" dirty="0">
                <a:latin typeface="+mj-lt"/>
              </a:rPr>
              <a:t>1 magnitude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Sign bit is the most significant (left-most) 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Positive number: sign bit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Negative number: sign bit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Example, 4</a:t>
            </a:r>
            <a:r>
              <a:rPr lang="en-US" sz="2800" b="1" dirty="0">
                <a:latin typeface="+mj-lt"/>
              </a:rPr>
              <a:t>-</a:t>
            </a:r>
            <a:r>
              <a:rPr lang="en-US" sz="2800" dirty="0">
                <a:latin typeface="+mj-lt"/>
              </a:rPr>
              <a:t>bit sign/mag representations of ± 6: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	    +6 = </a:t>
            </a:r>
            <a:r>
              <a:rPr lang="en-US" b="1" dirty="0">
                <a:latin typeface="+mj-lt"/>
              </a:rPr>
              <a:t>0110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          </a:t>
            </a:r>
            <a:r>
              <a:rPr lang="en-US" b="1" dirty="0">
                <a:latin typeface="+mj-lt"/>
              </a:rPr>
              <a:t>- </a:t>
            </a:r>
            <a:r>
              <a:rPr lang="en-US" dirty="0">
                <a:latin typeface="+mj-lt"/>
              </a:rPr>
              <a:t>6 = </a:t>
            </a:r>
            <a:r>
              <a:rPr lang="en-US" b="1" dirty="0">
                <a:latin typeface="+mj-lt"/>
              </a:rPr>
              <a:t>1110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Range of an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-bit sign/magnitude number: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[-(2</a:t>
            </a:r>
            <a:r>
              <a:rPr lang="en-US" b="1" baseline="30000" dirty="0">
                <a:latin typeface="+mj-lt"/>
              </a:rPr>
              <a:t>N-1</a:t>
            </a:r>
            <a:r>
              <a:rPr lang="en-US" b="1" dirty="0">
                <a:latin typeface="+mj-lt"/>
              </a:rPr>
              <a:t>-1), 2</a:t>
            </a:r>
            <a:r>
              <a:rPr lang="en-US" b="1" baseline="30000" dirty="0">
                <a:latin typeface="+mj-lt"/>
              </a:rPr>
              <a:t>N-1</a:t>
            </a:r>
            <a:r>
              <a:rPr lang="en-US" b="1" dirty="0">
                <a:latin typeface="+mj-lt"/>
              </a:rPr>
              <a:t>-1]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Sign/Magnitude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4114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4495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5257800"/>
            <a:ext cx="2895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057400"/>
            <a:ext cx="3124200" cy="160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384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</p:txBody>
      </p:sp>
      <p:sp>
        <p:nvSpPr>
          <p:cNvPr id="6247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Problems: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Addition doesn’t work, for example -6 + 6: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1110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+ 0110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10100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(wrong!)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>
              <a:solidFill>
                <a:schemeClr val="accent2"/>
              </a:solidFill>
              <a:latin typeface="+mj-lt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Two representations of 0 (± 0):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1000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0000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</a:endParaRPr>
          </a:p>
        </p:txBody>
      </p:sp>
      <p:sp>
        <p:nvSpPr>
          <p:cNvPr id="6247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447800" y="3276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Sign/Magnitude Numbers</a:t>
            </a:r>
          </a:p>
        </p:txBody>
      </p:sp>
    </p:spTree>
    <p:extLst>
      <p:ext uri="{BB962C8B-B14F-4D97-AF65-F5344CB8AC3E}">
        <p14:creationId xmlns:p14="http://schemas.microsoft.com/office/powerpoint/2010/main" val="51800510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349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Don’t have same problems as sign/magnitude numbers: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latin typeface="+mj-lt"/>
              </a:rPr>
              <a:t>Addition works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latin typeface="+mj-lt"/>
              </a:rPr>
              <a:t>Single representation for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49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11882069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 err="1">
                <a:latin typeface="+mj-lt"/>
              </a:rPr>
              <a:t>msb</a:t>
            </a:r>
            <a:r>
              <a:rPr lang="en-US" sz="3100" dirty="0">
                <a:latin typeface="+mj-lt"/>
              </a:rPr>
              <a:t> has value of </a:t>
            </a:r>
            <a:r>
              <a:rPr lang="en-US" sz="3100" b="1" dirty="0">
                <a:latin typeface="+mj-lt"/>
              </a:rPr>
              <a:t>-</a:t>
            </a:r>
            <a:r>
              <a:rPr lang="en-US" sz="3100" dirty="0">
                <a:latin typeface="+mj-lt"/>
              </a:rPr>
              <a:t>2</a:t>
            </a:r>
            <a:r>
              <a:rPr lang="en-US" sz="3100" i="1" baseline="30000" dirty="0">
                <a:latin typeface="+mj-lt"/>
              </a:rPr>
              <a:t>N</a:t>
            </a:r>
            <a:r>
              <a:rPr lang="en-US" sz="3100" baseline="30000" dirty="0">
                <a:latin typeface="+mj-lt"/>
              </a:rPr>
              <a:t>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Most positive 4-bit number: </a:t>
            </a:r>
            <a:r>
              <a:rPr lang="en-US" sz="3100" b="1" dirty="0">
                <a:latin typeface="+mj-lt"/>
              </a:rPr>
              <a:t>0111</a:t>
            </a: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Most negative 4-bit number: </a:t>
            </a:r>
            <a:r>
              <a:rPr lang="en-US" sz="3100" b="1" dirty="0">
                <a:latin typeface="+mj-lt"/>
              </a:rPr>
              <a:t>1000</a:t>
            </a: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The most significant bit still indicates the sign (1 = negative, 0 = positive)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Range of an </a:t>
            </a:r>
            <a:r>
              <a:rPr lang="en-US" sz="3100" i="1" dirty="0">
                <a:latin typeface="+mj-lt"/>
              </a:rPr>
              <a:t>N</a:t>
            </a:r>
            <a:r>
              <a:rPr lang="en-US" sz="3100" dirty="0">
                <a:latin typeface="+mj-lt"/>
              </a:rPr>
              <a:t>-bit two’s complement number:</a:t>
            </a:r>
          </a:p>
          <a:p>
            <a:pPr marL="0" lvl="1">
              <a:spcBef>
                <a:spcPct val="20000"/>
              </a:spcBef>
            </a:pPr>
            <a:r>
              <a:rPr lang="en-US" sz="3100" b="1" dirty="0">
                <a:latin typeface="+mj-lt"/>
              </a:rPr>
              <a:t>                        [-(2</a:t>
            </a:r>
            <a:r>
              <a:rPr lang="en-US" sz="3100" b="1" baseline="30000" dirty="0">
                <a:latin typeface="+mj-lt"/>
              </a:rPr>
              <a:t>N-1</a:t>
            </a:r>
            <a:r>
              <a:rPr lang="en-US" sz="3100" b="1" dirty="0">
                <a:latin typeface="+mj-lt"/>
              </a:rPr>
              <a:t>), 2</a:t>
            </a:r>
            <a:r>
              <a:rPr lang="en-US" sz="3100" b="1" baseline="30000" dirty="0">
                <a:latin typeface="+mj-lt"/>
              </a:rPr>
              <a:t>N-1</a:t>
            </a:r>
            <a:r>
              <a:rPr lang="en-US" sz="3100" b="1" dirty="0">
                <a:latin typeface="+mj-lt"/>
              </a:rPr>
              <a:t>-1]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Numbers</a:t>
            </a:r>
          </a:p>
        </p:txBody>
      </p:sp>
      <p:pic>
        <p:nvPicPr>
          <p:cNvPr id="6" name="Picture 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657726" cy="140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7800" y="1794606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2743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32766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53340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57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DE48566-E0C0-BD49-AD2B-FF960DD22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387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Finalità del corso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92CBAA7-A7A9-324A-B84A-53C830A2D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885" y="1645920"/>
            <a:ext cx="8698230" cy="493776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it-IT" sz="2400" dirty="0"/>
              <a:t>Il corso di Progettazione di Sistemi Digitali tratta argomenti preliminari alla descrizione dell'organizzazione di un calcolatore: rappresentazione dell'informazione, progettazione di reti combinatorie e sequenziali, registri e loro interconnessione.</a:t>
            </a:r>
            <a:br>
              <a:rPr lang="it-IT" sz="2400" dirty="0"/>
            </a:br>
            <a:r>
              <a:rPr lang="it-IT" sz="2400" dirty="0"/>
              <a:t>Tale corso fornisce quindi gli strumenti necessari alla comprensione del funzionamento e delle problematiche di progetto di un calcolatore, argomenti che verranno trattati nel corso di Architettura degli Elaboratori.</a:t>
            </a:r>
            <a:br>
              <a:rPr lang="en-US" sz="2800" dirty="0"/>
            </a:b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94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759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“Taking the Two’s complement” </a:t>
            </a:r>
            <a:r>
              <a:rPr lang="en-US" sz="3200" b="1" dirty="0">
                <a:latin typeface="+mj-lt"/>
              </a:rPr>
              <a:t>flips the sign</a:t>
            </a:r>
            <a:r>
              <a:rPr lang="en-US" sz="3200" dirty="0">
                <a:latin typeface="+mj-lt"/>
              </a:rPr>
              <a:t> of a two’s complement number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Method: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Invert the bits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Add 1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Example:</a:t>
            </a:r>
            <a:r>
              <a:rPr lang="en-US" sz="3200" dirty="0">
                <a:latin typeface="+mj-lt"/>
              </a:rPr>
              <a:t> Flip the sign of 3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0011</a:t>
            </a:r>
            <a:r>
              <a:rPr lang="en-US" sz="3200" baseline="-25000" dirty="0">
                <a:latin typeface="+mj-lt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1100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n-US" sz="10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1101 = -3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</a:rPr>
              <a:t>10</a:t>
            </a:r>
          </a:p>
        </p:txBody>
      </p:sp>
      <p:sp>
        <p:nvSpPr>
          <p:cNvPr id="6759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81200" y="5029200"/>
            <a:ext cx="914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“Taking the Two’s Complement”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724400"/>
            <a:ext cx="152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963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Take the two’s complement of 6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0110</a:t>
            </a:r>
            <a:r>
              <a:rPr lang="en-US" sz="3200" baseline="-25000" dirty="0">
                <a:latin typeface="+mj-lt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1001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latin typeface="+mj-lt"/>
              </a:rPr>
              <a:t>      </a:t>
            </a:r>
            <a:r>
              <a:rPr lang="en-US" sz="10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1010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= -6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What is the decimal value of the two’s complement number 1001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?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0110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latin typeface="+mj-lt"/>
              </a:rPr>
              <a:t>      </a:t>
            </a:r>
            <a:r>
              <a:rPr lang="en-US" sz="10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0111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= 7</a:t>
            </a:r>
            <a:r>
              <a:rPr lang="en-US" sz="2400" baseline="-25000" dirty="0">
                <a:latin typeface="+mj-lt"/>
              </a:rPr>
              <a:t>10</a:t>
            </a:r>
            <a:r>
              <a:rPr lang="en-US" sz="2400" dirty="0">
                <a:latin typeface="+mj-lt"/>
              </a:rPr>
              <a:t>, so 1001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= -7</a:t>
            </a:r>
            <a:r>
              <a:rPr lang="en-US" sz="2400" baseline="-25000" dirty="0">
                <a:latin typeface="+mj-lt"/>
              </a:rPr>
              <a:t>10</a:t>
            </a:r>
          </a:p>
        </p:txBody>
      </p:sp>
      <p:sp>
        <p:nvSpPr>
          <p:cNvPr id="6963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05000" y="5410200"/>
            <a:ext cx="914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905000" y="2438400"/>
            <a:ext cx="914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Examples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16764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2057400"/>
            <a:ext cx="152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45720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4953000"/>
            <a:ext cx="3429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03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2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971800" y="1538287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0770" imgH="502083" progId="Visio.Drawing.6">
                  <p:embed/>
                </p:oleObj>
              </mc:Choice>
              <mc:Fallback>
                <p:oleObj name="VISIO" r:id="rId6" imgW="550770" imgH="502083" progId="Visio.Drawing.6">
                  <p:embed/>
                  <p:pic>
                    <p:nvPicPr>
                      <p:cNvPr id="706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38287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895600" y="3832225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0770" imgH="502083" progId="Visio.Drawing.6">
                  <p:embed/>
                </p:oleObj>
              </mc:Choice>
              <mc:Fallback>
                <p:oleObj name="VISIO" r:id="rId8" imgW="550770" imgH="502083" progId="Visio.Drawing.6">
                  <p:embed/>
                  <p:pic>
                    <p:nvPicPr>
                      <p:cNvPr id="706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32225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Addition</a:t>
            </a: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</a:t>
            </a:r>
            <a:r>
              <a:rPr lang="en-US" sz="3200" b="1" dirty="0">
                <a:latin typeface="+mj-lt"/>
              </a:rPr>
              <a:t>-</a:t>
            </a:r>
            <a:r>
              <a:rPr lang="en-US" sz="3200" dirty="0">
                <a:latin typeface="+mj-lt"/>
              </a:rPr>
              <a:t>2 + 3 using 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8249175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6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971800" y="1538287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1688" imgH="501396" progId="Visio.Drawing.6">
                  <p:embed/>
                </p:oleObj>
              </mc:Choice>
              <mc:Fallback>
                <p:oleObj name="VISIO" r:id="rId6" imgW="551688" imgH="501396" progId="Visio.Drawing.6">
                  <p:embed/>
                  <p:pic>
                    <p:nvPicPr>
                      <p:cNvPr id="716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38287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895600" y="3832225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1688" imgH="501396" progId="Visio.Drawing.6">
                  <p:embed/>
                </p:oleObj>
              </mc:Choice>
              <mc:Fallback>
                <p:oleObj name="VISIO" r:id="rId8" imgW="551688" imgH="501396" progId="Visio.Drawing.6">
                  <p:embed/>
                  <p:pic>
                    <p:nvPicPr>
                      <p:cNvPr id="716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32225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</a:t>
            </a:r>
            <a:r>
              <a:rPr lang="en-US" sz="3200" b="1" dirty="0">
                <a:latin typeface="+mj-lt"/>
              </a:rPr>
              <a:t>-</a:t>
            </a:r>
            <a:r>
              <a:rPr lang="en-US" sz="3200" dirty="0">
                <a:latin typeface="+mj-lt"/>
              </a:rPr>
              <a:t>2 + 3 using two’s complement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Addition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57600" y="1676400"/>
            <a:ext cx="1600200" cy="1905000"/>
            <a:chOff x="3657600" y="1676400"/>
            <a:chExt cx="1600200" cy="1905000"/>
          </a:xfrm>
        </p:grpSpPr>
        <p:sp>
          <p:nvSpPr>
            <p:cNvPr id="6" name="Rectangle 5"/>
            <p:cNvSpPr/>
            <p:nvPr/>
          </p:nvSpPr>
          <p:spPr>
            <a:xfrm>
              <a:off x="3657600" y="16764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33800" y="31242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1400" y="4038600"/>
            <a:ext cx="1600200" cy="1828800"/>
            <a:chOff x="3657600" y="1676400"/>
            <a:chExt cx="16002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3657600" y="16764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33800" y="31242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3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US" sz="3200" b="1" dirty="0">
                <a:latin typeface="+mj-lt"/>
              </a:rPr>
              <a:t>Extend number from </a:t>
            </a:r>
            <a:r>
              <a:rPr lang="en-US" sz="3200" b="1" i="1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to </a:t>
            </a:r>
            <a:r>
              <a:rPr lang="en-US" sz="3200" b="1" i="1" dirty="0">
                <a:latin typeface="+mj-lt"/>
              </a:rPr>
              <a:t>M</a:t>
            </a:r>
            <a:r>
              <a:rPr lang="en-US" sz="3200" b="1" dirty="0">
                <a:latin typeface="+mj-lt"/>
              </a:rPr>
              <a:t> bits (</a:t>
            </a:r>
            <a:r>
              <a:rPr lang="en-US" sz="3200" b="1" i="1" dirty="0">
                <a:latin typeface="+mj-lt"/>
              </a:rPr>
              <a:t>M</a:t>
            </a:r>
            <a:r>
              <a:rPr lang="en-US" sz="3200" b="1" dirty="0">
                <a:latin typeface="+mj-lt"/>
              </a:rPr>
              <a:t> &gt; </a:t>
            </a:r>
            <a:r>
              <a:rPr lang="en-US" sz="3200" b="1" i="1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) 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</a:rPr>
              <a:t>Sign-extension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</a:rPr>
              <a:t>Zero-extension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Increasing Bit Width</a:t>
            </a:r>
          </a:p>
        </p:txBody>
      </p:sp>
    </p:spTree>
    <p:extLst>
      <p:ext uri="{BB962C8B-B14F-4D97-AF65-F5344CB8AC3E}">
        <p14:creationId xmlns:p14="http://schemas.microsoft.com/office/powerpoint/2010/main" val="422419284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 b="1" dirty="0">
                <a:latin typeface="+mj-lt"/>
              </a:rPr>
              <a:t>Per la </a:t>
            </a:r>
            <a:r>
              <a:rPr lang="en-US" sz="3200" b="1" dirty="0" err="1">
                <a:latin typeface="+mj-lt"/>
              </a:rPr>
              <a:t>prossima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lezione</a:t>
            </a:r>
            <a:r>
              <a:rPr lang="en-US" sz="3200" b="1" dirty="0">
                <a:latin typeface="+mj-lt"/>
              </a:rPr>
              <a:t>:</a:t>
            </a:r>
          </a:p>
          <a:p>
            <a:pPr algn="ctr">
              <a:spcBef>
                <a:spcPct val="20000"/>
              </a:spcBef>
            </a:pPr>
            <a:endParaRPr lang="en-US" sz="3200" b="1" dirty="0">
              <a:latin typeface="+mj-lt"/>
            </a:endParaRPr>
          </a:p>
          <a:p>
            <a:pPr algn="ctr">
              <a:spcBef>
                <a:spcPct val="20000"/>
              </a:spcBef>
            </a:pPr>
            <a:r>
              <a:rPr lang="en-US" sz="3200" dirty="0">
                <a:latin typeface="+mj-lt"/>
              </a:rPr>
              <a:t>Fare </a:t>
            </a:r>
            <a:r>
              <a:rPr lang="en-US" sz="3200" dirty="0" err="1">
                <a:latin typeface="+mj-lt"/>
              </a:rPr>
              <a:t>esercizi</a:t>
            </a:r>
            <a:r>
              <a:rPr lang="en-US" sz="3200" dirty="0">
                <a:latin typeface="+mj-lt"/>
              </a:rPr>
              <a:t> PSD1-esercizi</a:t>
            </a:r>
          </a:p>
          <a:p>
            <a:pPr algn="ctr">
              <a:spcBef>
                <a:spcPct val="20000"/>
              </a:spcBef>
            </a:pPr>
            <a:endParaRPr lang="en-US" sz="3200" dirty="0">
              <a:latin typeface="+mj-lt"/>
            </a:endParaRPr>
          </a:p>
          <a:p>
            <a:pPr algn="ctr">
              <a:spcBef>
                <a:spcPct val="20000"/>
              </a:spcBef>
            </a:pPr>
            <a:r>
              <a:rPr lang="en-US" sz="3200" dirty="0" err="1">
                <a:latin typeface="+mj-lt"/>
              </a:rPr>
              <a:t>Studiare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paragrafi</a:t>
            </a:r>
            <a:r>
              <a:rPr lang="en-US" sz="3200" dirty="0">
                <a:latin typeface="+mj-lt"/>
              </a:rPr>
              <a:t> 1.4 e 5.3 del </a:t>
            </a:r>
            <a:r>
              <a:rPr lang="en-US" sz="3200" dirty="0" err="1">
                <a:latin typeface="+mj-lt"/>
              </a:rPr>
              <a:t>libro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Fine </a:t>
            </a:r>
            <a:r>
              <a:rPr lang="en-US" sz="4400" dirty="0" err="1">
                <a:latin typeface="+mj-lt"/>
              </a:rPr>
              <a:t>lezione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302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C7B6-8B31-D04A-9031-07E6522A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67CB-0F8F-D54D-8E5D-3538FB9F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corso</a:t>
            </a:r>
            <a:r>
              <a:rPr lang="en-US" dirty="0"/>
              <a:t> </a:t>
            </a:r>
            <a:r>
              <a:rPr lang="en-US" dirty="0" err="1"/>
              <a:t>copre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argomenti</a:t>
            </a:r>
            <a:r>
              <a:rPr lang="en-US" dirty="0"/>
              <a:t>: </a:t>
            </a:r>
          </a:p>
          <a:p>
            <a:pPr marL="514350" indent="-514350">
              <a:buAutoNum type="arabicParenR"/>
            </a:pPr>
            <a:r>
              <a:rPr lang="en-US" dirty="0" err="1"/>
              <a:t>basi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: </a:t>
            </a:r>
            <a:r>
              <a:rPr lang="en-US" dirty="0" err="1"/>
              <a:t>porte</a:t>
            </a:r>
            <a:r>
              <a:rPr lang="en-US" dirty="0"/>
              <a:t> </a:t>
            </a:r>
            <a:r>
              <a:rPr lang="en-US" dirty="0" err="1"/>
              <a:t>logiche</a:t>
            </a:r>
            <a:r>
              <a:rPr lang="en-US" dirty="0"/>
              <a:t>, </a:t>
            </a:r>
            <a:r>
              <a:rPr lang="en-US" dirty="0" err="1"/>
              <a:t>sistemi</a:t>
            </a:r>
            <a:r>
              <a:rPr lang="en-US" dirty="0"/>
              <a:t> di </a:t>
            </a:r>
            <a:r>
              <a:rPr lang="en-US" dirty="0" err="1"/>
              <a:t>numerazione</a:t>
            </a:r>
            <a:r>
              <a:rPr lang="en-US" dirty="0"/>
              <a:t>, </a:t>
            </a:r>
            <a:r>
              <a:rPr lang="en-US" dirty="0" err="1"/>
              <a:t>rappresentazione</a:t>
            </a:r>
            <a:r>
              <a:rPr lang="en-US" dirty="0"/>
              <a:t> </a:t>
            </a:r>
            <a:r>
              <a:rPr lang="en-US" dirty="0" err="1"/>
              <a:t>dell’informazione</a:t>
            </a:r>
            <a:r>
              <a:rPr lang="en-US" dirty="0"/>
              <a:t> </a:t>
            </a:r>
          </a:p>
          <a:p>
            <a:pPr marL="514350" indent="-514350">
              <a:buAutoNum type="arabicParenR"/>
            </a:pPr>
            <a:r>
              <a:rPr lang="en-US" dirty="0" err="1"/>
              <a:t>progettazione</a:t>
            </a:r>
            <a:r>
              <a:rPr lang="en-US" dirty="0"/>
              <a:t> di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combinatori</a:t>
            </a:r>
            <a:r>
              <a:rPr lang="en-US" dirty="0"/>
              <a:t>: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booleane</a:t>
            </a:r>
            <a:r>
              <a:rPr lang="en-US" dirty="0"/>
              <a:t>, algebra </a:t>
            </a:r>
            <a:r>
              <a:rPr lang="en-US" dirty="0" err="1"/>
              <a:t>booleana</a:t>
            </a:r>
            <a:r>
              <a:rPr lang="en-US" dirty="0"/>
              <a:t>, </a:t>
            </a:r>
            <a:r>
              <a:rPr lang="en-US" dirty="0" err="1"/>
              <a:t>mappe</a:t>
            </a:r>
            <a:r>
              <a:rPr lang="en-US" dirty="0"/>
              <a:t> K,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combinatori</a:t>
            </a:r>
            <a:r>
              <a:rPr lang="en-US" dirty="0"/>
              <a:t>, timing </a:t>
            </a:r>
          </a:p>
          <a:p>
            <a:pPr marL="514350" indent="-514350">
              <a:buAutoNum type="arabicParenR"/>
            </a:pPr>
            <a:r>
              <a:rPr lang="en-US" dirty="0" err="1"/>
              <a:t>progettazione</a:t>
            </a:r>
            <a:r>
              <a:rPr lang="en-US" dirty="0"/>
              <a:t> di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sequenziali</a:t>
            </a:r>
            <a:r>
              <a:rPr lang="en-US" dirty="0"/>
              <a:t>: Latch e Flip-Flop, </a:t>
            </a:r>
            <a:r>
              <a:rPr lang="en-US" dirty="0" err="1"/>
              <a:t>progettazione</a:t>
            </a:r>
            <a:r>
              <a:rPr lang="en-US" dirty="0"/>
              <a:t> di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sincrona</a:t>
            </a:r>
            <a:r>
              <a:rPr lang="en-US" dirty="0"/>
              <a:t>, </a:t>
            </a:r>
            <a:r>
              <a:rPr lang="en-US" dirty="0" err="1"/>
              <a:t>macchine</a:t>
            </a:r>
            <a:r>
              <a:rPr lang="en-US" dirty="0"/>
              <a:t> a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finiti</a:t>
            </a:r>
            <a:r>
              <a:rPr lang="en-US" dirty="0"/>
              <a:t>, </a:t>
            </a:r>
            <a:r>
              <a:rPr lang="en-US" dirty="0" err="1"/>
              <a:t>tempistiche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sequenziale</a:t>
            </a:r>
            <a:r>
              <a:rPr lang="en-US" dirty="0"/>
              <a:t>. </a:t>
            </a:r>
          </a:p>
          <a:p>
            <a:pPr marL="514350" indent="-514350">
              <a:buAutoNum type="arabicParenR"/>
            </a:pPr>
            <a:r>
              <a:rPr lang="en-US" dirty="0" err="1"/>
              <a:t>linguaggi</a:t>
            </a:r>
            <a:r>
              <a:rPr lang="en-US" dirty="0"/>
              <a:t> </a:t>
            </a:r>
            <a:r>
              <a:rPr lang="en-US" dirty="0" err="1"/>
              <a:t>descrittivi</a:t>
            </a:r>
            <a:r>
              <a:rPr lang="en-US" dirty="0"/>
              <a:t> hardware (</a:t>
            </a:r>
            <a:r>
              <a:rPr lang="en-US" dirty="0" err="1"/>
              <a:t>hdl</a:t>
            </a:r>
            <a:r>
              <a:rPr lang="en-US" dirty="0"/>
              <a:t>):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combinatoria</a:t>
            </a:r>
            <a:r>
              <a:rPr lang="en-US" dirty="0"/>
              <a:t>,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sequenziale</a:t>
            </a:r>
            <a:r>
              <a:rPr lang="en-US" dirty="0"/>
              <a:t>, </a:t>
            </a:r>
            <a:r>
              <a:rPr lang="en-US" dirty="0" err="1"/>
              <a:t>macchine</a:t>
            </a:r>
            <a:r>
              <a:rPr lang="en-US" dirty="0"/>
              <a:t> a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finiti</a:t>
            </a:r>
            <a:r>
              <a:rPr lang="en-US" dirty="0"/>
              <a:t>, system </a:t>
            </a:r>
            <a:r>
              <a:rPr lang="en-US" dirty="0" err="1"/>
              <a:t>verilog</a:t>
            </a:r>
            <a:r>
              <a:rPr lang="en-US" dirty="0"/>
              <a:t>, VHDL </a:t>
            </a:r>
          </a:p>
          <a:p>
            <a:pPr marL="514350" indent="-514350">
              <a:buAutoNum type="arabicParenR"/>
            </a:pP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digitali</a:t>
            </a:r>
            <a:r>
              <a:rPr lang="en-US" dirty="0"/>
              <a:t> </a:t>
            </a:r>
            <a:r>
              <a:rPr lang="en-US" dirty="0" err="1"/>
              <a:t>costitutivi</a:t>
            </a:r>
            <a:r>
              <a:rPr lang="en-US" dirty="0"/>
              <a:t>: </a:t>
            </a:r>
            <a:r>
              <a:rPr lang="en-US" dirty="0" err="1"/>
              <a:t>circuiti</a:t>
            </a:r>
            <a:r>
              <a:rPr lang="en-US" dirty="0"/>
              <a:t> </a:t>
            </a:r>
            <a:r>
              <a:rPr lang="en-US" dirty="0" err="1"/>
              <a:t>aritmetici</a:t>
            </a:r>
            <a:r>
              <a:rPr lang="en-US" dirty="0"/>
              <a:t>,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sequenziali</a:t>
            </a:r>
            <a:r>
              <a:rPr lang="en-US" dirty="0"/>
              <a:t>, </a:t>
            </a:r>
            <a:r>
              <a:rPr lang="en-US" dirty="0" err="1"/>
              <a:t>matrici</a:t>
            </a:r>
            <a:r>
              <a:rPr lang="en-US" dirty="0"/>
              <a:t> di </a:t>
            </a:r>
            <a:r>
              <a:rPr lang="en-US" dirty="0" err="1"/>
              <a:t>memoria</a:t>
            </a:r>
            <a:r>
              <a:rPr lang="en-US" dirty="0"/>
              <a:t>, </a:t>
            </a:r>
            <a:r>
              <a:rPr lang="en-US" dirty="0" err="1"/>
              <a:t>matrici</a:t>
            </a:r>
            <a:r>
              <a:rPr lang="en-US" dirty="0"/>
              <a:t> </a:t>
            </a:r>
            <a:r>
              <a:rPr lang="en-US" dirty="0" err="1"/>
              <a:t>logiche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11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E4C42CC-F299-BE4F-A270-1AFCC60593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4382" y="2738915"/>
            <a:ext cx="7600950" cy="126444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4320" dirty="0">
                <a:solidFill>
                  <a:srgbClr val="333333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Binary number system</a:t>
            </a:r>
          </a:p>
        </p:txBody>
      </p:sp>
    </p:spTree>
    <p:extLst>
      <p:ext uri="{BB962C8B-B14F-4D97-AF65-F5344CB8AC3E}">
        <p14:creationId xmlns:p14="http://schemas.microsoft.com/office/powerpoint/2010/main" val="158129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766131"/>
              </p:ext>
            </p:extLst>
          </p:nvPr>
        </p:nvGraphicFramePr>
        <p:xfrm>
          <a:off x="971550" y="1614488"/>
          <a:ext cx="756285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546348" imgH="1112520" progId="Visio.Drawing.6">
                  <p:embed/>
                </p:oleObj>
              </mc:Choice>
              <mc:Fallback>
                <p:oleObj name="VISIO" r:id="rId7" imgW="3546348" imgH="1112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14488"/>
                        <a:ext cx="7562850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9450981"/>
              </p:ext>
            </p:extLst>
          </p:nvPr>
        </p:nvGraphicFramePr>
        <p:xfrm>
          <a:off x="914400" y="4203700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546348" imgH="955548" progId="Visio.Drawing.6">
                  <p:embed/>
                </p:oleObj>
              </mc:Choice>
              <mc:Fallback>
                <p:oleObj name="VISIO" r:id="rId9" imgW="3546348" imgH="955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03700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Decimal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4800600"/>
            <a:ext cx="5715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7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0</a:t>
            </a:r>
            <a:r>
              <a:rPr lang="en-US" sz="3200" dirty="0">
                <a:latin typeface="+mj-lt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</a:t>
            </a:r>
            <a:r>
              <a:rPr lang="en-US" sz="3200" dirty="0">
                <a:latin typeface="+mj-lt"/>
              </a:rPr>
              <a:t> =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= 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= 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4</a:t>
            </a:r>
            <a:r>
              <a:rPr lang="en-US" sz="3200" dirty="0">
                <a:latin typeface="+mj-lt"/>
              </a:rPr>
              <a:t> =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5</a:t>
            </a:r>
            <a:r>
              <a:rPr lang="en-US" sz="3200" dirty="0">
                <a:latin typeface="+mj-lt"/>
              </a:rPr>
              <a:t> = 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6</a:t>
            </a:r>
            <a:r>
              <a:rPr lang="en-US" sz="3200" dirty="0">
                <a:latin typeface="+mj-lt"/>
              </a:rPr>
              <a:t> = 64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7</a:t>
            </a:r>
            <a:r>
              <a:rPr lang="en-US" sz="3200" dirty="0">
                <a:latin typeface="+mj-lt"/>
              </a:rPr>
              <a:t> = 128</a:t>
            </a:r>
          </a:p>
        </p:txBody>
      </p:sp>
      <p:sp>
        <p:nvSpPr>
          <p:cNvPr id="4198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1991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8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8  </a:t>
            </a:r>
            <a:r>
              <a:rPr lang="en-US" sz="3200" dirty="0">
                <a:latin typeface="+mj-lt"/>
              </a:rPr>
              <a:t> = 256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9 </a:t>
            </a:r>
            <a:r>
              <a:rPr lang="en-US" sz="3200" dirty="0">
                <a:latin typeface="+mj-lt"/>
              </a:rPr>
              <a:t>  = 512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1024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11</a:t>
            </a:r>
            <a:r>
              <a:rPr lang="en-US" sz="3200" dirty="0">
                <a:latin typeface="+mj-lt"/>
              </a:rPr>
              <a:t> = 2048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12</a:t>
            </a:r>
            <a:r>
              <a:rPr lang="en-US" sz="3200" dirty="0">
                <a:latin typeface="+mj-lt"/>
              </a:rPr>
              <a:t> = 4096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13</a:t>
            </a:r>
            <a:r>
              <a:rPr lang="en-US" sz="3200" dirty="0">
                <a:latin typeface="+mj-lt"/>
              </a:rPr>
              <a:t> = 8192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14</a:t>
            </a:r>
            <a:r>
              <a:rPr lang="en-US" sz="3200" dirty="0">
                <a:latin typeface="+mj-lt"/>
              </a:rPr>
              <a:t> = 16384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15</a:t>
            </a:r>
            <a:r>
              <a:rPr lang="en-US" sz="3200" dirty="0">
                <a:latin typeface="+mj-lt"/>
              </a:rPr>
              <a:t> = 32768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Powers of Two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192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17526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2098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2819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3600" y="3429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3962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3600" y="4572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5105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12192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17526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22098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0" y="2819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3429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3962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0" y="4572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5105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38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Binary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10011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16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+ 8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+ 4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= 19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baseline="-25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47</a:t>
            </a:r>
            <a:r>
              <a:rPr lang="en-US" sz="2400" baseline="-25000" dirty="0">
                <a:latin typeface="+mj-lt"/>
              </a:rPr>
              <a:t>10</a:t>
            </a:r>
            <a:r>
              <a:rPr lang="en-US" sz="2400" dirty="0">
                <a:latin typeface="+mj-lt"/>
              </a:rPr>
              <a:t>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32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+ 16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+ 8</a:t>
            </a:r>
            <a:r>
              <a:rPr lang="en-US" sz="2400" dirty="0">
                <a:latin typeface="+mj-lt"/>
                <a:cs typeface="Times New Roman" pitchFamily="18" charset="0"/>
              </a:rPr>
              <a:t>×1</a:t>
            </a:r>
            <a:r>
              <a:rPr lang="en-US" sz="2400" dirty="0">
                <a:latin typeface="+mj-lt"/>
              </a:rPr>
              <a:t> + 4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= 101111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4403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 Conversion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2209800"/>
            <a:ext cx="7391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1600" y="4572000"/>
            <a:ext cx="7391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Two methods:</a:t>
            </a:r>
          </a:p>
          <a:p>
            <a:pPr marL="914400" lvl="1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+mj-lt"/>
              </a:rPr>
              <a:t>Method 1: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Find the largest power of 2 that fits,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subtract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if not </a:t>
            </a:r>
            <a:r>
              <a:rPr lang="en-US" sz="2600" b="1" dirty="0">
                <a:latin typeface="+mj-lt"/>
              </a:rPr>
              <a:t>zero</a:t>
            </a:r>
            <a:r>
              <a:rPr lang="en-US" sz="2600" dirty="0">
                <a:latin typeface="+mj-lt"/>
              </a:rPr>
              <a:t>, repeat</a:t>
            </a:r>
          </a:p>
          <a:p>
            <a:pPr marL="914400" lvl="1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+mj-lt"/>
              </a:rPr>
              <a:t>Method 2: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divide by 2, 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+mj-lt"/>
              </a:rPr>
              <a:t>put the remainder to the left of the binary representation</a:t>
            </a: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Decimal to Binary Conversion</a:t>
            </a:r>
          </a:p>
        </p:txBody>
      </p:sp>
    </p:spTree>
    <p:extLst>
      <p:ext uri="{BB962C8B-B14F-4D97-AF65-F5344CB8AC3E}">
        <p14:creationId xmlns:p14="http://schemas.microsoft.com/office/powerpoint/2010/main" val="1425216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19355</TotalTime>
  <Words>1960</Words>
  <Application>Microsoft Office PowerPoint</Application>
  <PresentationFormat>Presentazione su schermo (4:3)</PresentationFormat>
  <Paragraphs>449</Paragraphs>
  <Slides>35</Slides>
  <Notes>32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Office Theme</vt:lpstr>
      <vt:lpstr>VISIO</vt:lpstr>
      <vt:lpstr> Progettazione di Sistemi Digitali </vt:lpstr>
      <vt:lpstr>Informazioni</vt:lpstr>
      <vt:lpstr>Finalità del corso</vt:lpstr>
      <vt:lpstr>Programma</vt:lpstr>
      <vt:lpstr>Binary number system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166</cp:revision>
  <cp:lastPrinted>2019-05-09T13:56:59Z</cp:lastPrinted>
  <dcterms:created xsi:type="dcterms:W3CDTF">2012-08-07T04:56:47Z</dcterms:created>
  <dcterms:modified xsi:type="dcterms:W3CDTF">2023-09-25T14:23:57Z</dcterms:modified>
</cp:coreProperties>
</file>