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591" r:id="rId2"/>
    <p:sldId id="598" r:id="rId3"/>
    <p:sldId id="595" r:id="rId4"/>
    <p:sldId id="596" r:id="rId5"/>
    <p:sldId id="599" r:id="rId6"/>
    <p:sldId id="610" r:id="rId7"/>
    <p:sldId id="257" r:id="rId8"/>
    <p:sldId id="258" r:id="rId9"/>
    <p:sldId id="259" r:id="rId10"/>
    <p:sldId id="261" r:id="rId11"/>
    <p:sldId id="260" r:id="rId12"/>
    <p:sldId id="262" r:id="rId13"/>
    <p:sldId id="263" r:id="rId14"/>
    <p:sldId id="265"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6BA"/>
    <a:srgbClr val="32A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87039" autoAdjust="0"/>
  </p:normalViewPr>
  <p:slideViewPr>
    <p:cSldViewPr>
      <p:cViewPr varScale="1">
        <p:scale>
          <a:sx n="78" d="100"/>
          <a:sy n="78" d="100"/>
        </p:scale>
        <p:origin x="792" y="8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15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A756BF-5C14-A247-A374-2D5EAE3761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Fondamenti di Elettronica Digitale</a:t>
            </a:r>
          </a:p>
        </p:txBody>
      </p:sp>
      <p:sp>
        <p:nvSpPr>
          <p:cNvPr id="3" name="Date Placeholder 2">
            <a:extLst>
              <a:ext uri="{FF2B5EF4-FFF2-40B4-BE49-F238E27FC236}">
                <a16:creationId xmlns:a16="http://schemas.microsoft.com/office/drawing/2014/main" id="{F0BE0E6A-A5C5-2842-9986-3C82C0162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5BFD93-5885-0B4E-9D85-5556455CCEDF}" type="datetimeFigureOut">
              <a:rPr lang="en-US" smtClean="0"/>
              <a:t>11/1/2023</a:t>
            </a:fld>
            <a:endParaRPr lang="en-US"/>
          </a:p>
        </p:txBody>
      </p:sp>
      <p:sp>
        <p:nvSpPr>
          <p:cNvPr id="4" name="Footer Placeholder 3">
            <a:extLst>
              <a:ext uri="{FF2B5EF4-FFF2-40B4-BE49-F238E27FC236}">
                <a16:creationId xmlns:a16="http://schemas.microsoft.com/office/drawing/2014/main" id="{11D37F81-A87E-B741-B190-1B3749BB09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Harris &amp; Harris, Digital Design and Computer
Architecture, ARM Ed., Morgan Kaufmann</a:t>
            </a:r>
          </a:p>
        </p:txBody>
      </p:sp>
      <p:sp>
        <p:nvSpPr>
          <p:cNvPr id="5" name="Slide Number Placeholder 4">
            <a:extLst>
              <a:ext uri="{FF2B5EF4-FFF2-40B4-BE49-F238E27FC236}">
                <a16:creationId xmlns:a16="http://schemas.microsoft.com/office/drawing/2014/main" id="{80EFE81B-D5C7-B743-A634-A5C396AD6F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351936-C162-D34B-9F5F-8157359A900C}" type="slidenum">
              <a:rPr lang="en-US" smtClean="0"/>
              <a:t>‹N›</a:t>
            </a:fld>
            <a:endParaRPr lang="en-US"/>
          </a:p>
        </p:txBody>
      </p:sp>
    </p:spTree>
    <p:extLst>
      <p:ext uri="{BB962C8B-B14F-4D97-AF65-F5344CB8AC3E}">
        <p14:creationId xmlns:p14="http://schemas.microsoft.com/office/powerpoint/2010/main" val="420875263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Fondamenti di Elettronica Digitale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D5E47-F045-4C01-A154-66E3997AD169}" type="datetimeFigureOut">
              <a:rPr lang="en-US" smtClean="0"/>
              <a:t>11/1/2023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Harris &amp; Harris, Digital Design and Computer
Architecture, ARM Ed., Morgan Kaufmann</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EC52C-64D1-4EF5-AC14-14AF6A3FC30C}" type="slidenum">
              <a:rPr lang="en-US" smtClean="0"/>
              <a:t>‹N›</a:t>
            </a:fld>
            <a:endParaRPr lang="en-US"/>
          </a:p>
        </p:txBody>
      </p:sp>
    </p:spTree>
    <p:extLst>
      <p:ext uri="{BB962C8B-B14F-4D97-AF65-F5344CB8AC3E}">
        <p14:creationId xmlns:p14="http://schemas.microsoft.com/office/powerpoint/2010/main" val="373481021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C1854-E766-44CA-9083-E98D277D3E9A}" type="slidenum">
              <a:rPr lang="en-US"/>
              <a:pPr/>
              <a:t>1</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97078856-E08B-2246-97A9-55635B9D5581}"/>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49C87ED1-7D1B-9640-B7E2-E9FBAEF47C7B}"/>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145591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2</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8F1A7378-3064-8A47-BAB6-B7FA7E1C71BB}"/>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787B60BC-A3C1-294D-96BF-9AA350743BA5}"/>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3355130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3</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8F1A7378-3064-8A47-BAB6-B7FA7E1C71BB}"/>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787B60BC-A3C1-294D-96BF-9AA350743BA5}"/>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3365722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4</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8F1A7378-3064-8A47-BAB6-B7FA7E1C71BB}"/>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787B60BC-A3C1-294D-96BF-9AA350743BA5}"/>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2763250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5</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8F1A7378-3064-8A47-BAB6-B7FA7E1C71BB}"/>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787B60BC-A3C1-294D-96BF-9AA350743BA5}"/>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2383879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6</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8F1A7378-3064-8A47-BAB6-B7FA7E1C71BB}"/>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787B60BC-A3C1-294D-96BF-9AA350743BA5}"/>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3010495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9600" y="5943600"/>
            <a:ext cx="773569" cy="864310"/>
          </a:xfrm>
          <a:prstGeom prst="rect">
            <a:avLst/>
          </a:prstGeom>
        </p:spPr>
      </p:pic>
      <p:sp>
        <p:nvSpPr>
          <p:cNvPr id="11" name="TextBox 10"/>
          <p:cNvSpPr txBox="1"/>
          <p:nvPr userDrawn="1"/>
        </p:nvSpPr>
        <p:spPr>
          <a:xfrm>
            <a:off x="6477000" y="6248400"/>
            <a:ext cx="1981200" cy="307777"/>
          </a:xfrm>
          <a:prstGeom prst="rect">
            <a:avLst/>
          </a:prstGeom>
          <a:noFill/>
        </p:spPr>
        <p:txBody>
          <a:bodyPr wrap="square" rtlCol="0">
            <a:spAutoFit/>
          </a:bodyPr>
          <a:lstStyle/>
          <a:p>
            <a:r>
              <a:rPr lang="en-US" sz="1400" baseline="0" dirty="0">
                <a:solidFill>
                  <a:schemeClr val="bg1"/>
                </a:solidFill>
              </a:rPr>
              <a:t>Chapter 3 &lt;</a:t>
            </a:r>
            <a:fld id="{D1B2EFE9-D440-4A3B-858C-5FEDF5DD0E10}" type="slidenum">
              <a:rPr lang="en-US" sz="1400" smtClean="0">
                <a:solidFill>
                  <a:schemeClr val="bg1"/>
                </a:solidFill>
              </a:rPr>
              <a:pPr/>
              <a:t>‹N›</a:t>
            </a:fld>
            <a:r>
              <a:rPr lang="en-US" sz="1400" dirty="0">
                <a:solidFill>
                  <a:schemeClr val="bg1"/>
                </a:solidFill>
              </a:rPr>
              <a:t>&gt; </a:t>
            </a:r>
          </a:p>
        </p:txBody>
      </p:sp>
      <p:sp>
        <p:nvSpPr>
          <p:cNvPr id="12" name="TextBox 11"/>
          <p:cNvSpPr txBox="1"/>
          <p:nvPr userDrawn="1"/>
        </p:nvSpPr>
        <p:spPr>
          <a:xfrm>
            <a:off x="1295400" y="6248400"/>
            <a:ext cx="5257800" cy="307777"/>
          </a:xfrm>
          <a:prstGeom prst="rect">
            <a:avLst/>
          </a:prstGeom>
          <a:noFill/>
        </p:spPr>
        <p:txBody>
          <a:bodyPr wrap="square" rtlCol="0">
            <a:spAutoFit/>
          </a:bodyPr>
          <a:lstStyle/>
          <a:p>
            <a:r>
              <a:rPr lang="en-US" sz="1400" dirty="0">
                <a:solidFill>
                  <a:schemeClr val="bg1"/>
                </a:solidFill>
              </a:rPr>
              <a:t>Digital Design and Computer Architecture:</a:t>
            </a:r>
            <a:r>
              <a:rPr lang="en-US" sz="1400" baseline="0" dirty="0">
                <a:solidFill>
                  <a:schemeClr val="bg1"/>
                </a:solidFill>
              </a:rPr>
              <a:t> ARM® Edition © 2015</a:t>
            </a:r>
            <a:endParaRPr lang="en-US" sz="1400" dirty="0">
              <a:solidFill>
                <a:schemeClr val="bg1"/>
              </a:solidFill>
            </a:endParaRPr>
          </a:p>
        </p:txBody>
      </p:sp>
    </p:spTree>
    <p:extLst>
      <p:ext uri="{BB962C8B-B14F-4D97-AF65-F5344CB8AC3E}">
        <p14:creationId xmlns:p14="http://schemas.microsoft.com/office/powerpoint/2010/main" val="375813931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9600" y="5943600"/>
            <a:ext cx="773569" cy="864310"/>
          </a:xfrm>
          <a:prstGeom prst="rect">
            <a:avLst/>
          </a:prstGeom>
        </p:spPr>
      </p:pic>
      <p:sp>
        <p:nvSpPr>
          <p:cNvPr id="12" name="TextBox 11"/>
          <p:cNvSpPr txBox="1"/>
          <p:nvPr userDrawn="1"/>
        </p:nvSpPr>
        <p:spPr>
          <a:xfrm>
            <a:off x="6477000" y="6248400"/>
            <a:ext cx="1981200" cy="307777"/>
          </a:xfrm>
          <a:prstGeom prst="rect">
            <a:avLst/>
          </a:prstGeom>
          <a:noFill/>
        </p:spPr>
        <p:txBody>
          <a:bodyPr wrap="square" rtlCol="0">
            <a:spAutoFit/>
          </a:bodyPr>
          <a:lstStyle/>
          <a:p>
            <a:r>
              <a:rPr lang="en-US" sz="1400" baseline="0" dirty="0">
                <a:solidFill>
                  <a:schemeClr val="bg1"/>
                </a:solidFill>
              </a:rPr>
              <a:t>Chapter 3 &lt;</a:t>
            </a:r>
            <a:fld id="{D1B2EFE9-D440-4A3B-858C-5FEDF5DD0E10}" type="slidenum">
              <a:rPr lang="en-US" sz="1400" smtClean="0">
                <a:solidFill>
                  <a:schemeClr val="bg1"/>
                </a:solidFill>
              </a:rPr>
              <a:pPr/>
              <a:t>‹N›</a:t>
            </a:fld>
            <a:r>
              <a:rPr lang="en-US" sz="1400" dirty="0">
                <a:solidFill>
                  <a:schemeClr val="bg1"/>
                </a:solidFill>
              </a:rPr>
              <a:t>&gt; </a:t>
            </a:r>
          </a:p>
        </p:txBody>
      </p:sp>
      <p:sp>
        <p:nvSpPr>
          <p:cNvPr id="13" name="TextBox 12"/>
          <p:cNvSpPr txBox="1"/>
          <p:nvPr userDrawn="1"/>
        </p:nvSpPr>
        <p:spPr>
          <a:xfrm>
            <a:off x="1295400" y="6248400"/>
            <a:ext cx="5257800" cy="307777"/>
          </a:xfrm>
          <a:prstGeom prst="rect">
            <a:avLst/>
          </a:prstGeom>
          <a:noFill/>
        </p:spPr>
        <p:txBody>
          <a:bodyPr wrap="square" rtlCol="0">
            <a:spAutoFit/>
          </a:bodyPr>
          <a:lstStyle/>
          <a:p>
            <a:r>
              <a:rPr lang="en-US" sz="1400" dirty="0">
                <a:solidFill>
                  <a:schemeClr val="bg1"/>
                </a:solidFill>
              </a:rPr>
              <a:t>Digital Design and Computer Architecture:</a:t>
            </a:r>
            <a:r>
              <a:rPr lang="en-US" sz="1400" baseline="0" dirty="0">
                <a:solidFill>
                  <a:schemeClr val="bg1"/>
                </a:solidFill>
              </a:rPr>
              <a:t> ARM® Edition © 2015</a:t>
            </a:r>
            <a:endParaRPr lang="en-US" sz="1400" dirty="0">
              <a:solidFill>
                <a:schemeClr val="bg1"/>
              </a:solidFill>
            </a:endParaRPr>
          </a:p>
        </p:txBody>
      </p:sp>
    </p:spTree>
    <p:extLst>
      <p:ext uri="{BB962C8B-B14F-4D97-AF65-F5344CB8AC3E}">
        <p14:creationId xmlns:p14="http://schemas.microsoft.com/office/powerpoint/2010/main" val="204430809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able Placeholder 2"/>
          <p:cNvSpPr>
            <a:spLocks noGrp="1"/>
          </p:cNvSpPr>
          <p:nvPr>
            <p:ph type="tbl" idx="1"/>
          </p:nvPr>
        </p:nvSpPr>
        <p:spPr>
          <a:xfrm>
            <a:off x="685800" y="1219200"/>
            <a:ext cx="7772400" cy="4953000"/>
          </a:xfrm>
        </p:spPr>
        <p:txBody>
          <a:bodyPr/>
          <a:lstStyle/>
          <a:p>
            <a:pPr lvl="0"/>
            <a:endParaRPr lang="en-US" noProof="0"/>
          </a:p>
        </p:txBody>
      </p:sp>
      <p:sp>
        <p:nvSpPr>
          <p:cNvPr id="4" name="Footer Placeholder 3"/>
          <p:cNvSpPr>
            <a:spLocks noGrp="1"/>
          </p:cNvSpPr>
          <p:nvPr>
            <p:ph type="ftr" sz="quarter" idx="10"/>
          </p:nvPr>
        </p:nvSpPr>
        <p:spPr/>
        <p:txBody>
          <a:bodyPr/>
          <a:lstStyle>
            <a:lvl1pPr>
              <a:defRPr smtClean="0"/>
            </a:lvl1pPr>
          </a:lstStyle>
          <a:p>
            <a:pPr>
              <a:defRPr/>
            </a:pP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‹N›</a:t>
            </a:fld>
            <a:r>
              <a:rPr lang="en-US"/>
              <a:t>&gt;</a:t>
            </a:r>
          </a:p>
          <a:p>
            <a:pPr>
              <a:defRPr/>
            </a:pPr>
            <a:endParaRPr lang="en-GB"/>
          </a:p>
        </p:txBody>
      </p:sp>
    </p:spTree>
    <p:extLst>
      <p:ext uri="{BB962C8B-B14F-4D97-AF65-F5344CB8AC3E}">
        <p14:creationId xmlns:p14="http://schemas.microsoft.com/office/powerpoint/2010/main" val="1513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r>
              <a:rPr lang="en-US"/>
              <a:t>2-&lt;</a:t>
            </a:r>
            <a:fld id="{56772E6B-5AA2-4C5F-A7F8-95F9D4354597}" type="slidenum">
              <a:rPr lang="en-US"/>
              <a:pPr/>
              <a:t>‹N›</a:t>
            </a:fld>
            <a:r>
              <a:rPr lang="en-US"/>
              <a:t>&gt;</a:t>
            </a:r>
          </a:p>
          <a:p>
            <a:endParaRPr lang="en-GB"/>
          </a:p>
        </p:txBody>
      </p:sp>
    </p:spTree>
    <p:extLst>
      <p:ext uri="{BB962C8B-B14F-4D97-AF65-F5344CB8AC3E}">
        <p14:creationId xmlns:p14="http://schemas.microsoft.com/office/powerpoint/2010/main" val="292682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177800" y="6248400"/>
            <a:ext cx="2895600" cy="457200"/>
          </a:xfrm>
        </p:spPr>
        <p:txBody>
          <a:bodyPr/>
          <a:lstStyle>
            <a:lvl1pPr>
              <a:defRPr/>
            </a:lvl1pPr>
          </a:lstStyle>
          <a:p>
            <a:endParaRPr lang="en-GB"/>
          </a:p>
        </p:txBody>
      </p:sp>
      <p:sp>
        <p:nvSpPr>
          <p:cNvPr id="6" name="Slide Number Placeholder 5"/>
          <p:cNvSpPr>
            <a:spLocks noGrp="1"/>
          </p:cNvSpPr>
          <p:nvPr>
            <p:ph type="sldNum" sz="quarter" idx="11"/>
          </p:nvPr>
        </p:nvSpPr>
        <p:spPr>
          <a:xfrm>
            <a:off x="6096000" y="6248400"/>
            <a:ext cx="1905000" cy="457200"/>
          </a:xfrm>
        </p:spPr>
        <p:txBody>
          <a:bodyPr/>
          <a:lstStyle>
            <a:lvl1pPr>
              <a:defRPr/>
            </a:lvl1pPr>
          </a:lstStyle>
          <a:p>
            <a:r>
              <a:rPr lang="en-US"/>
              <a:t>2-&lt;</a:t>
            </a:r>
            <a:fld id="{3D7F715D-3209-482A-ABCD-4F9C0036FCD6}" type="slidenum">
              <a:rPr lang="en-US"/>
              <a:pPr/>
              <a:t>‹N›</a:t>
            </a:fld>
            <a:r>
              <a:rPr lang="en-US"/>
              <a:t>&gt;</a:t>
            </a:r>
          </a:p>
          <a:p>
            <a:endParaRPr lang="en-GB"/>
          </a:p>
        </p:txBody>
      </p:sp>
    </p:spTree>
    <p:extLst>
      <p:ext uri="{BB962C8B-B14F-4D97-AF65-F5344CB8AC3E}">
        <p14:creationId xmlns:p14="http://schemas.microsoft.com/office/powerpoint/2010/main" val="51399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DD0BCF35-A1C1-47C4-BF2B-8B9B8D4EBCAE}" type="slidenum">
              <a:rPr lang="en-US"/>
              <a:pPr/>
              <a:t>‹N›</a:t>
            </a:fld>
            <a:r>
              <a:rPr lang="en-US"/>
              <a:t>&gt;</a:t>
            </a:r>
          </a:p>
          <a:p>
            <a:endParaRPr lang="en-GB"/>
          </a:p>
        </p:txBody>
      </p:sp>
    </p:spTree>
    <p:extLst>
      <p:ext uri="{BB962C8B-B14F-4D97-AF65-F5344CB8AC3E}">
        <p14:creationId xmlns:p14="http://schemas.microsoft.com/office/powerpoint/2010/main" val="73024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r>
              <a:rPr lang="en-US"/>
              <a:t>2-&lt;</a:t>
            </a:r>
            <a:fld id="{C0FBBB96-A630-4B05-BA47-6FDCC80A2530}" type="slidenum">
              <a:rPr lang="en-US"/>
              <a:pPr/>
              <a:t>‹N›</a:t>
            </a:fld>
            <a:r>
              <a:rPr lang="en-US"/>
              <a:t>&gt;</a:t>
            </a:r>
          </a:p>
          <a:p>
            <a:endParaRPr lang="en-GB"/>
          </a:p>
        </p:txBody>
      </p:sp>
    </p:spTree>
    <p:extLst>
      <p:ext uri="{BB962C8B-B14F-4D97-AF65-F5344CB8AC3E}">
        <p14:creationId xmlns:p14="http://schemas.microsoft.com/office/powerpoint/2010/main" val="323466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B8D13B05-696B-43F3-A133-03DEFFF24850}" type="slidenum">
              <a:rPr lang="en-US"/>
              <a:pPr/>
              <a:t>‹N›</a:t>
            </a:fld>
            <a:r>
              <a:rPr lang="en-US"/>
              <a:t>&gt;</a:t>
            </a:r>
          </a:p>
          <a:p>
            <a:endParaRPr lang="en-GB"/>
          </a:p>
        </p:txBody>
      </p:sp>
    </p:spTree>
    <p:extLst>
      <p:ext uri="{BB962C8B-B14F-4D97-AF65-F5344CB8AC3E}">
        <p14:creationId xmlns:p14="http://schemas.microsoft.com/office/powerpoint/2010/main" val="273070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quarter" idx="1"/>
          </p:nvPr>
        </p:nvSpPr>
        <p:spPr>
          <a:xfrm>
            <a:off x="6858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a:xfrm>
            <a:off x="177800" y="6248400"/>
            <a:ext cx="2895600" cy="457200"/>
          </a:xfrm>
        </p:spPr>
        <p:txBody>
          <a:bodyPr/>
          <a:lstStyle>
            <a:lvl1pPr>
              <a:defRPr/>
            </a:lvl1pPr>
          </a:lstStyle>
          <a:p>
            <a:endParaRPr lang="en-GB"/>
          </a:p>
        </p:txBody>
      </p:sp>
      <p:sp>
        <p:nvSpPr>
          <p:cNvPr id="8" name="Slide Number Placeholder 7"/>
          <p:cNvSpPr>
            <a:spLocks noGrp="1"/>
          </p:cNvSpPr>
          <p:nvPr>
            <p:ph type="sldNum" sz="quarter" idx="11"/>
          </p:nvPr>
        </p:nvSpPr>
        <p:spPr>
          <a:xfrm>
            <a:off x="6096000" y="6248400"/>
            <a:ext cx="1905000" cy="457200"/>
          </a:xfrm>
        </p:spPr>
        <p:txBody>
          <a:bodyPr/>
          <a:lstStyle>
            <a:lvl1pPr>
              <a:defRPr/>
            </a:lvl1pPr>
          </a:lstStyle>
          <a:p>
            <a:r>
              <a:rPr lang="en-US"/>
              <a:t>2-&lt;</a:t>
            </a:r>
            <a:fld id="{ABE97F21-FF4B-4B80-811E-C7802C99A8A5}" type="slidenum">
              <a:rPr lang="en-US"/>
              <a:pPr/>
              <a:t>‹N›</a:t>
            </a:fld>
            <a:r>
              <a:rPr lang="en-US"/>
              <a:t>&gt;</a:t>
            </a:r>
          </a:p>
          <a:p>
            <a:endParaRPr lang="en-GB"/>
          </a:p>
        </p:txBody>
      </p:sp>
    </p:spTree>
    <p:extLst>
      <p:ext uri="{BB962C8B-B14F-4D97-AF65-F5344CB8AC3E}">
        <p14:creationId xmlns:p14="http://schemas.microsoft.com/office/powerpoint/2010/main" val="274751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t>‹N›</a:t>
            </a:fld>
            <a:endParaRPr lang="en-US"/>
          </a:p>
        </p:txBody>
      </p:sp>
    </p:spTree>
    <p:extLst>
      <p:ext uri="{BB962C8B-B14F-4D97-AF65-F5344CB8AC3E}">
        <p14:creationId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xml"/><Relationship Id="rId7" Type="http://schemas.openxmlformats.org/officeDocument/2006/relationships/image" Target="../media/image3.w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5.emf"/><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2" name="Object 6"/>
          <p:cNvGraphicFramePr>
            <a:graphicFrameLocks noGrp="1" noChangeAspect="1"/>
          </p:cNvGraphicFramePr>
          <p:nvPr>
            <p:ph sz="half" idx="4294967295"/>
            <p:custDataLst>
              <p:tags r:id="rId1"/>
            </p:custDataLst>
            <p:extLst>
              <p:ext uri="{D42A27DB-BD31-4B8C-83A1-F6EECF244321}">
                <p14:modId xmlns:p14="http://schemas.microsoft.com/office/powerpoint/2010/main" val="1226176913"/>
              </p:ext>
            </p:extLst>
          </p:nvPr>
        </p:nvGraphicFramePr>
        <p:xfrm>
          <a:off x="1752600" y="3048000"/>
          <a:ext cx="3549650" cy="1049338"/>
        </p:xfrm>
        <a:graphic>
          <a:graphicData uri="http://schemas.openxmlformats.org/presentationml/2006/ole">
            <mc:AlternateContent xmlns:mc="http://schemas.openxmlformats.org/markup-compatibility/2006">
              <mc:Choice xmlns:v="urn:schemas-microsoft-com:vml" Requires="v">
                <p:oleObj name="VISIO" r:id="rId6" imgW="1460520" imgH="431640" progId="Visio.Drawing.6">
                  <p:embed/>
                </p:oleObj>
              </mc:Choice>
              <mc:Fallback>
                <p:oleObj name="VISIO" r:id="rId6" imgW="1460520" imgH="431640" progId="Visio.Drawing.6">
                  <p:embed/>
                  <p:pic>
                    <p:nvPicPr>
                      <p:cNvPr id="98714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048000"/>
                        <a:ext cx="3549650" cy="1049338"/>
                      </a:xfrm>
                      <a:prstGeom prst="rect">
                        <a:avLst/>
                      </a:prstGeom>
                    </p:spPr>
                  </p:pic>
                </p:oleObj>
              </mc:Fallback>
            </mc:AlternateContent>
          </a:graphicData>
        </a:graphic>
      </p:graphicFrame>
      <p:sp>
        <p:nvSpPr>
          <p:cNvPr id="98713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200" dirty="0" err="1">
                <a:latin typeface="+mj-lt"/>
                <a:cs typeface="Arial" charset="0"/>
              </a:rPr>
              <a:t>Supponendo</a:t>
            </a:r>
            <a:r>
              <a:rPr lang="en-US" sz="2200" dirty="0">
                <a:latin typeface="+mj-lt"/>
                <a:cs typeface="Arial" charset="0"/>
              </a:rPr>
              <a:t> </a:t>
            </a:r>
            <a:r>
              <a:rPr lang="en-US" sz="2200" dirty="0" err="1">
                <a:latin typeface="+mj-lt"/>
                <a:cs typeface="Arial" charset="0"/>
              </a:rPr>
              <a:t>t</a:t>
            </a:r>
            <a:r>
              <a:rPr lang="en-US" sz="2200" baseline="-25000" dirty="0" err="1">
                <a:latin typeface="+mj-lt"/>
                <a:cs typeface="Arial" charset="0"/>
              </a:rPr>
              <a:t>cd</a:t>
            </a:r>
            <a:r>
              <a:rPr lang="en-US" sz="2200" baseline="-25000" dirty="0">
                <a:latin typeface="+mj-lt"/>
                <a:cs typeface="Arial" charset="0"/>
              </a:rPr>
              <a:t> </a:t>
            </a:r>
            <a:r>
              <a:rPr lang="en-US" sz="2200" dirty="0">
                <a:latin typeface="+mj-lt"/>
                <a:cs typeface="Arial" charset="0"/>
              </a:rPr>
              <a:t>= t</a:t>
            </a:r>
            <a:r>
              <a:rPr lang="en-US" sz="2200" baseline="-25000" dirty="0">
                <a:latin typeface="+mj-lt"/>
                <a:cs typeface="Arial" charset="0"/>
              </a:rPr>
              <a:t>pd</a:t>
            </a:r>
            <a:r>
              <a:rPr lang="en-US" sz="2200" dirty="0">
                <a:latin typeface="+mj-lt"/>
                <a:cs typeface="Arial" charset="0"/>
              </a:rPr>
              <a:t>= 1ns</a:t>
            </a:r>
          </a:p>
          <a:p>
            <a:pPr marL="342900" indent="-342900">
              <a:spcBef>
                <a:spcPct val="20000"/>
              </a:spcBef>
              <a:buFontTx/>
              <a:buChar char="•"/>
            </a:pPr>
            <a:r>
              <a:rPr lang="en-US" sz="2200" dirty="0" err="1">
                <a:latin typeface="+mj-lt"/>
                <a:cs typeface="Arial" charset="0"/>
              </a:rPr>
              <a:t>Calcolare</a:t>
            </a:r>
            <a:r>
              <a:rPr lang="en-US" sz="2200" dirty="0">
                <a:latin typeface="+mj-lt"/>
                <a:cs typeface="Arial" charset="0"/>
              </a:rPr>
              <a:t> la </a:t>
            </a:r>
            <a:r>
              <a:rPr lang="en-US" sz="2200" dirty="0" err="1">
                <a:latin typeface="+mj-lt"/>
                <a:cs typeface="Arial" charset="0"/>
              </a:rPr>
              <a:t>frequenza</a:t>
            </a:r>
            <a:r>
              <a:rPr lang="en-US" sz="2200" dirty="0">
                <a:latin typeface="+mj-lt"/>
                <a:cs typeface="Arial" charset="0"/>
              </a:rPr>
              <a:t> del </a:t>
            </a:r>
            <a:r>
              <a:rPr lang="en-US" sz="2200" dirty="0" err="1">
                <a:latin typeface="+mj-lt"/>
                <a:cs typeface="Arial" charset="0"/>
              </a:rPr>
              <a:t>segnale</a:t>
            </a:r>
            <a:r>
              <a:rPr lang="en-US" sz="2200" dirty="0">
                <a:latin typeface="+mj-lt"/>
                <a:cs typeface="Arial" charset="0"/>
              </a:rPr>
              <a:t> CLK </a:t>
            </a: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err="1">
                <a:latin typeface="+mj-lt"/>
              </a:rPr>
              <a:t>Esercizio</a:t>
            </a:r>
            <a:r>
              <a:rPr lang="en-US" sz="4400" dirty="0">
                <a:latin typeface="+mj-lt"/>
              </a:rPr>
              <a:t>:</a:t>
            </a:r>
          </a:p>
        </p:txBody>
      </p:sp>
      <p:grpSp>
        <p:nvGrpSpPr>
          <p:cNvPr id="8" name="Group 7">
            <a:extLst>
              <a:ext uri="{FF2B5EF4-FFF2-40B4-BE49-F238E27FC236}">
                <a16:creationId xmlns:a16="http://schemas.microsoft.com/office/drawing/2014/main" id="{EEB26829-0EB3-481B-94CB-9824BD376338}"/>
              </a:ext>
            </a:extLst>
          </p:cNvPr>
          <p:cNvGrpSpPr/>
          <p:nvPr/>
        </p:nvGrpSpPr>
        <p:grpSpPr>
          <a:xfrm>
            <a:off x="5273297" y="3117413"/>
            <a:ext cx="1448058" cy="752875"/>
            <a:chOff x="379248" y="5807937"/>
            <a:chExt cx="1448058" cy="752875"/>
          </a:xfrm>
        </p:grpSpPr>
        <p:cxnSp>
          <p:nvCxnSpPr>
            <p:cNvPr id="10" name="Straight Connector 9">
              <a:extLst>
                <a:ext uri="{FF2B5EF4-FFF2-40B4-BE49-F238E27FC236}">
                  <a16:creationId xmlns:a16="http://schemas.microsoft.com/office/drawing/2014/main" id="{8ACFBEE6-6DF4-4400-985B-1CCF28EB0DC0}"/>
                </a:ext>
              </a:extLst>
            </p:cNvPr>
            <p:cNvCxnSpPr/>
            <p:nvPr/>
          </p:nvCxnSpPr>
          <p:spPr>
            <a:xfrm flipV="1">
              <a:off x="379248" y="6187166"/>
              <a:ext cx="41510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13B9CAA-E997-45D6-8745-D3F565D4572A}"/>
                </a:ext>
              </a:extLst>
            </p:cNvPr>
            <p:cNvCxnSpPr/>
            <p:nvPr/>
          </p:nvCxnSpPr>
          <p:spPr>
            <a:xfrm flipV="1">
              <a:off x="1563383" y="6183730"/>
              <a:ext cx="263923" cy="9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AE60219-3510-48B4-B41F-94A55ABC36CD}"/>
                </a:ext>
              </a:extLst>
            </p:cNvPr>
            <p:cNvSpPr/>
            <p:nvPr/>
          </p:nvSpPr>
          <p:spPr>
            <a:xfrm>
              <a:off x="1446530" y="6125012"/>
              <a:ext cx="120028" cy="1174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riangle 100">
              <a:extLst>
                <a:ext uri="{FF2B5EF4-FFF2-40B4-BE49-F238E27FC236}">
                  <a16:creationId xmlns:a16="http://schemas.microsoft.com/office/drawing/2014/main" id="{BA97F002-84AF-44A6-ABF9-662114B73B6E}"/>
                </a:ext>
              </a:extLst>
            </p:cNvPr>
            <p:cNvSpPr/>
            <p:nvPr/>
          </p:nvSpPr>
          <p:spPr>
            <a:xfrm rot="5400000">
              <a:off x="733521" y="5859860"/>
              <a:ext cx="752875" cy="649030"/>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TextBox 13">
            <a:extLst>
              <a:ext uri="{FF2B5EF4-FFF2-40B4-BE49-F238E27FC236}">
                <a16:creationId xmlns:a16="http://schemas.microsoft.com/office/drawing/2014/main" id="{241F748C-2DA8-4366-ACCA-666F9B87F923}"/>
              </a:ext>
            </a:extLst>
          </p:cNvPr>
          <p:cNvSpPr txBox="1"/>
          <p:nvPr/>
        </p:nvSpPr>
        <p:spPr>
          <a:xfrm>
            <a:off x="6705600" y="3288268"/>
            <a:ext cx="533400" cy="369332"/>
          </a:xfrm>
          <a:prstGeom prst="rect">
            <a:avLst/>
          </a:prstGeom>
          <a:noFill/>
        </p:spPr>
        <p:txBody>
          <a:bodyPr wrap="square">
            <a:spAutoFit/>
          </a:bodyPr>
          <a:lstStyle/>
          <a:p>
            <a:r>
              <a:rPr lang="en-US" sz="1800" dirty="0">
                <a:latin typeface="+mj-lt"/>
                <a:cs typeface="Arial" charset="0"/>
              </a:rPr>
              <a:t>CLK</a:t>
            </a:r>
            <a:endParaRPr lang="it-IT" dirty="0"/>
          </a:p>
        </p:txBody>
      </p:sp>
      <p:pic>
        <p:nvPicPr>
          <p:cNvPr id="16" name="Picture 15">
            <a:extLst>
              <a:ext uri="{FF2B5EF4-FFF2-40B4-BE49-F238E27FC236}">
                <a16:creationId xmlns:a16="http://schemas.microsoft.com/office/drawing/2014/main" id="{7191992E-69C2-4C13-9BCC-ADAF91847EDE}"/>
              </a:ext>
            </a:extLst>
          </p:cNvPr>
          <p:cNvPicPr>
            <a:picLocks noChangeAspect="1"/>
          </p:cNvPicPr>
          <p:nvPr/>
        </p:nvPicPr>
        <p:blipFill>
          <a:blip r:embed="rId8"/>
          <a:stretch>
            <a:fillRect/>
          </a:stretch>
        </p:blipFill>
        <p:spPr>
          <a:xfrm>
            <a:off x="2089784" y="4729358"/>
            <a:ext cx="4964431" cy="2043407"/>
          </a:xfrm>
          <a:prstGeom prst="rect">
            <a:avLst/>
          </a:prstGeom>
        </p:spPr>
      </p:pic>
    </p:spTree>
    <p:extLst>
      <p:ext uri="{BB962C8B-B14F-4D97-AF65-F5344CB8AC3E}">
        <p14:creationId xmlns:p14="http://schemas.microsoft.com/office/powerpoint/2010/main" val="24678855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274310-3A54-486B-A7E9-8B6B4C16ABA3}"/>
              </a:ext>
            </a:extLst>
          </p:cNvPr>
          <p:cNvSpPr>
            <a:spLocks noGrp="1"/>
          </p:cNvSpPr>
          <p:nvPr>
            <p:ph type="title"/>
          </p:nvPr>
        </p:nvSpPr>
        <p:spPr/>
        <p:txBody>
          <a:bodyPr/>
          <a:lstStyle/>
          <a:p>
            <a:r>
              <a:rPr lang="it-IT" dirty="0"/>
              <a:t>Esercizio 2 (soluzione)</a:t>
            </a:r>
          </a:p>
        </p:txBody>
      </p:sp>
      <p:graphicFrame>
        <p:nvGraphicFramePr>
          <p:cNvPr id="44" name="Tabella 44">
            <a:extLst>
              <a:ext uri="{FF2B5EF4-FFF2-40B4-BE49-F238E27FC236}">
                <a16:creationId xmlns:a16="http://schemas.microsoft.com/office/drawing/2014/main" id="{1DA3F47A-F21F-46A3-B395-4F4CD1427F9A}"/>
              </a:ext>
            </a:extLst>
          </p:cNvPr>
          <p:cNvGraphicFramePr>
            <a:graphicFrameLocks noGrp="1"/>
          </p:cNvGraphicFramePr>
          <p:nvPr/>
        </p:nvGraphicFramePr>
        <p:xfrm>
          <a:off x="318682" y="3116738"/>
          <a:ext cx="2265845" cy="2558733"/>
        </p:xfrm>
        <a:graphic>
          <a:graphicData uri="http://schemas.openxmlformats.org/drawingml/2006/table">
            <a:tbl>
              <a:tblPr firstRow="1" bandRow="1">
                <a:tableStyleId>{5C22544A-7EE6-4342-B048-85BDC9FD1C3A}</a:tableStyleId>
              </a:tblPr>
              <a:tblGrid>
                <a:gridCol w="453169">
                  <a:extLst>
                    <a:ext uri="{9D8B030D-6E8A-4147-A177-3AD203B41FA5}">
                      <a16:colId xmlns:a16="http://schemas.microsoft.com/office/drawing/2014/main" val="3158309637"/>
                    </a:ext>
                  </a:extLst>
                </a:gridCol>
                <a:gridCol w="453169">
                  <a:extLst>
                    <a:ext uri="{9D8B030D-6E8A-4147-A177-3AD203B41FA5}">
                      <a16:colId xmlns:a16="http://schemas.microsoft.com/office/drawing/2014/main" val="2080769724"/>
                    </a:ext>
                  </a:extLst>
                </a:gridCol>
                <a:gridCol w="453169">
                  <a:extLst>
                    <a:ext uri="{9D8B030D-6E8A-4147-A177-3AD203B41FA5}">
                      <a16:colId xmlns:a16="http://schemas.microsoft.com/office/drawing/2014/main" val="2752604274"/>
                    </a:ext>
                  </a:extLst>
                </a:gridCol>
                <a:gridCol w="453169">
                  <a:extLst>
                    <a:ext uri="{9D8B030D-6E8A-4147-A177-3AD203B41FA5}">
                      <a16:colId xmlns:a16="http://schemas.microsoft.com/office/drawing/2014/main" val="3281098538"/>
                    </a:ext>
                  </a:extLst>
                </a:gridCol>
                <a:gridCol w="453169">
                  <a:extLst>
                    <a:ext uri="{9D8B030D-6E8A-4147-A177-3AD203B41FA5}">
                      <a16:colId xmlns:a16="http://schemas.microsoft.com/office/drawing/2014/main" val="3704501718"/>
                    </a:ext>
                  </a:extLst>
                </a:gridCol>
              </a:tblGrid>
              <a:tr h="222885">
                <a:tc>
                  <a:txBody>
                    <a:bodyPr/>
                    <a:lstStyle/>
                    <a:p>
                      <a:pPr algn="ctr"/>
                      <a:r>
                        <a:rPr lang="it-IT" sz="1000" dirty="0"/>
                        <a:t>PS</a:t>
                      </a:r>
                    </a:p>
                  </a:txBody>
                  <a:tcPr marL="68580" marR="68580" marT="34290" marB="34290"/>
                </a:tc>
                <a:tc>
                  <a:txBody>
                    <a:bodyPr/>
                    <a:lstStyle/>
                    <a:p>
                      <a:pPr algn="ctr"/>
                      <a:r>
                        <a:rPr lang="it-IT" sz="1000" dirty="0"/>
                        <a:t>X</a:t>
                      </a:r>
                    </a:p>
                  </a:txBody>
                  <a:tcPr marL="68580" marR="68580" marT="34290" marB="34290"/>
                </a:tc>
                <a:tc>
                  <a:txBody>
                    <a:bodyPr/>
                    <a:lstStyle/>
                    <a:p>
                      <a:pPr algn="ctr"/>
                      <a:r>
                        <a:rPr lang="it-IT" sz="1000" dirty="0"/>
                        <a:t>NS</a:t>
                      </a:r>
                    </a:p>
                  </a:txBody>
                  <a:tcPr marL="68580" marR="68580" marT="34290" marB="34290"/>
                </a:tc>
                <a:tc>
                  <a:txBody>
                    <a:bodyPr/>
                    <a:lstStyle/>
                    <a:p>
                      <a:pPr algn="ctr"/>
                      <a:r>
                        <a:rPr lang="it-IT" sz="1000" dirty="0"/>
                        <a:t>O1</a:t>
                      </a:r>
                    </a:p>
                  </a:txBody>
                  <a:tcPr marL="68580" marR="68580" marT="34290" marB="34290"/>
                </a:tc>
                <a:tc>
                  <a:txBody>
                    <a:bodyPr/>
                    <a:lstStyle/>
                    <a:p>
                      <a:pPr algn="ctr"/>
                      <a:r>
                        <a:rPr lang="it-IT" sz="1000" dirty="0"/>
                        <a:t>O0</a:t>
                      </a:r>
                    </a:p>
                  </a:txBody>
                  <a:tcPr marL="68580" marR="68580" marT="34290" marB="34290"/>
                </a:tc>
                <a:extLst>
                  <a:ext uri="{0D108BD9-81ED-4DB2-BD59-A6C34878D82A}">
                    <a16:rowId xmlns:a16="http://schemas.microsoft.com/office/drawing/2014/main" val="1893874238"/>
                  </a:ext>
                </a:extLst>
              </a:tr>
              <a:tr h="291981">
                <a:tc>
                  <a:txBody>
                    <a:bodyPr/>
                    <a:lstStyle/>
                    <a:p>
                      <a:pPr algn="ctr"/>
                      <a:r>
                        <a:rPr lang="it-IT" sz="1000" dirty="0"/>
                        <a:t>S00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S00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2276531250"/>
                  </a:ext>
                </a:extLst>
              </a:tr>
              <a:tr h="291981">
                <a:tc>
                  <a:txBody>
                    <a:bodyPr/>
                    <a:lstStyle/>
                    <a:p>
                      <a:pPr algn="ctr"/>
                      <a:r>
                        <a:rPr lang="it-IT" sz="1000" dirty="0"/>
                        <a:t>S00</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S01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2857584782"/>
                  </a:ext>
                </a:extLst>
              </a:tr>
              <a:tr h="291981">
                <a:tc>
                  <a:txBody>
                    <a:bodyPr/>
                    <a:lstStyle/>
                    <a:p>
                      <a:pPr algn="ctr"/>
                      <a:r>
                        <a:rPr lang="it-IT" sz="1000" dirty="0"/>
                        <a:t>S01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S10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845515389"/>
                  </a:ext>
                </a:extLst>
              </a:tr>
              <a:tr h="291981">
                <a:tc>
                  <a:txBody>
                    <a:bodyPr/>
                    <a:lstStyle/>
                    <a:p>
                      <a:pPr algn="ctr"/>
                      <a:r>
                        <a:rPr lang="it-IT" sz="1000" dirty="0"/>
                        <a:t>S01</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S11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3843853216"/>
                  </a:ext>
                </a:extLst>
              </a:tr>
              <a:tr h="291981">
                <a:tc>
                  <a:txBody>
                    <a:bodyPr/>
                    <a:lstStyle/>
                    <a:p>
                      <a:pPr algn="ctr"/>
                      <a:r>
                        <a:rPr lang="it-IT" sz="1000" dirty="0"/>
                        <a:t>S10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S00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4208475016"/>
                  </a:ext>
                </a:extLst>
              </a:tr>
              <a:tr h="291981">
                <a:tc>
                  <a:txBody>
                    <a:bodyPr/>
                    <a:lstStyle/>
                    <a:p>
                      <a:pPr algn="ctr"/>
                      <a:r>
                        <a:rPr lang="it-IT" sz="1000" dirty="0"/>
                        <a:t>S10</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S01</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553444597"/>
                  </a:ext>
                </a:extLst>
              </a:tr>
              <a:tr h="291981">
                <a:tc>
                  <a:txBody>
                    <a:bodyPr/>
                    <a:lstStyle/>
                    <a:p>
                      <a:pPr algn="ctr"/>
                      <a:r>
                        <a:rPr lang="it-IT" sz="1000" dirty="0"/>
                        <a:t>S11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S10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1</a:t>
                      </a:r>
                    </a:p>
                  </a:txBody>
                  <a:tcPr marL="68580" marR="68580" marT="34290" marB="34290"/>
                </a:tc>
                <a:extLst>
                  <a:ext uri="{0D108BD9-81ED-4DB2-BD59-A6C34878D82A}">
                    <a16:rowId xmlns:a16="http://schemas.microsoft.com/office/drawing/2014/main" val="2538138554"/>
                  </a:ext>
                </a:extLst>
              </a:tr>
              <a:tr h="291981">
                <a:tc>
                  <a:txBody>
                    <a:bodyPr/>
                    <a:lstStyle/>
                    <a:p>
                      <a:pPr algn="ctr"/>
                      <a:r>
                        <a:rPr lang="it-IT" sz="1000" dirty="0"/>
                        <a:t>S11</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S11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1969624230"/>
                  </a:ext>
                </a:extLst>
              </a:tr>
            </a:tbl>
          </a:graphicData>
        </a:graphic>
      </p:graphicFrame>
      <p:sp>
        <p:nvSpPr>
          <p:cNvPr id="35" name="Ovale 34">
            <a:extLst>
              <a:ext uri="{FF2B5EF4-FFF2-40B4-BE49-F238E27FC236}">
                <a16:creationId xmlns:a16="http://schemas.microsoft.com/office/drawing/2014/main" id="{4C1D27B6-753A-4F97-BC3A-D37DB11C5BA6}"/>
              </a:ext>
            </a:extLst>
          </p:cNvPr>
          <p:cNvSpPr/>
          <p:nvPr/>
        </p:nvSpPr>
        <p:spPr>
          <a:xfrm>
            <a:off x="4223948" y="2333767"/>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S00</a:t>
            </a:r>
          </a:p>
        </p:txBody>
      </p:sp>
      <p:sp>
        <p:nvSpPr>
          <p:cNvPr id="46" name="CasellaDiTesto 45">
            <a:extLst>
              <a:ext uri="{FF2B5EF4-FFF2-40B4-BE49-F238E27FC236}">
                <a16:creationId xmlns:a16="http://schemas.microsoft.com/office/drawing/2014/main" id="{D81784EB-772F-48F5-B3A1-E7F64C8E596C}"/>
              </a:ext>
            </a:extLst>
          </p:cNvPr>
          <p:cNvSpPr txBox="1"/>
          <p:nvPr/>
        </p:nvSpPr>
        <p:spPr>
          <a:xfrm>
            <a:off x="4313037" y="3610950"/>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0/00</a:t>
            </a:r>
          </a:p>
        </p:txBody>
      </p:sp>
      <p:cxnSp>
        <p:nvCxnSpPr>
          <p:cNvPr id="47" name="Connettore curvo 46">
            <a:extLst>
              <a:ext uri="{FF2B5EF4-FFF2-40B4-BE49-F238E27FC236}">
                <a16:creationId xmlns:a16="http://schemas.microsoft.com/office/drawing/2014/main" id="{6AE8B86B-403D-4911-8BD0-974A40B4280A}"/>
              </a:ext>
            </a:extLst>
          </p:cNvPr>
          <p:cNvCxnSpPr>
            <a:cxnSpLocks/>
          </p:cNvCxnSpPr>
          <p:nvPr/>
        </p:nvCxnSpPr>
        <p:spPr>
          <a:xfrm rot="10800000" flipH="1">
            <a:off x="4223949" y="2331975"/>
            <a:ext cx="562970" cy="547617"/>
          </a:xfrm>
          <a:prstGeom prst="curvedConnector4">
            <a:avLst>
              <a:gd name="adj1" fmla="val -58372"/>
              <a:gd name="adj2" fmla="val 15218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asellaDiTesto 47">
            <a:extLst>
              <a:ext uri="{FF2B5EF4-FFF2-40B4-BE49-F238E27FC236}">
                <a16:creationId xmlns:a16="http://schemas.microsoft.com/office/drawing/2014/main" id="{D007F1FE-B8CC-42F4-919B-23E7C0A36BBA}"/>
              </a:ext>
            </a:extLst>
          </p:cNvPr>
          <p:cNvSpPr txBox="1"/>
          <p:nvPr/>
        </p:nvSpPr>
        <p:spPr>
          <a:xfrm>
            <a:off x="3305176" y="5305659"/>
            <a:ext cx="5657849" cy="646331"/>
          </a:xfrm>
          <a:prstGeom prst="rect">
            <a:avLst/>
          </a:prstGeom>
          <a:noFill/>
        </p:spPr>
        <p:txBody>
          <a:bodyPr wrap="square">
            <a:spAutoFit/>
          </a:bodyPr>
          <a:lstStyle/>
          <a:p>
            <a:pPr defTabSz="685800"/>
            <a:r>
              <a:rPr lang="it-IT" sz="1200" b="1" dirty="0">
                <a:solidFill>
                  <a:prstClr val="black"/>
                </a:solidFill>
                <a:latin typeface="Calibri" panose="020F0502020204030204"/>
              </a:rPr>
              <a:t>Nota</a:t>
            </a:r>
            <a:r>
              <a:rPr lang="it-IT" sz="1200" dirty="0">
                <a:solidFill>
                  <a:prstClr val="black"/>
                </a:solidFill>
                <a:latin typeface="Calibri" panose="020F0502020204030204"/>
              </a:rPr>
              <a:t>: non si considerano gli stati iniziali (quelli corrispondenti ai primi bit della sequenza! </a:t>
            </a:r>
            <a:br>
              <a:rPr lang="it-IT" sz="1200" dirty="0">
                <a:solidFill>
                  <a:prstClr val="black"/>
                </a:solidFill>
                <a:latin typeface="Calibri" panose="020F0502020204030204"/>
              </a:rPr>
            </a:br>
            <a:r>
              <a:rPr lang="it-IT" sz="1200" dirty="0">
                <a:solidFill>
                  <a:prstClr val="black"/>
                </a:solidFill>
                <a:latin typeface="Calibri" panose="020F0502020204030204"/>
              </a:rPr>
              <a:t>In altre parole, si suppone che dopo l’accensione del circuito siano arrivati tutti 0</a:t>
            </a:r>
          </a:p>
        </p:txBody>
      </p:sp>
      <p:sp>
        <p:nvSpPr>
          <p:cNvPr id="49" name="Ovale 48">
            <a:extLst>
              <a:ext uri="{FF2B5EF4-FFF2-40B4-BE49-F238E27FC236}">
                <a16:creationId xmlns:a16="http://schemas.microsoft.com/office/drawing/2014/main" id="{D2F11CC9-EF62-4EDD-9A03-A88CE2DB6454}"/>
              </a:ext>
            </a:extLst>
          </p:cNvPr>
          <p:cNvSpPr/>
          <p:nvPr/>
        </p:nvSpPr>
        <p:spPr>
          <a:xfrm>
            <a:off x="6546853" y="2349577"/>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S01</a:t>
            </a:r>
          </a:p>
        </p:txBody>
      </p:sp>
      <p:cxnSp>
        <p:nvCxnSpPr>
          <p:cNvPr id="50" name="Connettore curvo 49">
            <a:extLst>
              <a:ext uri="{FF2B5EF4-FFF2-40B4-BE49-F238E27FC236}">
                <a16:creationId xmlns:a16="http://schemas.microsoft.com/office/drawing/2014/main" id="{37BE4A6F-0B49-49A9-9954-B08A75D0D94E}"/>
              </a:ext>
            </a:extLst>
          </p:cNvPr>
          <p:cNvCxnSpPr>
            <a:cxnSpLocks/>
            <a:stCxn id="35" idx="0"/>
            <a:endCxn id="49" idx="0"/>
          </p:cNvCxnSpPr>
          <p:nvPr/>
        </p:nvCxnSpPr>
        <p:spPr>
          <a:xfrm rot="16200000" flipH="1">
            <a:off x="5940466" y="1180219"/>
            <a:ext cx="15809" cy="2322905"/>
          </a:xfrm>
          <a:prstGeom prst="curvedConnector3">
            <a:avLst>
              <a:gd name="adj1" fmla="val -3373984"/>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sellaDiTesto 50">
            <a:extLst>
              <a:ext uri="{FF2B5EF4-FFF2-40B4-BE49-F238E27FC236}">
                <a16:creationId xmlns:a16="http://schemas.microsoft.com/office/drawing/2014/main" id="{137F5FF4-CAF8-4A87-9161-3BBF33DE7604}"/>
              </a:ext>
            </a:extLst>
          </p:cNvPr>
          <p:cNvSpPr txBox="1"/>
          <p:nvPr/>
        </p:nvSpPr>
        <p:spPr>
          <a:xfrm>
            <a:off x="5822763" y="1583547"/>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a:t>
            </a:r>
          </a:p>
        </p:txBody>
      </p:sp>
      <p:sp>
        <p:nvSpPr>
          <p:cNvPr id="52" name="Ovale 51">
            <a:extLst>
              <a:ext uri="{FF2B5EF4-FFF2-40B4-BE49-F238E27FC236}">
                <a16:creationId xmlns:a16="http://schemas.microsoft.com/office/drawing/2014/main" id="{07259B4E-309D-4CD9-8756-69235714BDA1}"/>
              </a:ext>
            </a:extLst>
          </p:cNvPr>
          <p:cNvSpPr/>
          <p:nvPr/>
        </p:nvSpPr>
        <p:spPr>
          <a:xfrm>
            <a:off x="6546853" y="4130752"/>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S11</a:t>
            </a:r>
          </a:p>
        </p:txBody>
      </p:sp>
      <p:cxnSp>
        <p:nvCxnSpPr>
          <p:cNvPr id="53" name="Connettore curvo 52">
            <a:extLst>
              <a:ext uri="{FF2B5EF4-FFF2-40B4-BE49-F238E27FC236}">
                <a16:creationId xmlns:a16="http://schemas.microsoft.com/office/drawing/2014/main" id="{1985504F-07AC-4E46-8E0F-8D9EA5FFF989}"/>
              </a:ext>
            </a:extLst>
          </p:cNvPr>
          <p:cNvCxnSpPr>
            <a:cxnSpLocks/>
            <a:stCxn id="49" idx="4"/>
            <a:endCxn id="52" idx="0"/>
          </p:cNvCxnSpPr>
          <p:nvPr/>
        </p:nvCxnSpPr>
        <p:spPr>
          <a:xfrm rot="5400000">
            <a:off x="6766853" y="3787780"/>
            <a:ext cx="685942" cy="952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CasellaDiTesto 54">
            <a:extLst>
              <a:ext uri="{FF2B5EF4-FFF2-40B4-BE49-F238E27FC236}">
                <a16:creationId xmlns:a16="http://schemas.microsoft.com/office/drawing/2014/main" id="{B2C2CE85-B35D-40CA-B470-90E1B9FF0A42}"/>
              </a:ext>
            </a:extLst>
          </p:cNvPr>
          <p:cNvSpPr txBox="1"/>
          <p:nvPr/>
        </p:nvSpPr>
        <p:spPr>
          <a:xfrm>
            <a:off x="7105061" y="3649280"/>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a:t>
            </a:r>
          </a:p>
        </p:txBody>
      </p:sp>
      <p:sp>
        <p:nvSpPr>
          <p:cNvPr id="56" name="Ovale 55">
            <a:extLst>
              <a:ext uri="{FF2B5EF4-FFF2-40B4-BE49-F238E27FC236}">
                <a16:creationId xmlns:a16="http://schemas.microsoft.com/office/drawing/2014/main" id="{BD13D56B-9CED-4ABC-BA61-C876B5624393}"/>
              </a:ext>
            </a:extLst>
          </p:cNvPr>
          <p:cNvSpPr/>
          <p:nvPr/>
        </p:nvSpPr>
        <p:spPr>
          <a:xfrm>
            <a:off x="4208940" y="4136497"/>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S10</a:t>
            </a:r>
          </a:p>
        </p:txBody>
      </p:sp>
      <p:cxnSp>
        <p:nvCxnSpPr>
          <p:cNvPr id="57" name="Connettore curvo 56">
            <a:extLst>
              <a:ext uri="{FF2B5EF4-FFF2-40B4-BE49-F238E27FC236}">
                <a16:creationId xmlns:a16="http://schemas.microsoft.com/office/drawing/2014/main" id="{78725AA6-4C83-4215-8A03-A44639FB8725}"/>
              </a:ext>
            </a:extLst>
          </p:cNvPr>
          <p:cNvCxnSpPr>
            <a:cxnSpLocks/>
            <a:stCxn id="52" idx="7"/>
            <a:endCxn id="52" idx="5"/>
          </p:cNvCxnSpPr>
          <p:nvPr/>
        </p:nvCxnSpPr>
        <p:spPr>
          <a:xfrm rot="16200000" flipH="1">
            <a:off x="7120680" y="4678367"/>
            <a:ext cx="774446" cy="9525"/>
          </a:xfrm>
          <a:prstGeom prst="curvedConnector5">
            <a:avLst>
              <a:gd name="adj1" fmla="val -4919"/>
              <a:gd name="adj2" fmla="val 7189772"/>
              <a:gd name="adj3" fmla="val 102459"/>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CasellaDiTesto 63">
            <a:extLst>
              <a:ext uri="{FF2B5EF4-FFF2-40B4-BE49-F238E27FC236}">
                <a16:creationId xmlns:a16="http://schemas.microsoft.com/office/drawing/2014/main" id="{35F55B99-3D92-4670-993B-37F6E59B65DB}"/>
              </a:ext>
            </a:extLst>
          </p:cNvPr>
          <p:cNvSpPr txBox="1"/>
          <p:nvPr/>
        </p:nvSpPr>
        <p:spPr>
          <a:xfrm>
            <a:off x="8136768" y="4203426"/>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a:t>
            </a:r>
          </a:p>
        </p:txBody>
      </p:sp>
      <p:cxnSp>
        <p:nvCxnSpPr>
          <p:cNvPr id="65" name="Connettore curvo 64">
            <a:extLst>
              <a:ext uri="{FF2B5EF4-FFF2-40B4-BE49-F238E27FC236}">
                <a16:creationId xmlns:a16="http://schemas.microsoft.com/office/drawing/2014/main" id="{AB072318-4EF3-4523-8480-E7372E81C068}"/>
              </a:ext>
            </a:extLst>
          </p:cNvPr>
          <p:cNvCxnSpPr>
            <a:cxnSpLocks/>
            <a:stCxn id="52" idx="2"/>
            <a:endCxn id="56" idx="6"/>
          </p:cNvCxnSpPr>
          <p:nvPr/>
        </p:nvCxnSpPr>
        <p:spPr>
          <a:xfrm rot="10800000" flipV="1">
            <a:off x="5334882" y="4678368"/>
            <a:ext cx="1211972" cy="57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asellaDiTesto 67">
            <a:extLst>
              <a:ext uri="{FF2B5EF4-FFF2-40B4-BE49-F238E27FC236}">
                <a16:creationId xmlns:a16="http://schemas.microsoft.com/office/drawing/2014/main" id="{C38F6287-B979-4F84-A315-068472D6E0F1}"/>
              </a:ext>
            </a:extLst>
          </p:cNvPr>
          <p:cNvSpPr txBox="1"/>
          <p:nvPr/>
        </p:nvSpPr>
        <p:spPr>
          <a:xfrm>
            <a:off x="5713018" y="4401367"/>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0/01</a:t>
            </a:r>
          </a:p>
        </p:txBody>
      </p:sp>
      <p:cxnSp>
        <p:nvCxnSpPr>
          <p:cNvPr id="76" name="Connettore curvo 75">
            <a:extLst>
              <a:ext uri="{FF2B5EF4-FFF2-40B4-BE49-F238E27FC236}">
                <a16:creationId xmlns:a16="http://schemas.microsoft.com/office/drawing/2014/main" id="{2BEC6BB2-4826-41A0-8D27-64EF7A7FC887}"/>
              </a:ext>
            </a:extLst>
          </p:cNvPr>
          <p:cNvCxnSpPr>
            <a:cxnSpLocks/>
            <a:stCxn id="56" idx="7"/>
            <a:endCxn id="49" idx="3"/>
          </p:cNvCxnSpPr>
          <p:nvPr/>
        </p:nvCxnSpPr>
        <p:spPr>
          <a:xfrm flipV="1">
            <a:off x="5169991" y="3284416"/>
            <a:ext cx="1541753" cy="1012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ttore curvo 75">
            <a:extLst>
              <a:ext uri="{FF2B5EF4-FFF2-40B4-BE49-F238E27FC236}">
                <a16:creationId xmlns:a16="http://schemas.microsoft.com/office/drawing/2014/main" id="{F501CDF5-847A-4B5A-A0D6-A94316D045E2}"/>
              </a:ext>
            </a:extLst>
          </p:cNvPr>
          <p:cNvCxnSpPr>
            <a:cxnSpLocks/>
          </p:cNvCxnSpPr>
          <p:nvPr/>
        </p:nvCxnSpPr>
        <p:spPr>
          <a:xfrm flipH="1">
            <a:off x="4935061" y="3139781"/>
            <a:ext cx="1611791" cy="1031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CasellaDiTesto 84">
            <a:extLst>
              <a:ext uri="{FF2B5EF4-FFF2-40B4-BE49-F238E27FC236}">
                <a16:creationId xmlns:a16="http://schemas.microsoft.com/office/drawing/2014/main" id="{A19E3607-FDA6-4FED-9625-600E07DBF873}"/>
              </a:ext>
            </a:extLst>
          </p:cNvPr>
          <p:cNvSpPr txBox="1"/>
          <p:nvPr/>
        </p:nvSpPr>
        <p:spPr>
          <a:xfrm>
            <a:off x="5903033" y="3755079"/>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1/10</a:t>
            </a:r>
          </a:p>
        </p:txBody>
      </p:sp>
      <p:cxnSp>
        <p:nvCxnSpPr>
          <p:cNvPr id="86" name="Connettore curvo 75">
            <a:extLst>
              <a:ext uri="{FF2B5EF4-FFF2-40B4-BE49-F238E27FC236}">
                <a16:creationId xmlns:a16="http://schemas.microsoft.com/office/drawing/2014/main" id="{F817F724-5564-409E-BD0D-8E1242A22E7B}"/>
              </a:ext>
            </a:extLst>
          </p:cNvPr>
          <p:cNvCxnSpPr>
            <a:cxnSpLocks/>
            <a:stCxn id="56" idx="0"/>
            <a:endCxn id="35" idx="4"/>
          </p:cNvCxnSpPr>
          <p:nvPr/>
        </p:nvCxnSpPr>
        <p:spPr>
          <a:xfrm flipV="1">
            <a:off x="4771911" y="3429000"/>
            <a:ext cx="15008" cy="707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CasellaDiTesto 91">
            <a:extLst>
              <a:ext uri="{FF2B5EF4-FFF2-40B4-BE49-F238E27FC236}">
                <a16:creationId xmlns:a16="http://schemas.microsoft.com/office/drawing/2014/main" id="{CF281BD1-B9D3-4A28-8CCE-0D0537D626AB}"/>
              </a:ext>
            </a:extLst>
          </p:cNvPr>
          <p:cNvSpPr txBox="1"/>
          <p:nvPr/>
        </p:nvSpPr>
        <p:spPr>
          <a:xfrm>
            <a:off x="4036314" y="1792202"/>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0/00</a:t>
            </a:r>
          </a:p>
        </p:txBody>
      </p:sp>
      <p:sp>
        <p:nvSpPr>
          <p:cNvPr id="93" name="CasellaDiTesto 92">
            <a:extLst>
              <a:ext uri="{FF2B5EF4-FFF2-40B4-BE49-F238E27FC236}">
                <a16:creationId xmlns:a16="http://schemas.microsoft.com/office/drawing/2014/main" id="{8A00DF51-30CF-4E14-A22B-23306750A467}"/>
              </a:ext>
            </a:extLst>
          </p:cNvPr>
          <p:cNvSpPr txBox="1"/>
          <p:nvPr/>
        </p:nvSpPr>
        <p:spPr>
          <a:xfrm>
            <a:off x="5574203" y="3299743"/>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0/00</a:t>
            </a:r>
          </a:p>
        </p:txBody>
      </p:sp>
    </p:spTree>
    <p:extLst>
      <p:ext uri="{BB962C8B-B14F-4D97-AF65-F5344CB8AC3E}">
        <p14:creationId xmlns:p14="http://schemas.microsoft.com/office/powerpoint/2010/main" val="308148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274310-3A54-486B-A7E9-8B6B4C16ABA3}"/>
              </a:ext>
            </a:extLst>
          </p:cNvPr>
          <p:cNvSpPr>
            <a:spLocks noGrp="1"/>
          </p:cNvSpPr>
          <p:nvPr>
            <p:ph type="title"/>
          </p:nvPr>
        </p:nvSpPr>
        <p:spPr/>
        <p:txBody>
          <a:bodyPr/>
          <a:lstStyle/>
          <a:p>
            <a:r>
              <a:rPr lang="it-IT" dirty="0"/>
              <a:t>Esercizio 3</a:t>
            </a:r>
          </a:p>
        </p:txBody>
      </p:sp>
      <p:sp>
        <p:nvSpPr>
          <p:cNvPr id="3" name="Segnaposto contenuto 2">
            <a:extLst>
              <a:ext uri="{FF2B5EF4-FFF2-40B4-BE49-F238E27FC236}">
                <a16:creationId xmlns:a16="http://schemas.microsoft.com/office/drawing/2014/main" id="{7E63E20E-4267-4310-9B47-37D6768B53AB}"/>
              </a:ext>
            </a:extLst>
          </p:cNvPr>
          <p:cNvSpPr>
            <a:spLocks noGrp="1"/>
          </p:cNvSpPr>
          <p:nvPr>
            <p:ph idx="1"/>
          </p:nvPr>
        </p:nvSpPr>
        <p:spPr>
          <a:xfrm>
            <a:off x="386542" y="2226469"/>
            <a:ext cx="8128808" cy="3263504"/>
          </a:xfrm>
        </p:spPr>
        <p:txBody>
          <a:bodyPr>
            <a:normAutofit fontScale="70000" lnSpcReduction="20000"/>
          </a:bodyPr>
          <a:lstStyle/>
          <a:p>
            <a:pPr marL="0" indent="0">
              <a:buNone/>
            </a:pPr>
            <a:r>
              <a:rPr lang="it-IT" dirty="0"/>
              <a:t>Progettare un circuito sequenziale che riceve in input un segnale x e rilevi la presenza delle sequenze 101 e 110, </a:t>
            </a:r>
            <a:r>
              <a:rPr lang="it-IT" b="1" dirty="0"/>
              <a:t>non sovrapposte</a:t>
            </a:r>
            <a:r>
              <a:rPr lang="it-IT" dirty="0"/>
              <a:t>.</a:t>
            </a:r>
          </a:p>
          <a:p>
            <a:pPr marL="0" indent="0">
              <a:buNone/>
            </a:pPr>
            <a:r>
              <a:rPr lang="it-IT" b="1"/>
              <a:t>[Si trascurino gli stati iniziali/si ignorino i primi 2 output.]</a:t>
            </a:r>
          </a:p>
          <a:p>
            <a:pPr marL="0" indent="0">
              <a:buNone/>
            </a:pPr>
            <a:endParaRPr lang="it-IT" dirty="0"/>
          </a:p>
          <a:p>
            <a:pPr marL="0" indent="0">
              <a:buNone/>
            </a:pPr>
            <a:r>
              <a:rPr lang="it-IT" dirty="0"/>
              <a:t>Il circuito ha due segnali di output y1 e y0 tali che:</a:t>
            </a:r>
          </a:p>
          <a:p>
            <a:pPr marL="0" indent="0">
              <a:buNone/>
            </a:pPr>
            <a:r>
              <a:rPr lang="it-IT" dirty="0"/>
              <a:t>– y1 = 1 se è stata rilevata la sequenza 101</a:t>
            </a:r>
          </a:p>
          <a:p>
            <a:pPr marL="0" indent="0">
              <a:buNone/>
            </a:pPr>
            <a:r>
              <a:rPr lang="it-IT" dirty="0"/>
              <a:t>– y0 = 1 se è stata rilevata la sequenza 110</a:t>
            </a:r>
          </a:p>
          <a:p>
            <a:pPr marL="0" indent="0">
              <a:buNone/>
            </a:pPr>
            <a:endParaRPr lang="it-IT" dirty="0"/>
          </a:p>
          <a:p>
            <a:pPr marL="0" indent="0">
              <a:buNone/>
            </a:pPr>
            <a:r>
              <a:rPr lang="it-IT" dirty="0"/>
              <a:t>Disegnare la FSM di </a:t>
            </a:r>
            <a:r>
              <a:rPr lang="it-IT" b="1" dirty="0" err="1"/>
              <a:t>Mealy</a:t>
            </a:r>
            <a:r>
              <a:rPr lang="it-IT" dirty="0"/>
              <a:t> corrispondente e scrivere la tabella di verità</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51813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274310-3A54-486B-A7E9-8B6B4C16ABA3}"/>
              </a:ext>
            </a:extLst>
          </p:cNvPr>
          <p:cNvSpPr>
            <a:spLocks noGrp="1"/>
          </p:cNvSpPr>
          <p:nvPr>
            <p:ph type="title"/>
          </p:nvPr>
        </p:nvSpPr>
        <p:spPr/>
        <p:txBody>
          <a:bodyPr/>
          <a:lstStyle/>
          <a:p>
            <a:r>
              <a:rPr lang="it-IT" dirty="0"/>
              <a:t>Esercizio 3 (soluzione)</a:t>
            </a:r>
          </a:p>
        </p:txBody>
      </p:sp>
      <p:graphicFrame>
        <p:nvGraphicFramePr>
          <p:cNvPr id="44" name="Tabella 44">
            <a:extLst>
              <a:ext uri="{FF2B5EF4-FFF2-40B4-BE49-F238E27FC236}">
                <a16:creationId xmlns:a16="http://schemas.microsoft.com/office/drawing/2014/main" id="{1DA3F47A-F21F-46A3-B395-4F4CD1427F9A}"/>
              </a:ext>
            </a:extLst>
          </p:cNvPr>
          <p:cNvGraphicFramePr>
            <a:graphicFrameLocks noGrp="1"/>
          </p:cNvGraphicFramePr>
          <p:nvPr/>
        </p:nvGraphicFramePr>
        <p:xfrm>
          <a:off x="318682" y="3116738"/>
          <a:ext cx="2265845" cy="2558733"/>
        </p:xfrm>
        <a:graphic>
          <a:graphicData uri="http://schemas.openxmlformats.org/drawingml/2006/table">
            <a:tbl>
              <a:tblPr firstRow="1" bandRow="1">
                <a:tableStyleId>{5C22544A-7EE6-4342-B048-85BDC9FD1C3A}</a:tableStyleId>
              </a:tblPr>
              <a:tblGrid>
                <a:gridCol w="453169">
                  <a:extLst>
                    <a:ext uri="{9D8B030D-6E8A-4147-A177-3AD203B41FA5}">
                      <a16:colId xmlns:a16="http://schemas.microsoft.com/office/drawing/2014/main" val="3158309637"/>
                    </a:ext>
                  </a:extLst>
                </a:gridCol>
                <a:gridCol w="453169">
                  <a:extLst>
                    <a:ext uri="{9D8B030D-6E8A-4147-A177-3AD203B41FA5}">
                      <a16:colId xmlns:a16="http://schemas.microsoft.com/office/drawing/2014/main" val="2080769724"/>
                    </a:ext>
                  </a:extLst>
                </a:gridCol>
                <a:gridCol w="453169">
                  <a:extLst>
                    <a:ext uri="{9D8B030D-6E8A-4147-A177-3AD203B41FA5}">
                      <a16:colId xmlns:a16="http://schemas.microsoft.com/office/drawing/2014/main" val="2752604274"/>
                    </a:ext>
                  </a:extLst>
                </a:gridCol>
                <a:gridCol w="453169">
                  <a:extLst>
                    <a:ext uri="{9D8B030D-6E8A-4147-A177-3AD203B41FA5}">
                      <a16:colId xmlns:a16="http://schemas.microsoft.com/office/drawing/2014/main" val="3281098538"/>
                    </a:ext>
                  </a:extLst>
                </a:gridCol>
                <a:gridCol w="453169">
                  <a:extLst>
                    <a:ext uri="{9D8B030D-6E8A-4147-A177-3AD203B41FA5}">
                      <a16:colId xmlns:a16="http://schemas.microsoft.com/office/drawing/2014/main" val="3704501718"/>
                    </a:ext>
                  </a:extLst>
                </a:gridCol>
              </a:tblGrid>
              <a:tr h="222885">
                <a:tc>
                  <a:txBody>
                    <a:bodyPr/>
                    <a:lstStyle/>
                    <a:p>
                      <a:pPr algn="ctr"/>
                      <a:r>
                        <a:rPr lang="it-IT" sz="1000" dirty="0"/>
                        <a:t>PS</a:t>
                      </a:r>
                    </a:p>
                  </a:txBody>
                  <a:tcPr marL="68580" marR="68580" marT="34290" marB="34290"/>
                </a:tc>
                <a:tc>
                  <a:txBody>
                    <a:bodyPr/>
                    <a:lstStyle/>
                    <a:p>
                      <a:pPr algn="ctr"/>
                      <a:r>
                        <a:rPr lang="it-IT" sz="1000" dirty="0"/>
                        <a:t>X</a:t>
                      </a:r>
                    </a:p>
                  </a:txBody>
                  <a:tcPr marL="68580" marR="68580" marT="34290" marB="34290"/>
                </a:tc>
                <a:tc>
                  <a:txBody>
                    <a:bodyPr/>
                    <a:lstStyle/>
                    <a:p>
                      <a:pPr algn="ctr"/>
                      <a:r>
                        <a:rPr lang="it-IT" sz="1000" dirty="0"/>
                        <a:t>NS</a:t>
                      </a:r>
                    </a:p>
                  </a:txBody>
                  <a:tcPr marL="68580" marR="68580" marT="34290" marB="34290"/>
                </a:tc>
                <a:tc>
                  <a:txBody>
                    <a:bodyPr/>
                    <a:lstStyle/>
                    <a:p>
                      <a:pPr algn="ctr"/>
                      <a:r>
                        <a:rPr lang="it-IT" sz="1000" dirty="0"/>
                        <a:t>O1</a:t>
                      </a:r>
                    </a:p>
                  </a:txBody>
                  <a:tcPr marL="68580" marR="68580" marT="34290" marB="34290"/>
                </a:tc>
                <a:tc>
                  <a:txBody>
                    <a:bodyPr/>
                    <a:lstStyle/>
                    <a:p>
                      <a:pPr algn="ctr"/>
                      <a:r>
                        <a:rPr lang="it-IT" sz="1000" dirty="0"/>
                        <a:t>O0</a:t>
                      </a:r>
                    </a:p>
                  </a:txBody>
                  <a:tcPr marL="68580" marR="68580" marT="34290" marB="34290"/>
                </a:tc>
                <a:extLst>
                  <a:ext uri="{0D108BD9-81ED-4DB2-BD59-A6C34878D82A}">
                    <a16:rowId xmlns:a16="http://schemas.microsoft.com/office/drawing/2014/main" val="1893874238"/>
                  </a:ext>
                </a:extLst>
              </a:tr>
              <a:tr h="291981">
                <a:tc>
                  <a:txBody>
                    <a:bodyPr/>
                    <a:lstStyle/>
                    <a:p>
                      <a:pPr algn="ctr"/>
                      <a:r>
                        <a:rPr lang="it-IT" sz="1000" dirty="0"/>
                        <a:t>R</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R</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2276531250"/>
                  </a:ext>
                </a:extLst>
              </a:tr>
              <a:tr h="291981">
                <a:tc>
                  <a:txBody>
                    <a:bodyPr/>
                    <a:lstStyle/>
                    <a:p>
                      <a:pPr algn="ctr"/>
                      <a:r>
                        <a:rPr lang="it-IT" sz="1000" dirty="0"/>
                        <a:t>R</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S01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2857584782"/>
                  </a:ext>
                </a:extLst>
              </a:tr>
              <a:tr h="291981">
                <a:tc>
                  <a:txBody>
                    <a:bodyPr/>
                    <a:lstStyle/>
                    <a:p>
                      <a:pPr algn="ctr"/>
                      <a:r>
                        <a:rPr lang="it-IT" sz="1000" dirty="0"/>
                        <a:t>S01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S10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845515389"/>
                  </a:ext>
                </a:extLst>
              </a:tr>
              <a:tr h="291981">
                <a:tc>
                  <a:txBody>
                    <a:bodyPr/>
                    <a:lstStyle/>
                    <a:p>
                      <a:pPr algn="ctr"/>
                      <a:r>
                        <a:rPr lang="it-IT" sz="1000" dirty="0"/>
                        <a:t>S01</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S11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3843853216"/>
                  </a:ext>
                </a:extLst>
              </a:tr>
              <a:tr h="291981">
                <a:tc>
                  <a:txBody>
                    <a:bodyPr/>
                    <a:lstStyle/>
                    <a:p>
                      <a:pPr algn="ctr"/>
                      <a:r>
                        <a:rPr lang="it-IT" sz="1000" dirty="0"/>
                        <a:t>S10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R</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4208475016"/>
                  </a:ext>
                </a:extLst>
              </a:tr>
              <a:tr h="291981">
                <a:tc>
                  <a:txBody>
                    <a:bodyPr/>
                    <a:lstStyle/>
                    <a:p>
                      <a:pPr algn="ctr"/>
                      <a:r>
                        <a:rPr lang="it-IT" sz="1000" dirty="0"/>
                        <a:t>S10</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R</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553444597"/>
                  </a:ext>
                </a:extLst>
              </a:tr>
              <a:tr h="291981">
                <a:tc>
                  <a:txBody>
                    <a:bodyPr/>
                    <a:lstStyle/>
                    <a:p>
                      <a:pPr algn="ctr"/>
                      <a:r>
                        <a:rPr lang="it-IT" sz="1000" dirty="0"/>
                        <a:t>S11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R</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1</a:t>
                      </a:r>
                    </a:p>
                  </a:txBody>
                  <a:tcPr marL="68580" marR="68580" marT="34290" marB="34290"/>
                </a:tc>
                <a:extLst>
                  <a:ext uri="{0D108BD9-81ED-4DB2-BD59-A6C34878D82A}">
                    <a16:rowId xmlns:a16="http://schemas.microsoft.com/office/drawing/2014/main" val="2538138554"/>
                  </a:ext>
                </a:extLst>
              </a:tr>
              <a:tr h="291981">
                <a:tc>
                  <a:txBody>
                    <a:bodyPr/>
                    <a:lstStyle/>
                    <a:p>
                      <a:pPr algn="ctr"/>
                      <a:r>
                        <a:rPr lang="it-IT" sz="1000" dirty="0"/>
                        <a:t>S11</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S11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1969624230"/>
                  </a:ext>
                </a:extLst>
              </a:tr>
            </a:tbl>
          </a:graphicData>
        </a:graphic>
      </p:graphicFrame>
      <p:sp>
        <p:nvSpPr>
          <p:cNvPr id="35" name="Ovale 34">
            <a:extLst>
              <a:ext uri="{FF2B5EF4-FFF2-40B4-BE49-F238E27FC236}">
                <a16:creationId xmlns:a16="http://schemas.microsoft.com/office/drawing/2014/main" id="{4C1D27B6-753A-4F97-BC3A-D37DB11C5BA6}"/>
              </a:ext>
            </a:extLst>
          </p:cNvPr>
          <p:cNvSpPr/>
          <p:nvPr/>
        </p:nvSpPr>
        <p:spPr>
          <a:xfrm>
            <a:off x="4223948" y="2333767"/>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R</a:t>
            </a:r>
          </a:p>
        </p:txBody>
      </p:sp>
      <p:sp>
        <p:nvSpPr>
          <p:cNvPr id="46" name="CasellaDiTesto 45">
            <a:extLst>
              <a:ext uri="{FF2B5EF4-FFF2-40B4-BE49-F238E27FC236}">
                <a16:creationId xmlns:a16="http://schemas.microsoft.com/office/drawing/2014/main" id="{D81784EB-772F-48F5-B3A1-E7F64C8E596C}"/>
              </a:ext>
            </a:extLst>
          </p:cNvPr>
          <p:cNvSpPr txBox="1"/>
          <p:nvPr/>
        </p:nvSpPr>
        <p:spPr>
          <a:xfrm>
            <a:off x="4324046" y="3587089"/>
            <a:ext cx="559769" cy="507831"/>
          </a:xfrm>
          <a:prstGeom prst="rect">
            <a:avLst/>
          </a:prstGeom>
          <a:noFill/>
        </p:spPr>
        <p:txBody>
          <a:bodyPr wrap="none" rtlCol="0">
            <a:spAutoFit/>
          </a:bodyPr>
          <a:lstStyle/>
          <a:p>
            <a:pPr defTabSz="685800"/>
            <a:r>
              <a:rPr lang="it-IT" sz="1350" dirty="0">
                <a:solidFill>
                  <a:prstClr val="black"/>
                </a:solidFill>
                <a:latin typeface="Calibri" panose="020F0502020204030204"/>
              </a:rPr>
              <a:t>0/00,</a:t>
            </a:r>
          </a:p>
          <a:p>
            <a:pPr defTabSz="685800"/>
            <a:r>
              <a:rPr lang="it-IT" sz="1350" dirty="0">
                <a:solidFill>
                  <a:prstClr val="black"/>
                </a:solidFill>
                <a:latin typeface="Calibri" panose="020F0502020204030204"/>
              </a:rPr>
              <a:t>1/10</a:t>
            </a:r>
          </a:p>
        </p:txBody>
      </p:sp>
      <p:cxnSp>
        <p:nvCxnSpPr>
          <p:cNvPr id="47" name="Connettore curvo 46">
            <a:extLst>
              <a:ext uri="{FF2B5EF4-FFF2-40B4-BE49-F238E27FC236}">
                <a16:creationId xmlns:a16="http://schemas.microsoft.com/office/drawing/2014/main" id="{6AE8B86B-403D-4911-8BD0-974A40B4280A}"/>
              </a:ext>
            </a:extLst>
          </p:cNvPr>
          <p:cNvCxnSpPr>
            <a:cxnSpLocks/>
          </p:cNvCxnSpPr>
          <p:nvPr/>
        </p:nvCxnSpPr>
        <p:spPr>
          <a:xfrm rot="10800000" flipH="1">
            <a:off x="4223949" y="2331975"/>
            <a:ext cx="562970" cy="547617"/>
          </a:xfrm>
          <a:prstGeom prst="curvedConnector4">
            <a:avLst>
              <a:gd name="adj1" fmla="val -58372"/>
              <a:gd name="adj2" fmla="val 15218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asellaDiTesto 47">
            <a:extLst>
              <a:ext uri="{FF2B5EF4-FFF2-40B4-BE49-F238E27FC236}">
                <a16:creationId xmlns:a16="http://schemas.microsoft.com/office/drawing/2014/main" id="{D007F1FE-B8CC-42F4-919B-23E7C0A36BBA}"/>
              </a:ext>
            </a:extLst>
          </p:cNvPr>
          <p:cNvSpPr txBox="1"/>
          <p:nvPr/>
        </p:nvSpPr>
        <p:spPr>
          <a:xfrm>
            <a:off x="3305176" y="5305659"/>
            <a:ext cx="5657849" cy="646331"/>
          </a:xfrm>
          <a:prstGeom prst="rect">
            <a:avLst/>
          </a:prstGeom>
          <a:noFill/>
        </p:spPr>
        <p:txBody>
          <a:bodyPr wrap="square">
            <a:spAutoFit/>
          </a:bodyPr>
          <a:lstStyle/>
          <a:p>
            <a:pPr defTabSz="685800"/>
            <a:r>
              <a:rPr lang="it-IT" sz="1200" b="1" dirty="0">
                <a:solidFill>
                  <a:prstClr val="black"/>
                </a:solidFill>
                <a:latin typeface="Calibri" panose="020F0502020204030204"/>
              </a:rPr>
              <a:t>Nota</a:t>
            </a:r>
            <a:r>
              <a:rPr lang="it-IT" sz="1200" dirty="0">
                <a:solidFill>
                  <a:prstClr val="black"/>
                </a:solidFill>
                <a:latin typeface="Calibri" panose="020F0502020204030204"/>
              </a:rPr>
              <a:t>: non si considerano gli stati iniziali (quelli corrispondenti ai primi bit della sequenza! </a:t>
            </a:r>
            <a:br>
              <a:rPr lang="it-IT" sz="1200" dirty="0">
                <a:solidFill>
                  <a:prstClr val="black"/>
                </a:solidFill>
                <a:latin typeface="Calibri" panose="020F0502020204030204"/>
              </a:rPr>
            </a:br>
            <a:r>
              <a:rPr lang="it-IT" sz="1200" dirty="0">
                <a:solidFill>
                  <a:prstClr val="black"/>
                </a:solidFill>
                <a:latin typeface="Calibri" panose="020F0502020204030204"/>
              </a:rPr>
              <a:t>In altre parole, si suppone che dopo l’accensione del circuito siano arrivati tutti 0</a:t>
            </a:r>
          </a:p>
        </p:txBody>
      </p:sp>
      <p:sp>
        <p:nvSpPr>
          <p:cNvPr id="49" name="Ovale 48">
            <a:extLst>
              <a:ext uri="{FF2B5EF4-FFF2-40B4-BE49-F238E27FC236}">
                <a16:creationId xmlns:a16="http://schemas.microsoft.com/office/drawing/2014/main" id="{D2F11CC9-EF62-4EDD-9A03-A88CE2DB6454}"/>
              </a:ext>
            </a:extLst>
          </p:cNvPr>
          <p:cNvSpPr/>
          <p:nvPr/>
        </p:nvSpPr>
        <p:spPr>
          <a:xfrm>
            <a:off x="6546853" y="2349577"/>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S01</a:t>
            </a:r>
          </a:p>
        </p:txBody>
      </p:sp>
      <p:cxnSp>
        <p:nvCxnSpPr>
          <p:cNvPr id="50" name="Connettore curvo 49">
            <a:extLst>
              <a:ext uri="{FF2B5EF4-FFF2-40B4-BE49-F238E27FC236}">
                <a16:creationId xmlns:a16="http://schemas.microsoft.com/office/drawing/2014/main" id="{37BE4A6F-0B49-49A9-9954-B08A75D0D94E}"/>
              </a:ext>
            </a:extLst>
          </p:cNvPr>
          <p:cNvCxnSpPr>
            <a:cxnSpLocks/>
            <a:stCxn id="35" idx="0"/>
            <a:endCxn id="49" idx="0"/>
          </p:cNvCxnSpPr>
          <p:nvPr/>
        </p:nvCxnSpPr>
        <p:spPr>
          <a:xfrm rot="16200000" flipH="1">
            <a:off x="5940466" y="1180219"/>
            <a:ext cx="15809" cy="2322905"/>
          </a:xfrm>
          <a:prstGeom prst="curvedConnector3">
            <a:avLst>
              <a:gd name="adj1" fmla="val -3373984"/>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sellaDiTesto 50">
            <a:extLst>
              <a:ext uri="{FF2B5EF4-FFF2-40B4-BE49-F238E27FC236}">
                <a16:creationId xmlns:a16="http://schemas.microsoft.com/office/drawing/2014/main" id="{137F5FF4-CAF8-4A87-9161-3BBF33DE7604}"/>
              </a:ext>
            </a:extLst>
          </p:cNvPr>
          <p:cNvSpPr txBox="1"/>
          <p:nvPr/>
        </p:nvSpPr>
        <p:spPr>
          <a:xfrm>
            <a:off x="5822763" y="1583547"/>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a:t>
            </a:r>
          </a:p>
        </p:txBody>
      </p:sp>
      <p:sp>
        <p:nvSpPr>
          <p:cNvPr id="52" name="Ovale 51">
            <a:extLst>
              <a:ext uri="{FF2B5EF4-FFF2-40B4-BE49-F238E27FC236}">
                <a16:creationId xmlns:a16="http://schemas.microsoft.com/office/drawing/2014/main" id="{07259B4E-309D-4CD9-8756-69235714BDA1}"/>
              </a:ext>
            </a:extLst>
          </p:cNvPr>
          <p:cNvSpPr/>
          <p:nvPr/>
        </p:nvSpPr>
        <p:spPr>
          <a:xfrm>
            <a:off x="6546853" y="4130752"/>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S11</a:t>
            </a:r>
          </a:p>
        </p:txBody>
      </p:sp>
      <p:cxnSp>
        <p:nvCxnSpPr>
          <p:cNvPr id="53" name="Connettore curvo 52">
            <a:extLst>
              <a:ext uri="{FF2B5EF4-FFF2-40B4-BE49-F238E27FC236}">
                <a16:creationId xmlns:a16="http://schemas.microsoft.com/office/drawing/2014/main" id="{1985504F-07AC-4E46-8E0F-8D9EA5FFF989}"/>
              </a:ext>
            </a:extLst>
          </p:cNvPr>
          <p:cNvCxnSpPr>
            <a:cxnSpLocks/>
            <a:stCxn id="49" idx="4"/>
            <a:endCxn id="52" idx="0"/>
          </p:cNvCxnSpPr>
          <p:nvPr/>
        </p:nvCxnSpPr>
        <p:spPr>
          <a:xfrm rot="5400000">
            <a:off x="6766853" y="3787780"/>
            <a:ext cx="685942" cy="952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CasellaDiTesto 54">
            <a:extLst>
              <a:ext uri="{FF2B5EF4-FFF2-40B4-BE49-F238E27FC236}">
                <a16:creationId xmlns:a16="http://schemas.microsoft.com/office/drawing/2014/main" id="{B2C2CE85-B35D-40CA-B470-90E1B9FF0A42}"/>
              </a:ext>
            </a:extLst>
          </p:cNvPr>
          <p:cNvSpPr txBox="1"/>
          <p:nvPr/>
        </p:nvSpPr>
        <p:spPr>
          <a:xfrm>
            <a:off x="7105061" y="3649280"/>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a:t>
            </a:r>
          </a:p>
        </p:txBody>
      </p:sp>
      <p:sp>
        <p:nvSpPr>
          <p:cNvPr id="56" name="Ovale 55">
            <a:extLst>
              <a:ext uri="{FF2B5EF4-FFF2-40B4-BE49-F238E27FC236}">
                <a16:creationId xmlns:a16="http://schemas.microsoft.com/office/drawing/2014/main" id="{BD13D56B-9CED-4ABC-BA61-C876B5624393}"/>
              </a:ext>
            </a:extLst>
          </p:cNvPr>
          <p:cNvSpPr/>
          <p:nvPr/>
        </p:nvSpPr>
        <p:spPr>
          <a:xfrm>
            <a:off x="4208940" y="4136497"/>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S10</a:t>
            </a:r>
          </a:p>
        </p:txBody>
      </p:sp>
      <p:cxnSp>
        <p:nvCxnSpPr>
          <p:cNvPr id="57" name="Connettore curvo 56">
            <a:extLst>
              <a:ext uri="{FF2B5EF4-FFF2-40B4-BE49-F238E27FC236}">
                <a16:creationId xmlns:a16="http://schemas.microsoft.com/office/drawing/2014/main" id="{78725AA6-4C83-4215-8A03-A44639FB8725}"/>
              </a:ext>
            </a:extLst>
          </p:cNvPr>
          <p:cNvCxnSpPr>
            <a:cxnSpLocks/>
            <a:stCxn id="52" idx="7"/>
            <a:endCxn id="52" idx="5"/>
          </p:cNvCxnSpPr>
          <p:nvPr/>
        </p:nvCxnSpPr>
        <p:spPr>
          <a:xfrm rot="16200000" flipH="1">
            <a:off x="7120680" y="4678367"/>
            <a:ext cx="774446" cy="9525"/>
          </a:xfrm>
          <a:prstGeom prst="curvedConnector5">
            <a:avLst>
              <a:gd name="adj1" fmla="val -4919"/>
              <a:gd name="adj2" fmla="val 7189772"/>
              <a:gd name="adj3" fmla="val 102459"/>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CasellaDiTesto 63">
            <a:extLst>
              <a:ext uri="{FF2B5EF4-FFF2-40B4-BE49-F238E27FC236}">
                <a16:creationId xmlns:a16="http://schemas.microsoft.com/office/drawing/2014/main" id="{35F55B99-3D92-4670-993B-37F6E59B65DB}"/>
              </a:ext>
            </a:extLst>
          </p:cNvPr>
          <p:cNvSpPr txBox="1"/>
          <p:nvPr/>
        </p:nvSpPr>
        <p:spPr>
          <a:xfrm>
            <a:off x="8136768" y="4203426"/>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a:t>
            </a:r>
          </a:p>
        </p:txBody>
      </p:sp>
      <p:cxnSp>
        <p:nvCxnSpPr>
          <p:cNvPr id="65" name="Connettore curvo 64">
            <a:extLst>
              <a:ext uri="{FF2B5EF4-FFF2-40B4-BE49-F238E27FC236}">
                <a16:creationId xmlns:a16="http://schemas.microsoft.com/office/drawing/2014/main" id="{AB072318-4EF3-4523-8480-E7372E81C068}"/>
              </a:ext>
            </a:extLst>
          </p:cNvPr>
          <p:cNvCxnSpPr>
            <a:cxnSpLocks/>
            <a:endCxn id="35" idx="5"/>
          </p:cNvCxnSpPr>
          <p:nvPr/>
        </p:nvCxnSpPr>
        <p:spPr>
          <a:xfrm flipH="1" flipV="1">
            <a:off x="5184998" y="3268607"/>
            <a:ext cx="1460469" cy="1151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asellaDiTesto 67">
            <a:extLst>
              <a:ext uri="{FF2B5EF4-FFF2-40B4-BE49-F238E27FC236}">
                <a16:creationId xmlns:a16="http://schemas.microsoft.com/office/drawing/2014/main" id="{C38F6287-B979-4F84-A315-068472D6E0F1}"/>
              </a:ext>
            </a:extLst>
          </p:cNvPr>
          <p:cNvSpPr txBox="1"/>
          <p:nvPr/>
        </p:nvSpPr>
        <p:spPr>
          <a:xfrm>
            <a:off x="6088863" y="4241752"/>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0/01</a:t>
            </a:r>
          </a:p>
        </p:txBody>
      </p:sp>
      <p:cxnSp>
        <p:nvCxnSpPr>
          <p:cNvPr id="79" name="Connettore curvo 75">
            <a:extLst>
              <a:ext uri="{FF2B5EF4-FFF2-40B4-BE49-F238E27FC236}">
                <a16:creationId xmlns:a16="http://schemas.microsoft.com/office/drawing/2014/main" id="{F501CDF5-847A-4B5A-A0D6-A94316D045E2}"/>
              </a:ext>
            </a:extLst>
          </p:cNvPr>
          <p:cNvCxnSpPr>
            <a:cxnSpLocks/>
          </p:cNvCxnSpPr>
          <p:nvPr/>
        </p:nvCxnSpPr>
        <p:spPr>
          <a:xfrm flipH="1">
            <a:off x="4935061" y="3139781"/>
            <a:ext cx="1611791" cy="1031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onnettore curvo 75">
            <a:extLst>
              <a:ext uri="{FF2B5EF4-FFF2-40B4-BE49-F238E27FC236}">
                <a16:creationId xmlns:a16="http://schemas.microsoft.com/office/drawing/2014/main" id="{F817F724-5564-409E-BD0D-8E1242A22E7B}"/>
              </a:ext>
            </a:extLst>
          </p:cNvPr>
          <p:cNvCxnSpPr>
            <a:cxnSpLocks/>
            <a:stCxn id="56" idx="0"/>
            <a:endCxn id="35" idx="4"/>
          </p:cNvCxnSpPr>
          <p:nvPr/>
        </p:nvCxnSpPr>
        <p:spPr>
          <a:xfrm flipV="1">
            <a:off x="4771911" y="3429000"/>
            <a:ext cx="15008" cy="707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CasellaDiTesto 91">
            <a:extLst>
              <a:ext uri="{FF2B5EF4-FFF2-40B4-BE49-F238E27FC236}">
                <a16:creationId xmlns:a16="http://schemas.microsoft.com/office/drawing/2014/main" id="{CF281BD1-B9D3-4A28-8CCE-0D0537D626AB}"/>
              </a:ext>
            </a:extLst>
          </p:cNvPr>
          <p:cNvSpPr txBox="1"/>
          <p:nvPr/>
        </p:nvSpPr>
        <p:spPr>
          <a:xfrm>
            <a:off x="4036314" y="1792202"/>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0/00</a:t>
            </a:r>
          </a:p>
        </p:txBody>
      </p:sp>
      <p:sp>
        <p:nvSpPr>
          <p:cNvPr id="93" name="CasellaDiTesto 92">
            <a:extLst>
              <a:ext uri="{FF2B5EF4-FFF2-40B4-BE49-F238E27FC236}">
                <a16:creationId xmlns:a16="http://schemas.microsoft.com/office/drawing/2014/main" id="{8A00DF51-30CF-4E14-A22B-23306750A467}"/>
              </a:ext>
            </a:extLst>
          </p:cNvPr>
          <p:cNvSpPr txBox="1"/>
          <p:nvPr/>
        </p:nvSpPr>
        <p:spPr>
          <a:xfrm>
            <a:off x="5574203" y="3299743"/>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0/00</a:t>
            </a:r>
          </a:p>
        </p:txBody>
      </p:sp>
    </p:spTree>
    <p:extLst>
      <p:ext uri="{BB962C8B-B14F-4D97-AF65-F5344CB8AC3E}">
        <p14:creationId xmlns:p14="http://schemas.microsoft.com/office/powerpoint/2010/main" val="3239296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274310-3A54-486B-A7E9-8B6B4C16ABA3}"/>
              </a:ext>
            </a:extLst>
          </p:cNvPr>
          <p:cNvSpPr>
            <a:spLocks noGrp="1"/>
          </p:cNvSpPr>
          <p:nvPr>
            <p:ph type="title"/>
          </p:nvPr>
        </p:nvSpPr>
        <p:spPr/>
        <p:txBody>
          <a:bodyPr/>
          <a:lstStyle/>
          <a:p>
            <a:r>
              <a:rPr lang="it-IT" dirty="0"/>
              <a:t>Esercizio 4</a:t>
            </a:r>
          </a:p>
        </p:txBody>
      </p:sp>
      <p:sp>
        <p:nvSpPr>
          <p:cNvPr id="3" name="Segnaposto contenuto 2">
            <a:extLst>
              <a:ext uri="{FF2B5EF4-FFF2-40B4-BE49-F238E27FC236}">
                <a16:creationId xmlns:a16="http://schemas.microsoft.com/office/drawing/2014/main" id="{7E63E20E-4267-4310-9B47-37D6768B53AB}"/>
              </a:ext>
            </a:extLst>
          </p:cNvPr>
          <p:cNvSpPr>
            <a:spLocks noGrp="1"/>
          </p:cNvSpPr>
          <p:nvPr>
            <p:ph idx="1"/>
          </p:nvPr>
        </p:nvSpPr>
        <p:spPr>
          <a:xfrm>
            <a:off x="386542" y="2226469"/>
            <a:ext cx="8128808" cy="3263504"/>
          </a:xfrm>
        </p:spPr>
        <p:txBody>
          <a:bodyPr>
            <a:normAutofit fontScale="77500" lnSpcReduction="20000"/>
          </a:bodyPr>
          <a:lstStyle/>
          <a:p>
            <a:pPr marL="0" indent="0">
              <a:buNone/>
            </a:pPr>
            <a:r>
              <a:rPr lang="it-IT" sz="2250" dirty="0"/>
              <a:t>Disegnare una macchina a stati finiti di </a:t>
            </a:r>
            <a:r>
              <a:rPr lang="it-IT" sz="2250" dirty="0" err="1"/>
              <a:t>Mealy</a:t>
            </a:r>
            <a:r>
              <a:rPr lang="it-IT" sz="2250" dirty="0"/>
              <a:t> per il controllo di un distributore automatico di bibite.</a:t>
            </a:r>
          </a:p>
          <a:p>
            <a:pPr marL="0" indent="0">
              <a:buNone/>
            </a:pPr>
            <a:endParaRPr lang="it-IT" sz="2250" dirty="0"/>
          </a:p>
          <a:p>
            <a:pPr marL="0" indent="0">
              <a:buNone/>
            </a:pPr>
            <a:r>
              <a:rPr lang="it-IT" sz="2250" dirty="0"/>
              <a:t>- Il costo di una bibita è di 50 centesimi</a:t>
            </a:r>
          </a:p>
          <a:p>
            <a:pPr algn="l">
              <a:buFontTx/>
              <a:buChar char="-"/>
            </a:pPr>
            <a:r>
              <a:rPr lang="it-IT" sz="2250" dirty="0"/>
              <a:t>Il distributore accetta monete da 10, 20, 50 </a:t>
            </a:r>
            <a:r>
              <a:rPr lang="it-IT" sz="2250" dirty="0" err="1"/>
              <a:t>ct</a:t>
            </a:r>
            <a:r>
              <a:rPr lang="it-IT" sz="2250" dirty="0"/>
              <a:t>.</a:t>
            </a:r>
          </a:p>
          <a:p>
            <a:pPr algn="l">
              <a:buFontTx/>
              <a:buChar char="-"/>
            </a:pPr>
            <a:r>
              <a:rPr lang="it-IT" sz="2250" dirty="0"/>
              <a:t>I segnali di ingresso I10, I20 e I50 valgono 1 se la corrispondente moneta  viene introdotta. Può essere introdotta una sola moneta alla volta.</a:t>
            </a:r>
          </a:p>
          <a:p>
            <a:pPr algn="l">
              <a:buFontTx/>
              <a:buChar char="-"/>
            </a:pPr>
            <a:r>
              <a:rPr lang="it-IT" sz="2250" dirty="0"/>
              <a:t>L’uscita O vale 1 se la cifra totale introdotta è &gt;= 500</a:t>
            </a:r>
          </a:p>
          <a:p>
            <a:pPr algn="l">
              <a:buFontTx/>
              <a:buChar char="-"/>
            </a:pPr>
            <a:r>
              <a:rPr lang="it-IT" sz="2250" dirty="0"/>
              <a:t>Quando O=1 la cifra introitata viene ridotta di 50 centesimi, la bibita viene restituita e l’eventuale resto può essere utilizzato dal cliente successivo.</a:t>
            </a:r>
          </a:p>
          <a:p>
            <a:pPr algn="l">
              <a:buFontTx/>
              <a:buChar char="-"/>
            </a:pPr>
            <a:endParaRPr lang="it-IT" sz="2250" dirty="0"/>
          </a:p>
          <a:p>
            <a:pPr algn="l"/>
            <a:r>
              <a:rPr lang="it-IT" sz="2250" dirty="0"/>
              <a:t>Scrivere le tabelle di verità relative alla FSM</a:t>
            </a:r>
          </a:p>
          <a:p>
            <a:pPr marL="0" indent="0">
              <a:buNone/>
            </a:pPr>
            <a:endParaRPr lang="it-IT" dirty="0"/>
          </a:p>
        </p:txBody>
      </p:sp>
    </p:spTree>
    <p:extLst>
      <p:ext uri="{BB962C8B-B14F-4D97-AF65-F5344CB8AC3E}">
        <p14:creationId xmlns:p14="http://schemas.microsoft.com/office/powerpoint/2010/main" val="3677425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274310-3A54-486B-A7E9-8B6B4C16ABA3}"/>
              </a:ext>
            </a:extLst>
          </p:cNvPr>
          <p:cNvSpPr>
            <a:spLocks noGrp="1"/>
          </p:cNvSpPr>
          <p:nvPr>
            <p:ph type="title"/>
          </p:nvPr>
        </p:nvSpPr>
        <p:spPr/>
        <p:txBody>
          <a:bodyPr/>
          <a:lstStyle/>
          <a:p>
            <a:r>
              <a:rPr lang="it-IT" dirty="0"/>
              <a:t>Esercizio 4 (soluzione)</a:t>
            </a:r>
          </a:p>
        </p:txBody>
      </p:sp>
      <p:sp>
        <p:nvSpPr>
          <p:cNvPr id="35" name="Ovale 34">
            <a:extLst>
              <a:ext uri="{FF2B5EF4-FFF2-40B4-BE49-F238E27FC236}">
                <a16:creationId xmlns:a16="http://schemas.microsoft.com/office/drawing/2014/main" id="{4C1D27B6-753A-4F97-BC3A-D37DB11C5BA6}"/>
              </a:ext>
            </a:extLst>
          </p:cNvPr>
          <p:cNvSpPr/>
          <p:nvPr/>
        </p:nvSpPr>
        <p:spPr>
          <a:xfrm>
            <a:off x="816284" y="3012424"/>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R</a:t>
            </a:r>
          </a:p>
        </p:txBody>
      </p:sp>
      <p:sp>
        <p:nvSpPr>
          <p:cNvPr id="49" name="Ovale 48">
            <a:extLst>
              <a:ext uri="{FF2B5EF4-FFF2-40B4-BE49-F238E27FC236}">
                <a16:creationId xmlns:a16="http://schemas.microsoft.com/office/drawing/2014/main" id="{D2F11CC9-EF62-4EDD-9A03-A88CE2DB6454}"/>
              </a:ext>
            </a:extLst>
          </p:cNvPr>
          <p:cNvSpPr/>
          <p:nvPr/>
        </p:nvSpPr>
        <p:spPr>
          <a:xfrm>
            <a:off x="4011113" y="3047353"/>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S20</a:t>
            </a:r>
          </a:p>
        </p:txBody>
      </p:sp>
      <p:sp>
        <p:nvSpPr>
          <p:cNvPr id="56" name="Ovale 55">
            <a:extLst>
              <a:ext uri="{FF2B5EF4-FFF2-40B4-BE49-F238E27FC236}">
                <a16:creationId xmlns:a16="http://schemas.microsoft.com/office/drawing/2014/main" id="{BD13D56B-9CED-4ABC-BA61-C876B5624393}"/>
              </a:ext>
            </a:extLst>
          </p:cNvPr>
          <p:cNvSpPr/>
          <p:nvPr/>
        </p:nvSpPr>
        <p:spPr>
          <a:xfrm>
            <a:off x="2413699" y="3047353"/>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S10</a:t>
            </a:r>
          </a:p>
        </p:txBody>
      </p:sp>
      <p:sp>
        <p:nvSpPr>
          <p:cNvPr id="26" name="Ovale 25">
            <a:extLst>
              <a:ext uri="{FF2B5EF4-FFF2-40B4-BE49-F238E27FC236}">
                <a16:creationId xmlns:a16="http://schemas.microsoft.com/office/drawing/2014/main" id="{BDD539E0-868E-4D32-ABA3-FAF02CB70A16}"/>
              </a:ext>
            </a:extLst>
          </p:cNvPr>
          <p:cNvSpPr/>
          <p:nvPr/>
        </p:nvSpPr>
        <p:spPr>
          <a:xfrm>
            <a:off x="5608528" y="3047353"/>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S30</a:t>
            </a:r>
          </a:p>
        </p:txBody>
      </p:sp>
      <p:sp>
        <p:nvSpPr>
          <p:cNvPr id="27" name="Ovale 26">
            <a:extLst>
              <a:ext uri="{FF2B5EF4-FFF2-40B4-BE49-F238E27FC236}">
                <a16:creationId xmlns:a16="http://schemas.microsoft.com/office/drawing/2014/main" id="{38B158EE-3FA3-4956-BB68-9A223EBD8511}"/>
              </a:ext>
            </a:extLst>
          </p:cNvPr>
          <p:cNvSpPr/>
          <p:nvPr/>
        </p:nvSpPr>
        <p:spPr>
          <a:xfrm>
            <a:off x="7205942" y="3047353"/>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S40</a:t>
            </a:r>
          </a:p>
        </p:txBody>
      </p:sp>
      <p:cxnSp>
        <p:nvCxnSpPr>
          <p:cNvPr id="28" name="Connettore curvo 27">
            <a:extLst>
              <a:ext uri="{FF2B5EF4-FFF2-40B4-BE49-F238E27FC236}">
                <a16:creationId xmlns:a16="http://schemas.microsoft.com/office/drawing/2014/main" id="{F93D04E2-D2BA-4192-AD75-A07FB960A662}"/>
              </a:ext>
            </a:extLst>
          </p:cNvPr>
          <p:cNvCxnSpPr>
            <a:cxnSpLocks/>
            <a:stCxn id="35" idx="0"/>
            <a:endCxn id="56" idx="0"/>
          </p:cNvCxnSpPr>
          <p:nvPr/>
        </p:nvCxnSpPr>
        <p:spPr>
          <a:xfrm rot="16200000" flipH="1">
            <a:off x="2160497" y="2231180"/>
            <a:ext cx="34930" cy="1597415"/>
          </a:xfrm>
          <a:prstGeom prst="curvedConnector3">
            <a:avLst>
              <a:gd name="adj1" fmla="val -9203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ttore curvo 35">
            <a:extLst>
              <a:ext uri="{FF2B5EF4-FFF2-40B4-BE49-F238E27FC236}">
                <a16:creationId xmlns:a16="http://schemas.microsoft.com/office/drawing/2014/main" id="{BB23BC59-2898-46BA-8E32-5617F64434B8}"/>
              </a:ext>
            </a:extLst>
          </p:cNvPr>
          <p:cNvCxnSpPr>
            <a:cxnSpLocks/>
            <a:stCxn id="35" idx="3"/>
            <a:endCxn id="35" idx="1"/>
          </p:cNvCxnSpPr>
          <p:nvPr/>
        </p:nvCxnSpPr>
        <p:spPr>
          <a:xfrm rot="5400000" flipH="1">
            <a:off x="593952" y="3560040"/>
            <a:ext cx="774446" cy="9525"/>
          </a:xfrm>
          <a:prstGeom prst="curvedConnector5">
            <a:avLst>
              <a:gd name="adj1" fmla="val -4711"/>
              <a:gd name="adj2" fmla="val 4095252"/>
              <a:gd name="adj3" fmla="val 10670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asellaDiTesto 36">
            <a:extLst>
              <a:ext uri="{FF2B5EF4-FFF2-40B4-BE49-F238E27FC236}">
                <a16:creationId xmlns:a16="http://schemas.microsoft.com/office/drawing/2014/main" id="{F719F8D6-20CC-4795-9E12-C6519D246001}"/>
              </a:ext>
            </a:extLst>
          </p:cNvPr>
          <p:cNvSpPr txBox="1"/>
          <p:nvPr/>
        </p:nvSpPr>
        <p:spPr>
          <a:xfrm>
            <a:off x="441170" y="3953126"/>
            <a:ext cx="604653" cy="300082"/>
          </a:xfrm>
          <a:prstGeom prst="rect">
            <a:avLst/>
          </a:prstGeom>
          <a:noFill/>
        </p:spPr>
        <p:txBody>
          <a:bodyPr wrap="none" rtlCol="0">
            <a:spAutoFit/>
          </a:bodyPr>
          <a:lstStyle/>
          <a:p>
            <a:pPr defTabSz="685800"/>
            <a:r>
              <a:rPr lang="it-IT" sz="1350" dirty="0">
                <a:solidFill>
                  <a:prstClr val="black"/>
                </a:solidFill>
                <a:latin typeface="Calibri" panose="020F0502020204030204"/>
              </a:rPr>
              <a:t>001/1</a:t>
            </a:r>
          </a:p>
        </p:txBody>
      </p:sp>
      <p:sp>
        <p:nvSpPr>
          <p:cNvPr id="38" name="CasellaDiTesto 37">
            <a:extLst>
              <a:ext uri="{FF2B5EF4-FFF2-40B4-BE49-F238E27FC236}">
                <a16:creationId xmlns:a16="http://schemas.microsoft.com/office/drawing/2014/main" id="{F504C85F-3667-4814-B635-C003792E67F4}"/>
              </a:ext>
            </a:extLst>
          </p:cNvPr>
          <p:cNvSpPr txBox="1"/>
          <p:nvPr/>
        </p:nvSpPr>
        <p:spPr>
          <a:xfrm>
            <a:off x="1990404" y="2450234"/>
            <a:ext cx="604653"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100/0</a:t>
            </a:r>
          </a:p>
        </p:txBody>
      </p:sp>
      <p:cxnSp>
        <p:nvCxnSpPr>
          <p:cNvPr id="54" name="Connettore curvo 53">
            <a:extLst>
              <a:ext uri="{FF2B5EF4-FFF2-40B4-BE49-F238E27FC236}">
                <a16:creationId xmlns:a16="http://schemas.microsoft.com/office/drawing/2014/main" id="{113A96B7-AE76-4113-8606-B48645F28986}"/>
              </a:ext>
            </a:extLst>
          </p:cNvPr>
          <p:cNvCxnSpPr>
            <a:cxnSpLocks/>
          </p:cNvCxnSpPr>
          <p:nvPr/>
        </p:nvCxnSpPr>
        <p:spPr>
          <a:xfrm rot="16200000" flipH="1">
            <a:off x="3763999" y="2222450"/>
            <a:ext cx="34930" cy="1597415"/>
          </a:xfrm>
          <a:prstGeom prst="curvedConnector3">
            <a:avLst>
              <a:gd name="adj1" fmla="val -920329"/>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CasellaDiTesto 57">
            <a:extLst>
              <a:ext uri="{FF2B5EF4-FFF2-40B4-BE49-F238E27FC236}">
                <a16:creationId xmlns:a16="http://schemas.microsoft.com/office/drawing/2014/main" id="{FFDEF84C-2625-4D3A-A156-7C18050446F2}"/>
              </a:ext>
            </a:extLst>
          </p:cNvPr>
          <p:cNvSpPr txBox="1"/>
          <p:nvPr/>
        </p:nvSpPr>
        <p:spPr>
          <a:xfrm>
            <a:off x="3503022" y="2457421"/>
            <a:ext cx="604653"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100/0</a:t>
            </a:r>
          </a:p>
        </p:txBody>
      </p:sp>
      <p:cxnSp>
        <p:nvCxnSpPr>
          <p:cNvPr id="59" name="Connettore curvo 58">
            <a:extLst>
              <a:ext uri="{FF2B5EF4-FFF2-40B4-BE49-F238E27FC236}">
                <a16:creationId xmlns:a16="http://schemas.microsoft.com/office/drawing/2014/main" id="{8B6D600C-AB94-4861-B1F2-D43A5D645476}"/>
              </a:ext>
            </a:extLst>
          </p:cNvPr>
          <p:cNvCxnSpPr>
            <a:cxnSpLocks/>
          </p:cNvCxnSpPr>
          <p:nvPr/>
        </p:nvCxnSpPr>
        <p:spPr>
          <a:xfrm rot="16200000" flipH="1">
            <a:off x="5382488" y="2239915"/>
            <a:ext cx="34930" cy="1597415"/>
          </a:xfrm>
          <a:prstGeom prst="curvedConnector3">
            <a:avLst>
              <a:gd name="adj1" fmla="val -920329"/>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CasellaDiTesto 59">
            <a:extLst>
              <a:ext uri="{FF2B5EF4-FFF2-40B4-BE49-F238E27FC236}">
                <a16:creationId xmlns:a16="http://schemas.microsoft.com/office/drawing/2014/main" id="{D95DD6BD-6917-4E66-9840-CB4DEBD011DD}"/>
              </a:ext>
            </a:extLst>
          </p:cNvPr>
          <p:cNvSpPr txBox="1"/>
          <p:nvPr/>
        </p:nvSpPr>
        <p:spPr>
          <a:xfrm>
            <a:off x="5181774" y="2450234"/>
            <a:ext cx="604653"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100/0</a:t>
            </a:r>
          </a:p>
        </p:txBody>
      </p:sp>
      <p:cxnSp>
        <p:nvCxnSpPr>
          <p:cNvPr id="61" name="Connettore curvo 60">
            <a:extLst>
              <a:ext uri="{FF2B5EF4-FFF2-40B4-BE49-F238E27FC236}">
                <a16:creationId xmlns:a16="http://schemas.microsoft.com/office/drawing/2014/main" id="{E9102B86-C567-43C4-81C0-D158FA4CDB5F}"/>
              </a:ext>
            </a:extLst>
          </p:cNvPr>
          <p:cNvCxnSpPr>
            <a:cxnSpLocks/>
          </p:cNvCxnSpPr>
          <p:nvPr/>
        </p:nvCxnSpPr>
        <p:spPr>
          <a:xfrm rot="16200000" flipH="1">
            <a:off x="6990723" y="2227291"/>
            <a:ext cx="34930" cy="1597415"/>
          </a:xfrm>
          <a:prstGeom prst="curvedConnector3">
            <a:avLst>
              <a:gd name="adj1" fmla="val -920329"/>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CasellaDiTesto 61">
            <a:extLst>
              <a:ext uri="{FF2B5EF4-FFF2-40B4-BE49-F238E27FC236}">
                <a16:creationId xmlns:a16="http://schemas.microsoft.com/office/drawing/2014/main" id="{8E315624-8845-48EC-B34B-6129311EB648}"/>
              </a:ext>
            </a:extLst>
          </p:cNvPr>
          <p:cNvSpPr txBox="1"/>
          <p:nvPr/>
        </p:nvSpPr>
        <p:spPr>
          <a:xfrm>
            <a:off x="6734469" y="2408990"/>
            <a:ext cx="604653"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100/0</a:t>
            </a:r>
          </a:p>
        </p:txBody>
      </p:sp>
      <p:cxnSp>
        <p:nvCxnSpPr>
          <p:cNvPr id="63" name="Connettore curvo 62">
            <a:extLst>
              <a:ext uri="{FF2B5EF4-FFF2-40B4-BE49-F238E27FC236}">
                <a16:creationId xmlns:a16="http://schemas.microsoft.com/office/drawing/2014/main" id="{C11FF1C8-259E-4DFE-8206-5CD62EFF23F7}"/>
              </a:ext>
            </a:extLst>
          </p:cNvPr>
          <p:cNvCxnSpPr>
            <a:cxnSpLocks/>
            <a:stCxn id="35" idx="4"/>
            <a:endCxn id="49" idx="4"/>
          </p:cNvCxnSpPr>
          <p:nvPr/>
        </p:nvCxnSpPr>
        <p:spPr>
          <a:xfrm rot="16200000" flipH="1">
            <a:off x="2959205" y="2527706"/>
            <a:ext cx="34930" cy="3194829"/>
          </a:xfrm>
          <a:prstGeom prst="curvedConnector3">
            <a:avLst>
              <a:gd name="adj1" fmla="val 181795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CasellaDiTesto 65">
            <a:extLst>
              <a:ext uri="{FF2B5EF4-FFF2-40B4-BE49-F238E27FC236}">
                <a16:creationId xmlns:a16="http://schemas.microsoft.com/office/drawing/2014/main" id="{BB93D833-FC5E-48E1-AC5F-BE8751FA44E6}"/>
              </a:ext>
            </a:extLst>
          </p:cNvPr>
          <p:cNvSpPr txBox="1"/>
          <p:nvPr/>
        </p:nvSpPr>
        <p:spPr>
          <a:xfrm>
            <a:off x="1621078" y="4594018"/>
            <a:ext cx="556883" cy="507831"/>
          </a:xfrm>
          <a:prstGeom prst="rect">
            <a:avLst/>
          </a:prstGeom>
          <a:noFill/>
        </p:spPr>
        <p:txBody>
          <a:bodyPr wrap="square" rtlCol="0">
            <a:spAutoFit/>
          </a:bodyPr>
          <a:lstStyle/>
          <a:p>
            <a:pPr defTabSz="685800"/>
            <a:r>
              <a:rPr lang="it-IT" sz="1350" dirty="0">
                <a:solidFill>
                  <a:prstClr val="black"/>
                </a:solidFill>
                <a:latin typeface="Calibri" panose="020F0502020204030204"/>
              </a:rPr>
              <a:t>010/0</a:t>
            </a:r>
          </a:p>
        </p:txBody>
      </p:sp>
      <p:cxnSp>
        <p:nvCxnSpPr>
          <p:cNvPr id="67" name="Connettore curvo 66">
            <a:extLst>
              <a:ext uri="{FF2B5EF4-FFF2-40B4-BE49-F238E27FC236}">
                <a16:creationId xmlns:a16="http://schemas.microsoft.com/office/drawing/2014/main" id="{7732C3A1-149C-4D15-A0E6-2EADF93BC4BF}"/>
              </a:ext>
            </a:extLst>
          </p:cNvPr>
          <p:cNvCxnSpPr>
            <a:cxnSpLocks/>
          </p:cNvCxnSpPr>
          <p:nvPr/>
        </p:nvCxnSpPr>
        <p:spPr>
          <a:xfrm rot="16200000" flipH="1">
            <a:off x="4575610" y="2524694"/>
            <a:ext cx="34930" cy="3194829"/>
          </a:xfrm>
          <a:prstGeom prst="curvedConnector3">
            <a:avLst>
              <a:gd name="adj1" fmla="val 1817952"/>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CasellaDiTesto 68">
            <a:extLst>
              <a:ext uri="{FF2B5EF4-FFF2-40B4-BE49-F238E27FC236}">
                <a16:creationId xmlns:a16="http://schemas.microsoft.com/office/drawing/2014/main" id="{E933CBFA-779A-4758-8828-3B284F72D7AA}"/>
              </a:ext>
            </a:extLst>
          </p:cNvPr>
          <p:cNvSpPr txBox="1"/>
          <p:nvPr/>
        </p:nvSpPr>
        <p:spPr>
          <a:xfrm>
            <a:off x="4312549" y="4759643"/>
            <a:ext cx="556883" cy="507831"/>
          </a:xfrm>
          <a:prstGeom prst="rect">
            <a:avLst/>
          </a:prstGeom>
          <a:noFill/>
        </p:spPr>
        <p:txBody>
          <a:bodyPr wrap="square" rtlCol="0">
            <a:spAutoFit/>
          </a:bodyPr>
          <a:lstStyle/>
          <a:p>
            <a:pPr defTabSz="685800"/>
            <a:r>
              <a:rPr lang="it-IT" sz="1350" dirty="0">
                <a:solidFill>
                  <a:prstClr val="black"/>
                </a:solidFill>
                <a:latin typeface="Calibri" panose="020F0502020204030204"/>
              </a:rPr>
              <a:t>010/0</a:t>
            </a:r>
          </a:p>
        </p:txBody>
      </p:sp>
      <p:cxnSp>
        <p:nvCxnSpPr>
          <p:cNvPr id="70" name="Connettore curvo 69">
            <a:extLst>
              <a:ext uri="{FF2B5EF4-FFF2-40B4-BE49-F238E27FC236}">
                <a16:creationId xmlns:a16="http://schemas.microsoft.com/office/drawing/2014/main" id="{91EE4184-B42A-4307-B6EC-82179ABFEAD2}"/>
              </a:ext>
            </a:extLst>
          </p:cNvPr>
          <p:cNvCxnSpPr>
            <a:cxnSpLocks/>
          </p:cNvCxnSpPr>
          <p:nvPr/>
        </p:nvCxnSpPr>
        <p:spPr>
          <a:xfrm rot="16200000" flipH="1">
            <a:off x="6192015" y="2521681"/>
            <a:ext cx="34930" cy="3194829"/>
          </a:xfrm>
          <a:prstGeom prst="curvedConnector3">
            <a:avLst>
              <a:gd name="adj1" fmla="val 1817952"/>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A2A25027-3D58-40A5-9AA9-C115753D98CA}"/>
              </a:ext>
            </a:extLst>
          </p:cNvPr>
          <p:cNvSpPr txBox="1"/>
          <p:nvPr/>
        </p:nvSpPr>
        <p:spPr>
          <a:xfrm>
            <a:off x="5608528" y="4693427"/>
            <a:ext cx="556883" cy="507831"/>
          </a:xfrm>
          <a:prstGeom prst="rect">
            <a:avLst/>
          </a:prstGeom>
          <a:noFill/>
        </p:spPr>
        <p:txBody>
          <a:bodyPr wrap="square" rtlCol="0">
            <a:spAutoFit/>
          </a:bodyPr>
          <a:lstStyle/>
          <a:p>
            <a:pPr defTabSz="685800"/>
            <a:r>
              <a:rPr lang="it-IT" sz="1350" dirty="0">
                <a:solidFill>
                  <a:prstClr val="black"/>
                </a:solidFill>
                <a:latin typeface="Calibri" panose="020F0502020204030204"/>
              </a:rPr>
              <a:t>010/0</a:t>
            </a:r>
          </a:p>
        </p:txBody>
      </p:sp>
      <p:cxnSp>
        <p:nvCxnSpPr>
          <p:cNvPr id="73" name="Connettore curvo 72">
            <a:extLst>
              <a:ext uri="{FF2B5EF4-FFF2-40B4-BE49-F238E27FC236}">
                <a16:creationId xmlns:a16="http://schemas.microsoft.com/office/drawing/2014/main" id="{8F3A8030-0C85-4C17-A796-3842462B8589}"/>
              </a:ext>
            </a:extLst>
          </p:cNvPr>
          <p:cNvCxnSpPr>
            <a:cxnSpLocks/>
          </p:cNvCxnSpPr>
          <p:nvPr/>
        </p:nvCxnSpPr>
        <p:spPr>
          <a:xfrm rot="5400000" flipH="1">
            <a:off x="2160065" y="3625637"/>
            <a:ext cx="774446" cy="9525"/>
          </a:xfrm>
          <a:prstGeom prst="curvedConnector5">
            <a:avLst>
              <a:gd name="adj1" fmla="val -4711"/>
              <a:gd name="adj2" fmla="val 4095252"/>
              <a:gd name="adj3" fmla="val 106702"/>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CasellaDiTesto 73">
            <a:extLst>
              <a:ext uri="{FF2B5EF4-FFF2-40B4-BE49-F238E27FC236}">
                <a16:creationId xmlns:a16="http://schemas.microsoft.com/office/drawing/2014/main" id="{75458BEA-B3F5-48D1-9750-60ADE8B27F05}"/>
              </a:ext>
            </a:extLst>
          </p:cNvPr>
          <p:cNvSpPr txBox="1"/>
          <p:nvPr/>
        </p:nvSpPr>
        <p:spPr>
          <a:xfrm>
            <a:off x="1985642" y="3998061"/>
            <a:ext cx="604653" cy="300082"/>
          </a:xfrm>
          <a:prstGeom prst="rect">
            <a:avLst/>
          </a:prstGeom>
          <a:noFill/>
        </p:spPr>
        <p:txBody>
          <a:bodyPr wrap="none" rtlCol="0">
            <a:spAutoFit/>
          </a:bodyPr>
          <a:lstStyle/>
          <a:p>
            <a:pPr defTabSz="685800"/>
            <a:r>
              <a:rPr lang="it-IT" sz="1350" dirty="0">
                <a:solidFill>
                  <a:prstClr val="black"/>
                </a:solidFill>
                <a:latin typeface="Calibri" panose="020F0502020204030204"/>
              </a:rPr>
              <a:t>001/1</a:t>
            </a:r>
          </a:p>
        </p:txBody>
      </p:sp>
      <p:cxnSp>
        <p:nvCxnSpPr>
          <p:cNvPr id="75" name="Connettore curvo 74">
            <a:extLst>
              <a:ext uri="{FF2B5EF4-FFF2-40B4-BE49-F238E27FC236}">
                <a16:creationId xmlns:a16="http://schemas.microsoft.com/office/drawing/2014/main" id="{1C5488A6-FB79-4E75-A885-32D5BD8A18E9}"/>
              </a:ext>
            </a:extLst>
          </p:cNvPr>
          <p:cNvCxnSpPr>
            <a:cxnSpLocks/>
          </p:cNvCxnSpPr>
          <p:nvPr/>
        </p:nvCxnSpPr>
        <p:spPr>
          <a:xfrm rot="5400000" flipH="1">
            <a:off x="3758131" y="3625637"/>
            <a:ext cx="774446" cy="9525"/>
          </a:xfrm>
          <a:prstGeom prst="curvedConnector5">
            <a:avLst>
              <a:gd name="adj1" fmla="val -4711"/>
              <a:gd name="adj2" fmla="val 4095252"/>
              <a:gd name="adj3" fmla="val 106702"/>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CasellaDiTesto 75">
            <a:extLst>
              <a:ext uri="{FF2B5EF4-FFF2-40B4-BE49-F238E27FC236}">
                <a16:creationId xmlns:a16="http://schemas.microsoft.com/office/drawing/2014/main" id="{E23EFDD8-943C-42C1-AB6F-3BCFC1C92A78}"/>
              </a:ext>
            </a:extLst>
          </p:cNvPr>
          <p:cNvSpPr txBox="1"/>
          <p:nvPr/>
        </p:nvSpPr>
        <p:spPr>
          <a:xfrm>
            <a:off x="3559824" y="3998061"/>
            <a:ext cx="604653" cy="300082"/>
          </a:xfrm>
          <a:prstGeom prst="rect">
            <a:avLst/>
          </a:prstGeom>
          <a:noFill/>
        </p:spPr>
        <p:txBody>
          <a:bodyPr wrap="none" rtlCol="0">
            <a:spAutoFit/>
          </a:bodyPr>
          <a:lstStyle/>
          <a:p>
            <a:pPr algn="just" defTabSz="685800"/>
            <a:r>
              <a:rPr lang="it-IT" sz="1350" dirty="0">
                <a:solidFill>
                  <a:prstClr val="black"/>
                </a:solidFill>
                <a:latin typeface="Calibri" panose="020F0502020204030204"/>
              </a:rPr>
              <a:t>001/1</a:t>
            </a:r>
          </a:p>
        </p:txBody>
      </p:sp>
      <p:cxnSp>
        <p:nvCxnSpPr>
          <p:cNvPr id="77" name="Connettore curvo 76">
            <a:extLst>
              <a:ext uri="{FF2B5EF4-FFF2-40B4-BE49-F238E27FC236}">
                <a16:creationId xmlns:a16="http://schemas.microsoft.com/office/drawing/2014/main" id="{85EAF0FC-2F9C-46FF-8CA2-F6F2C9AB6BA9}"/>
              </a:ext>
            </a:extLst>
          </p:cNvPr>
          <p:cNvCxnSpPr>
            <a:cxnSpLocks/>
          </p:cNvCxnSpPr>
          <p:nvPr/>
        </p:nvCxnSpPr>
        <p:spPr>
          <a:xfrm rot="5400000" flipH="1">
            <a:off x="5356198" y="3625637"/>
            <a:ext cx="774446" cy="9525"/>
          </a:xfrm>
          <a:prstGeom prst="curvedConnector5">
            <a:avLst>
              <a:gd name="adj1" fmla="val -4711"/>
              <a:gd name="adj2" fmla="val 4095252"/>
              <a:gd name="adj3" fmla="val 106702"/>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CasellaDiTesto 77">
            <a:extLst>
              <a:ext uri="{FF2B5EF4-FFF2-40B4-BE49-F238E27FC236}">
                <a16:creationId xmlns:a16="http://schemas.microsoft.com/office/drawing/2014/main" id="{73559C44-C87A-44A3-A224-9DAC47E84553}"/>
              </a:ext>
            </a:extLst>
          </p:cNvPr>
          <p:cNvSpPr txBox="1"/>
          <p:nvPr/>
        </p:nvSpPr>
        <p:spPr>
          <a:xfrm>
            <a:off x="5157890" y="3998061"/>
            <a:ext cx="604653" cy="300082"/>
          </a:xfrm>
          <a:prstGeom prst="rect">
            <a:avLst/>
          </a:prstGeom>
          <a:noFill/>
        </p:spPr>
        <p:txBody>
          <a:bodyPr wrap="none" rtlCol="0">
            <a:spAutoFit/>
          </a:bodyPr>
          <a:lstStyle/>
          <a:p>
            <a:pPr algn="just" defTabSz="685800"/>
            <a:r>
              <a:rPr lang="it-IT" sz="1350" dirty="0">
                <a:solidFill>
                  <a:prstClr val="black"/>
                </a:solidFill>
                <a:latin typeface="Calibri" panose="020F0502020204030204"/>
              </a:rPr>
              <a:t>001/1</a:t>
            </a:r>
          </a:p>
        </p:txBody>
      </p:sp>
      <p:cxnSp>
        <p:nvCxnSpPr>
          <p:cNvPr id="80" name="Connettore curvo 79">
            <a:extLst>
              <a:ext uri="{FF2B5EF4-FFF2-40B4-BE49-F238E27FC236}">
                <a16:creationId xmlns:a16="http://schemas.microsoft.com/office/drawing/2014/main" id="{7EAFA733-E9A5-4861-A9C4-5450BF309B53}"/>
              </a:ext>
            </a:extLst>
          </p:cNvPr>
          <p:cNvCxnSpPr>
            <a:cxnSpLocks/>
          </p:cNvCxnSpPr>
          <p:nvPr/>
        </p:nvCxnSpPr>
        <p:spPr>
          <a:xfrm rot="5400000" flipH="1">
            <a:off x="6954264" y="3625637"/>
            <a:ext cx="774446" cy="9525"/>
          </a:xfrm>
          <a:prstGeom prst="curvedConnector5">
            <a:avLst>
              <a:gd name="adj1" fmla="val -4711"/>
              <a:gd name="adj2" fmla="val 4095252"/>
              <a:gd name="adj3" fmla="val 106702"/>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CasellaDiTesto 80">
            <a:extLst>
              <a:ext uri="{FF2B5EF4-FFF2-40B4-BE49-F238E27FC236}">
                <a16:creationId xmlns:a16="http://schemas.microsoft.com/office/drawing/2014/main" id="{E792A17A-8C2C-49A4-8B88-E95A4E9F6300}"/>
              </a:ext>
            </a:extLst>
          </p:cNvPr>
          <p:cNvSpPr txBox="1"/>
          <p:nvPr/>
        </p:nvSpPr>
        <p:spPr>
          <a:xfrm>
            <a:off x="6755956" y="3998061"/>
            <a:ext cx="604653" cy="300082"/>
          </a:xfrm>
          <a:prstGeom prst="rect">
            <a:avLst/>
          </a:prstGeom>
          <a:noFill/>
        </p:spPr>
        <p:txBody>
          <a:bodyPr wrap="none" rtlCol="0">
            <a:spAutoFit/>
          </a:bodyPr>
          <a:lstStyle/>
          <a:p>
            <a:pPr algn="just" defTabSz="685800"/>
            <a:r>
              <a:rPr lang="it-IT" sz="1350" dirty="0">
                <a:solidFill>
                  <a:prstClr val="black"/>
                </a:solidFill>
                <a:latin typeface="Calibri" panose="020F0502020204030204"/>
              </a:rPr>
              <a:t>001/1</a:t>
            </a:r>
          </a:p>
        </p:txBody>
      </p:sp>
      <p:cxnSp>
        <p:nvCxnSpPr>
          <p:cNvPr id="82" name="Connettore curvo 81">
            <a:extLst>
              <a:ext uri="{FF2B5EF4-FFF2-40B4-BE49-F238E27FC236}">
                <a16:creationId xmlns:a16="http://schemas.microsoft.com/office/drawing/2014/main" id="{40A7CFD8-BB4E-443B-8BE8-6C4C8F8EA3BD}"/>
              </a:ext>
            </a:extLst>
          </p:cNvPr>
          <p:cNvCxnSpPr>
            <a:cxnSpLocks/>
            <a:endCxn id="35" idx="4"/>
          </p:cNvCxnSpPr>
          <p:nvPr/>
        </p:nvCxnSpPr>
        <p:spPr>
          <a:xfrm rot="10800000" flipV="1">
            <a:off x="1379256" y="4101629"/>
            <a:ext cx="5025740" cy="6027"/>
          </a:xfrm>
          <a:prstGeom prst="bentConnector4">
            <a:avLst>
              <a:gd name="adj1" fmla="val 207"/>
              <a:gd name="adj2" fmla="val 25180326"/>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CasellaDiTesto 88">
            <a:extLst>
              <a:ext uri="{FF2B5EF4-FFF2-40B4-BE49-F238E27FC236}">
                <a16:creationId xmlns:a16="http://schemas.microsoft.com/office/drawing/2014/main" id="{3AC067A9-AE51-41B6-985E-0CDF532603A8}"/>
              </a:ext>
            </a:extLst>
          </p:cNvPr>
          <p:cNvSpPr txBox="1"/>
          <p:nvPr/>
        </p:nvSpPr>
        <p:spPr>
          <a:xfrm>
            <a:off x="6385114" y="5329336"/>
            <a:ext cx="556883" cy="507831"/>
          </a:xfrm>
          <a:prstGeom prst="rect">
            <a:avLst/>
          </a:prstGeom>
          <a:noFill/>
        </p:spPr>
        <p:txBody>
          <a:bodyPr wrap="square" rtlCol="0">
            <a:spAutoFit/>
          </a:bodyPr>
          <a:lstStyle/>
          <a:p>
            <a:pPr defTabSz="685800"/>
            <a:r>
              <a:rPr lang="it-IT" sz="1350" dirty="0">
                <a:solidFill>
                  <a:prstClr val="black"/>
                </a:solidFill>
                <a:latin typeface="Calibri" panose="020F0502020204030204"/>
              </a:rPr>
              <a:t>010/1</a:t>
            </a:r>
          </a:p>
        </p:txBody>
      </p:sp>
      <p:cxnSp>
        <p:nvCxnSpPr>
          <p:cNvPr id="90" name="Connettore curvo 81">
            <a:extLst>
              <a:ext uri="{FF2B5EF4-FFF2-40B4-BE49-F238E27FC236}">
                <a16:creationId xmlns:a16="http://schemas.microsoft.com/office/drawing/2014/main" id="{4FBEC3C9-F5C2-4137-B707-9C36301ABA3C}"/>
              </a:ext>
            </a:extLst>
          </p:cNvPr>
          <p:cNvCxnSpPr>
            <a:cxnSpLocks/>
          </p:cNvCxnSpPr>
          <p:nvPr/>
        </p:nvCxnSpPr>
        <p:spPr>
          <a:xfrm rot="10800000" flipV="1">
            <a:off x="2923699" y="4122107"/>
            <a:ext cx="5025740" cy="6027"/>
          </a:xfrm>
          <a:prstGeom prst="bentConnector4">
            <a:avLst>
              <a:gd name="adj1" fmla="val 207"/>
              <a:gd name="adj2" fmla="val 29773606"/>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CasellaDiTesto 93">
            <a:extLst>
              <a:ext uri="{FF2B5EF4-FFF2-40B4-BE49-F238E27FC236}">
                <a16:creationId xmlns:a16="http://schemas.microsoft.com/office/drawing/2014/main" id="{3E81027D-9448-4E2B-B718-2F06E0383842}"/>
              </a:ext>
            </a:extLst>
          </p:cNvPr>
          <p:cNvSpPr txBox="1"/>
          <p:nvPr/>
        </p:nvSpPr>
        <p:spPr>
          <a:xfrm>
            <a:off x="7949440" y="5606335"/>
            <a:ext cx="556883" cy="507831"/>
          </a:xfrm>
          <a:prstGeom prst="rect">
            <a:avLst/>
          </a:prstGeom>
          <a:noFill/>
        </p:spPr>
        <p:txBody>
          <a:bodyPr wrap="square" rtlCol="0">
            <a:spAutoFit/>
          </a:bodyPr>
          <a:lstStyle/>
          <a:p>
            <a:pPr defTabSz="685800"/>
            <a:r>
              <a:rPr lang="it-IT" sz="1350" dirty="0">
                <a:solidFill>
                  <a:prstClr val="black"/>
                </a:solidFill>
                <a:latin typeface="Calibri" panose="020F0502020204030204"/>
              </a:rPr>
              <a:t>010/1</a:t>
            </a:r>
          </a:p>
        </p:txBody>
      </p:sp>
      <p:cxnSp>
        <p:nvCxnSpPr>
          <p:cNvPr id="95" name="Connettore curvo 81">
            <a:extLst>
              <a:ext uri="{FF2B5EF4-FFF2-40B4-BE49-F238E27FC236}">
                <a16:creationId xmlns:a16="http://schemas.microsoft.com/office/drawing/2014/main" id="{3D6D8E44-80AF-4021-B610-5C5B1AA17D73}"/>
              </a:ext>
            </a:extLst>
          </p:cNvPr>
          <p:cNvCxnSpPr>
            <a:cxnSpLocks/>
            <a:endCxn id="35" idx="0"/>
          </p:cNvCxnSpPr>
          <p:nvPr/>
        </p:nvCxnSpPr>
        <p:spPr>
          <a:xfrm rot="10800000">
            <a:off x="1379256" y="3012423"/>
            <a:ext cx="6655301" cy="213288"/>
          </a:xfrm>
          <a:prstGeom prst="bentConnector4">
            <a:avLst>
              <a:gd name="adj1" fmla="val 866"/>
              <a:gd name="adj2" fmla="val 528470"/>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CasellaDiTesto 101">
            <a:extLst>
              <a:ext uri="{FF2B5EF4-FFF2-40B4-BE49-F238E27FC236}">
                <a16:creationId xmlns:a16="http://schemas.microsoft.com/office/drawing/2014/main" id="{6CA76611-43BC-45CC-9766-2681C8296180}"/>
              </a:ext>
            </a:extLst>
          </p:cNvPr>
          <p:cNvSpPr txBox="1"/>
          <p:nvPr/>
        </p:nvSpPr>
        <p:spPr>
          <a:xfrm>
            <a:off x="7157064" y="1875844"/>
            <a:ext cx="604653"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100/1</a:t>
            </a:r>
          </a:p>
        </p:txBody>
      </p:sp>
    </p:spTree>
    <p:extLst>
      <p:ext uri="{BB962C8B-B14F-4D97-AF65-F5344CB8AC3E}">
        <p14:creationId xmlns:p14="http://schemas.microsoft.com/office/powerpoint/2010/main" val="1247317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274310-3A54-486B-A7E9-8B6B4C16ABA3}"/>
              </a:ext>
            </a:extLst>
          </p:cNvPr>
          <p:cNvSpPr>
            <a:spLocks noGrp="1"/>
          </p:cNvSpPr>
          <p:nvPr>
            <p:ph type="title"/>
          </p:nvPr>
        </p:nvSpPr>
        <p:spPr/>
        <p:txBody>
          <a:bodyPr/>
          <a:lstStyle/>
          <a:p>
            <a:r>
              <a:rPr lang="it-IT" dirty="0"/>
              <a:t>Esercizio 4 (soluzione)</a:t>
            </a:r>
          </a:p>
        </p:txBody>
      </p:sp>
      <p:graphicFrame>
        <p:nvGraphicFramePr>
          <p:cNvPr id="41" name="Tabella 44">
            <a:extLst>
              <a:ext uri="{FF2B5EF4-FFF2-40B4-BE49-F238E27FC236}">
                <a16:creationId xmlns:a16="http://schemas.microsoft.com/office/drawing/2014/main" id="{1072C16A-618A-4714-A028-2A5151ACBD1E}"/>
              </a:ext>
            </a:extLst>
          </p:cNvPr>
          <p:cNvGraphicFramePr>
            <a:graphicFrameLocks noGrp="1"/>
          </p:cNvGraphicFramePr>
          <p:nvPr/>
        </p:nvGraphicFramePr>
        <p:xfrm>
          <a:off x="794957" y="1967972"/>
          <a:ext cx="2544744" cy="3947160"/>
        </p:xfrm>
        <a:graphic>
          <a:graphicData uri="http://schemas.openxmlformats.org/drawingml/2006/table">
            <a:tbl>
              <a:tblPr firstRow="1" bandRow="1">
                <a:tableStyleId>{5C22544A-7EE6-4342-B048-85BDC9FD1C3A}</a:tableStyleId>
              </a:tblPr>
              <a:tblGrid>
                <a:gridCol w="424124">
                  <a:extLst>
                    <a:ext uri="{9D8B030D-6E8A-4147-A177-3AD203B41FA5}">
                      <a16:colId xmlns:a16="http://schemas.microsoft.com/office/drawing/2014/main" val="3158309637"/>
                    </a:ext>
                  </a:extLst>
                </a:gridCol>
                <a:gridCol w="424124">
                  <a:extLst>
                    <a:ext uri="{9D8B030D-6E8A-4147-A177-3AD203B41FA5}">
                      <a16:colId xmlns:a16="http://schemas.microsoft.com/office/drawing/2014/main" val="2080769724"/>
                    </a:ext>
                  </a:extLst>
                </a:gridCol>
                <a:gridCol w="424124">
                  <a:extLst>
                    <a:ext uri="{9D8B030D-6E8A-4147-A177-3AD203B41FA5}">
                      <a16:colId xmlns:a16="http://schemas.microsoft.com/office/drawing/2014/main" val="2752604274"/>
                    </a:ext>
                  </a:extLst>
                </a:gridCol>
                <a:gridCol w="424124">
                  <a:extLst>
                    <a:ext uri="{9D8B030D-6E8A-4147-A177-3AD203B41FA5}">
                      <a16:colId xmlns:a16="http://schemas.microsoft.com/office/drawing/2014/main" val="3281098538"/>
                    </a:ext>
                  </a:extLst>
                </a:gridCol>
                <a:gridCol w="424124">
                  <a:extLst>
                    <a:ext uri="{9D8B030D-6E8A-4147-A177-3AD203B41FA5}">
                      <a16:colId xmlns:a16="http://schemas.microsoft.com/office/drawing/2014/main" val="2161618560"/>
                    </a:ext>
                  </a:extLst>
                </a:gridCol>
                <a:gridCol w="424124">
                  <a:extLst>
                    <a:ext uri="{9D8B030D-6E8A-4147-A177-3AD203B41FA5}">
                      <a16:colId xmlns:a16="http://schemas.microsoft.com/office/drawing/2014/main" val="3419703117"/>
                    </a:ext>
                  </a:extLst>
                </a:gridCol>
              </a:tblGrid>
              <a:tr h="388620">
                <a:tc>
                  <a:txBody>
                    <a:bodyPr/>
                    <a:lstStyle/>
                    <a:p>
                      <a:pPr algn="ctr"/>
                      <a:r>
                        <a:rPr lang="it-IT" sz="1100" dirty="0"/>
                        <a:t>PS</a:t>
                      </a:r>
                    </a:p>
                  </a:txBody>
                  <a:tcPr marL="34290" marR="34290" marT="34290" marB="34290"/>
                </a:tc>
                <a:tc>
                  <a:txBody>
                    <a:bodyPr/>
                    <a:lstStyle/>
                    <a:p>
                      <a:pPr algn="ctr"/>
                      <a:r>
                        <a:rPr lang="it-IT" sz="1100" dirty="0"/>
                        <a:t>I10</a:t>
                      </a:r>
                    </a:p>
                  </a:txBody>
                  <a:tcPr marL="34290" marR="3429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100" dirty="0"/>
                        <a:t>I20</a:t>
                      </a:r>
                    </a:p>
                    <a:p>
                      <a:pPr algn="ctr"/>
                      <a:endParaRPr lang="it-IT" sz="1100" dirty="0"/>
                    </a:p>
                  </a:txBody>
                  <a:tcPr marL="34290" marR="3429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100" dirty="0"/>
                        <a:t>I50</a:t>
                      </a:r>
                    </a:p>
                    <a:p>
                      <a:pPr algn="ctr"/>
                      <a:endParaRPr lang="it-IT" sz="1100" dirty="0"/>
                    </a:p>
                  </a:txBody>
                  <a:tcPr marL="34290" marR="34290" marT="34290" marB="34290"/>
                </a:tc>
                <a:tc>
                  <a:txBody>
                    <a:bodyPr/>
                    <a:lstStyle/>
                    <a:p>
                      <a:pPr algn="ctr"/>
                      <a:r>
                        <a:rPr lang="it-IT" sz="1100" dirty="0"/>
                        <a:t>NS</a:t>
                      </a:r>
                    </a:p>
                  </a:txBody>
                  <a:tcPr marL="34290" marR="34290" marT="34290" marB="34290"/>
                </a:tc>
                <a:tc>
                  <a:txBody>
                    <a:bodyPr/>
                    <a:lstStyle/>
                    <a:p>
                      <a:pPr algn="ctr"/>
                      <a:r>
                        <a:rPr lang="it-IT" sz="1100" dirty="0"/>
                        <a:t>O</a:t>
                      </a:r>
                    </a:p>
                  </a:txBody>
                  <a:tcPr marL="34290" marR="34290" marT="34290" marB="34290"/>
                </a:tc>
                <a:extLst>
                  <a:ext uri="{0D108BD9-81ED-4DB2-BD59-A6C34878D82A}">
                    <a16:rowId xmlns:a16="http://schemas.microsoft.com/office/drawing/2014/main" val="1893874238"/>
                  </a:ext>
                </a:extLst>
              </a:tr>
              <a:tr h="228600">
                <a:tc>
                  <a:txBody>
                    <a:bodyPr/>
                    <a:lstStyle/>
                    <a:p>
                      <a:pPr algn="ctr"/>
                      <a:r>
                        <a:rPr lang="it-IT" sz="1100" dirty="0"/>
                        <a:t>R</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S10</a:t>
                      </a:r>
                    </a:p>
                  </a:txBody>
                  <a:tcPr marL="34290" marR="34290" marT="34290" marB="34290"/>
                </a:tc>
                <a:tc>
                  <a:txBody>
                    <a:bodyPr/>
                    <a:lstStyle/>
                    <a:p>
                      <a:pPr algn="ctr"/>
                      <a:r>
                        <a:rPr lang="it-IT" sz="1100" dirty="0"/>
                        <a:t>0</a:t>
                      </a:r>
                    </a:p>
                  </a:txBody>
                  <a:tcPr marL="34290" marR="34290" marT="34290" marB="34290"/>
                </a:tc>
                <a:extLst>
                  <a:ext uri="{0D108BD9-81ED-4DB2-BD59-A6C34878D82A}">
                    <a16:rowId xmlns:a16="http://schemas.microsoft.com/office/drawing/2014/main" val="2276531250"/>
                  </a:ext>
                </a:extLst>
              </a:tr>
              <a:tr h="228600">
                <a:tc>
                  <a:txBody>
                    <a:bodyPr/>
                    <a:lstStyle/>
                    <a:p>
                      <a:pPr algn="ctr"/>
                      <a:r>
                        <a:rPr lang="it-IT" sz="1100" dirty="0"/>
                        <a:t>R</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a:t>
                      </a:r>
                    </a:p>
                  </a:txBody>
                  <a:tcPr marL="34290" marR="3429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100" dirty="0"/>
                        <a:t>S20</a:t>
                      </a:r>
                    </a:p>
                  </a:txBody>
                  <a:tcPr marL="34290" marR="34290" marT="34290" marB="34290"/>
                </a:tc>
                <a:tc>
                  <a:txBody>
                    <a:bodyPr/>
                    <a:lstStyle/>
                    <a:p>
                      <a:pPr algn="ctr"/>
                      <a:r>
                        <a:rPr lang="it-IT" sz="1100" dirty="0"/>
                        <a:t>0</a:t>
                      </a:r>
                    </a:p>
                  </a:txBody>
                  <a:tcPr marL="34290" marR="34290" marT="34290" marB="34290"/>
                </a:tc>
                <a:extLst>
                  <a:ext uri="{0D108BD9-81ED-4DB2-BD59-A6C34878D82A}">
                    <a16:rowId xmlns:a16="http://schemas.microsoft.com/office/drawing/2014/main" val="2857584782"/>
                  </a:ext>
                </a:extLst>
              </a:tr>
              <a:tr h="228600">
                <a:tc>
                  <a:txBody>
                    <a:bodyPr/>
                    <a:lstStyle/>
                    <a:p>
                      <a:pPr algn="ctr"/>
                      <a:r>
                        <a:rPr lang="it-IT" sz="1100" dirty="0"/>
                        <a:t>R</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R</a:t>
                      </a:r>
                    </a:p>
                  </a:txBody>
                  <a:tcPr marL="34290" marR="34290" marT="34290" marB="34290"/>
                </a:tc>
                <a:tc>
                  <a:txBody>
                    <a:bodyPr/>
                    <a:lstStyle/>
                    <a:p>
                      <a:pPr algn="ctr"/>
                      <a:r>
                        <a:rPr lang="it-IT" sz="1100" dirty="0"/>
                        <a:t>1</a:t>
                      </a:r>
                    </a:p>
                  </a:txBody>
                  <a:tcPr marL="34290" marR="34290" marT="34290" marB="34290"/>
                </a:tc>
                <a:extLst>
                  <a:ext uri="{0D108BD9-81ED-4DB2-BD59-A6C34878D82A}">
                    <a16:rowId xmlns:a16="http://schemas.microsoft.com/office/drawing/2014/main" val="845515389"/>
                  </a:ext>
                </a:extLst>
              </a:tr>
              <a:tr h="228600">
                <a:tc>
                  <a:txBody>
                    <a:bodyPr/>
                    <a:lstStyle/>
                    <a:p>
                      <a:pPr algn="ctr"/>
                      <a:r>
                        <a:rPr lang="it-IT" sz="1100" dirty="0"/>
                        <a:t>S10</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S20</a:t>
                      </a:r>
                    </a:p>
                  </a:txBody>
                  <a:tcPr marL="34290" marR="34290" marT="34290" marB="34290"/>
                </a:tc>
                <a:tc>
                  <a:txBody>
                    <a:bodyPr/>
                    <a:lstStyle/>
                    <a:p>
                      <a:pPr algn="ctr"/>
                      <a:r>
                        <a:rPr lang="it-IT" sz="1100" dirty="0"/>
                        <a:t>0</a:t>
                      </a:r>
                    </a:p>
                  </a:txBody>
                  <a:tcPr marL="34290" marR="34290" marT="34290" marB="34290"/>
                </a:tc>
                <a:extLst>
                  <a:ext uri="{0D108BD9-81ED-4DB2-BD59-A6C34878D82A}">
                    <a16:rowId xmlns:a16="http://schemas.microsoft.com/office/drawing/2014/main" val="3843853216"/>
                  </a:ext>
                </a:extLst>
              </a:tr>
              <a:tr h="228600">
                <a:tc>
                  <a:txBody>
                    <a:bodyPr/>
                    <a:lstStyle/>
                    <a:p>
                      <a:pPr algn="ctr"/>
                      <a:r>
                        <a:rPr lang="it-IT" sz="1100" dirty="0"/>
                        <a:t>S10</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a:t>
                      </a:r>
                    </a:p>
                  </a:txBody>
                  <a:tcPr marL="34290" marR="3429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100" dirty="0"/>
                        <a:t>S30</a:t>
                      </a:r>
                    </a:p>
                  </a:txBody>
                  <a:tcPr marL="34290" marR="34290" marT="34290" marB="34290"/>
                </a:tc>
                <a:tc>
                  <a:txBody>
                    <a:bodyPr/>
                    <a:lstStyle/>
                    <a:p>
                      <a:pPr algn="ctr"/>
                      <a:r>
                        <a:rPr lang="it-IT" sz="1100" dirty="0"/>
                        <a:t>0</a:t>
                      </a:r>
                    </a:p>
                  </a:txBody>
                  <a:tcPr marL="34290" marR="34290" marT="34290" marB="34290"/>
                </a:tc>
                <a:extLst>
                  <a:ext uri="{0D108BD9-81ED-4DB2-BD59-A6C34878D82A}">
                    <a16:rowId xmlns:a16="http://schemas.microsoft.com/office/drawing/2014/main" val="4208475016"/>
                  </a:ext>
                </a:extLst>
              </a:tr>
              <a:tr h="228600">
                <a:tc>
                  <a:txBody>
                    <a:bodyPr/>
                    <a:lstStyle/>
                    <a:p>
                      <a:pPr algn="ctr"/>
                      <a:r>
                        <a:rPr lang="it-IT" sz="1100" dirty="0"/>
                        <a:t>S10</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S10</a:t>
                      </a:r>
                    </a:p>
                  </a:txBody>
                  <a:tcPr marL="34290" marR="34290" marT="34290" marB="34290"/>
                </a:tc>
                <a:tc>
                  <a:txBody>
                    <a:bodyPr/>
                    <a:lstStyle/>
                    <a:p>
                      <a:pPr algn="ctr"/>
                      <a:r>
                        <a:rPr lang="it-IT" sz="1100" dirty="0"/>
                        <a:t>1</a:t>
                      </a:r>
                    </a:p>
                  </a:txBody>
                  <a:tcPr marL="34290" marR="34290" marT="34290" marB="34290"/>
                </a:tc>
                <a:extLst>
                  <a:ext uri="{0D108BD9-81ED-4DB2-BD59-A6C34878D82A}">
                    <a16:rowId xmlns:a16="http://schemas.microsoft.com/office/drawing/2014/main" val="553444597"/>
                  </a:ext>
                </a:extLst>
              </a:tr>
              <a:tr h="228600">
                <a:tc>
                  <a:txBody>
                    <a:bodyPr/>
                    <a:lstStyle/>
                    <a:p>
                      <a:pPr algn="ctr"/>
                      <a:r>
                        <a:rPr lang="it-IT" sz="1100" dirty="0"/>
                        <a:t>S20</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S30</a:t>
                      </a:r>
                    </a:p>
                  </a:txBody>
                  <a:tcPr marL="34290" marR="34290" marT="34290" marB="34290"/>
                </a:tc>
                <a:tc>
                  <a:txBody>
                    <a:bodyPr/>
                    <a:lstStyle/>
                    <a:p>
                      <a:pPr algn="ctr"/>
                      <a:r>
                        <a:rPr lang="it-IT" sz="1100" dirty="0"/>
                        <a:t>0</a:t>
                      </a:r>
                    </a:p>
                  </a:txBody>
                  <a:tcPr marL="34290" marR="34290" marT="34290" marB="34290"/>
                </a:tc>
                <a:extLst>
                  <a:ext uri="{0D108BD9-81ED-4DB2-BD59-A6C34878D82A}">
                    <a16:rowId xmlns:a16="http://schemas.microsoft.com/office/drawing/2014/main" val="2538138554"/>
                  </a:ext>
                </a:extLst>
              </a:tr>
              <a:tr h="228600">
                <a:tc>
                  <a:txBody>
                    <a:bodyPr/>
                    <a:lstStyle/>
                    <a:p>
                      <a:pPr algn="ctr"/>
                      <a:r>
                        <a:rPr lang="it-IT" sz="1100" dirty="0"/>
                        <a:t>S20</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S40</a:t>
                      </a:r>
                    </a:p>
                  </a:txBody>
                  <a:tcPr marL="34290" marR="34290" marT="34290" marB="34290"/>
                </a:tc>
                <a:tc>
                  <a:txBody>
                    <a:bodyPr/>
                    <a:lstStyle/>
                    <a:p>
                      <a:pPr algn="ctr"/>
                      <a:r>
                        <a:rPr lang="it-IT" sz="1100" dirty="0"/>
                        <a:t>0</a:t>
                      </a:r>
                    </a:p>
                  </a:txBody>
                  <a:tcPr marL="34290" marR="34290" marT="34290" marB="34290"/>
                </a:tc>
                <a:extLst>
                  <a:ext uri="{0D108BD9-81ED-4DB2-BD59-A6C34878D82A}">
                    <a16:rowId xmlns:a16="http://schemas.microsoft.com/office/drawing/2014/main" val="742611756"/>
                  </a:ext>
                </a:extLst>
              </a:tr>
              <a:tr h="228600">
                <a:tc>
                  <a:txBody>
                    <a:bodyPr/>
                    <a:lstStyle/>
                    <a:p>
                      <a:pPr algn="ctr"/>
                      <a:r>
                        <a:rPr lang="it-IT" sz="1100" dirty="0"/>
                        <a:t>S20</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S20</a:t>
                      </a:r>
                    </a:p>
                  </a:txBody>
                  <a:tcPr marL="34290" marR="34290" marT="34290" marB="34290"/>
                </a:tc>
                <a:tc>
                  <a:txBody>
                    <a:bodyPr/>
                    <a:lstStyle/>
                    <a:p>
                      <a:pPr algn="ctr"/>
                      <a:r>
                        <a:rPr lang="it-IT" sz="1100" dirty="0"/>
                        <a:t>1</a:t>
                      </a:r>
                    </a:p>
                  </a:txBody>
                  <a:tcPr marL="34290" marR="34290" marT="34290" marB="34290"/>
                </a:tc>
                <a:extLst>
                  <a:ext uri="{0D108BD9-81ED-4DB2-BD59-A6C34878D82A}">
                    <a16:rowId xmlns:a16="http://schemas.microsoft.com/office/drawing/2014/main" val="1969624230"/>
                  </a:ext>
                </a:extLst>
              </a:tr>
              <a:tr h="228600">
                <a:tc>
                  <a:txBody>
                    <a:bodyPr/>
                    <a:lstStyle/>
                    <a:p>
                      <a:pPr algn="ctr"/>
                      <a:r>
                        <a:rPr lang="it-IT" sz="1100" dirty="0"/>
                        <a:t>S30</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S40</a:t>
                      </a:r>
                    </a:p>
                  </a:txBody>
                  <a:tcPr marL="34290" marR="34290" marT="34290" marB="34290"/>
                </a:tc>
                <a:tc>
                  <a:txBody>
                    <a:bodyPr/>
                    <a:lstStyle/>
                    <a:p>
                      <a:pPr algn="ctr"/>
                      <a:r>
                        <a:rPr lang="it-IT" sz="1100" dirty="0"/>
                        <a:t>0</a:t>
                      </a:r>
                    </a:p>
                  </a:txBody>
                  <a:tcPr marL="34290" marR="34290" marT="34290" marB="34290"/>
                </a:tc>
                <a:extLst>
                  <a:ext uri="{0D108BD9-81ED-4DB2-BD59-A6C34878D82A}">
                    <a16:rowId xmlns:a16="http://schemas.microsoft.com/office/drawing/2014/main" val="1287369029"/>
                  </a:ext>
                </a:extLst>
              </a:tr>
              <a:tr h="228600">
                <a:tc>
                  <a:txBody>
                    <a:bodyPr/>
                    <a:lstStyle/>
                    <a:p>
                      <a:pPr algn="ctr"/>
                      <a:r>
                        <a:rPr lang="it-IT" sz="1100" dirty="0"/>
                        <a:t>S30</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R</a:t>
                      </a:r>
                    </a:p>
                  </a:txBody>
                  <a:tcPr marL="34290" marR="34290" marT="34290" marB="34290"/>
                </a:tc>
                <a:tc>
                  <a:txBody>
                    <a:bodyPr/>
                    <a:lstStyle/>
                    <a:p>
                      <a:pPr algn="ctr"/>
                      <a:r>
                        <a:rPr lang="it-IT" sz="1100" dirty="0"/>
                        <a:t>1</a:t>
                      </a:r>
                    </a:p>
                  </a:txBody>
                  <a:tcPr marL="34290" marR="34290" marT="34290" marB="34290"/>
                </a:tc>
                <a:extLst>
                  <a:ext uri="{0D108BD9-81ED-4DB2-BD59-A6C34878D82A}">
                    <a16:rowId xmlns:a16="http://schemas.microsoft.com/office/drawing/2014/main" val="1574209775"/>
                  </a:ext>
                </a:extLst>
              </a:tr>
              <a:tr h="228600">
                <a:tc>
                  <a:txBody>
                    <a:bodyPr/>
                    <a:lstStyle/>
                    <a:p>
                      <a:pPr algn="ctr"/>
                      <a:r>
                        <a:rPr lang="it-IT" sz="1100" dirty="0"/>
                        <a:t>S30</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S30</a:t>
                      </a:r>
                    </a:p>
                  </a:txBody>
                  <a:tcPr marL="34290" marR="34290" marT="34290" marB="34290"/>
                </a:tc>
                <a:tc>
                  <a:txBody>
                    <a:bodyPr/>
                    <a:lstStyle/>
                    <a:p>
                      <a:pPr algn="ctr"/>
                      <a:r>
                        <a:rPr lang="it-IT" sz="1100" dirty="0"/>
                        <a:t>1</a:t>
                      </a:r>
                    </a:p>
                  </a:txBody>
                  <a:tcPr marL="34290" marR="34290" marT="34290" marB="34290"/>
                </a:tc>
                <a:extLst>
                  <a:ext uri="{0D108BD9-81ED-4DB2-BD59-A6C34878D82A}">
                    <a16:rowId xmlns:a16="http://schemas.microsoft.com/office/drawing/2014/main" val="1606860478"/>
                  </a:ext>
                </a:extLst>
              </a:tr>
              <a:tr h="228600">
                <a:tc>
                  <a:txBody>
                    <a:bodyPr/>
                    <a:lstStyle/>
                    <a:p>
                      <a:pPr algn="ctr"/>
                      <a:r>
                        <a:rPr lang="it-IT" sz="1100" dirty="0"/>
                        <a:t>S40</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R</a:t>
                      </a:r>
                    </a:p>
                  </a:txBody>
                  <a:tcPr marL="34290" marR="34290" marT="34290" marB="34290"/>
                </a:tc>
                <a:tc>
                  <a:txBody>
                    <a:bodyPr/>
                    <a:lstStyle/>
                    <a:p>
                      <a:pPr algn="ctr"/>
                      <a:r>
                        <a:rPr lang="it-IT" sz="1100" dirty="0"/>
                        <a:t>1</a:t>
                      </a:r>
                    </a:p>
                  </a:txBody>
                  <a:tcPr marL="34290" marR="34290" marT="34290" marB="34290"/>
                </a:tc>
                <a:extLst>
                  <a:ext uri="{0D108BD9-81ED-4DB2-BD59-A6C34878D82A}">
                    <a16:rowId xmlns:a16="http://schemas.microsoft.com/office/drawing/2014/main" val="3581019688"/>
                  </a:ext>
                </a:extLst>
              </a:tr>
              <a:tr h="228600">
                <a:tc>
                  <a:txBody>
                    <a:bodyPr/>
                    <a:lstStyle/>
                    <a:p>
                      <a:pPr algn="ctr"/>
                      <a:r>
                        <a:rPr lang="it-IT" sz="1100" dirty="0"/>
                        <a:t>S40</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S10</a:t>
                      </a:r>
                    </a:p>
                  </a:txBody>
                  <a:tcPr marL="34290" marR="34290" marT="34290" marB="34290"/>
                </a:tc>
                <a:tc>
                  <a:txBody>
                    <a:bodyPr/>
                    <a:lstStyle/>
                    <a:p>
                      <a:pPr algn="ctr"/>
                      <a:r>
                        <a:rPr lang="it-IT" sz="1100" dirty="0"/>
                        <a:t>1</a:t>
                      </a:r>
                    </a:p>
                  </a:txBody>
                  <a:tcPr marL="34290" marR="34290" marT="34290" marB="34290"/>
                </a:tc>
                <a:extLst>
                  <a:ext uri="{0D108BD9-81ED-4DB2-BD59-A6C34878D82A}">
                    <a16:rowId xmlns:a16="http://schemas.microsoft.com/office/drawing/2014/main" val="3937612312"/>
                  </a:ext>
                </a:extLst>
              </a:tr>
              <a:tr h="228600">
                <a:tc>
                  <a:txBody>
                    <a:bodyPr/>
                    <a:lstStyle/>
                    <a:p>
                      <a:pPr algn="ctr"/>
                      <a:r>
                        <a:rPr lang="it-IT" sz="1100" dirty="0"/>
                        <a:t>S40</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S40</a:t>
                      </a:r>
                    </a:p>
                  </a:txBody>
                  <a:tcPr marL="34290" marR="34290" marT="34290" marB="34290"/>
                </a:tc>
                <a:tc>
                  <a:txBody>
                    <a:bodyPr/>
                    <a:lstStyle/>
                    <a:p>
                      <a:pPr algn="ctr"/>
                      <a:r>
                        <a:rPr lang="it-IT" sz="1100" dirty="0"/>
                        <a:t>1</a:t>
                      </a:r>
                    </a:p>
                  </a:txBody>
                  <a:tcPr marL="34290" marR="34290" marT="34290" marB="34290"/>
                </a:tc>
                <a:extLst>
                  <a:ext uri="{0D108BD9-81ED-4DB2-BD59-A6C34878D82A}">
                    <a16:rowId xmlns:a16="http://schemas.microsoft.com/office/drawing/2014/main" val="3839666682"/>
                  </a:ext>
                </a:extLst>
              </a:tr>
            </a:tbl>
          </a:graphicData>
        </a:graphic>
      </p:graphicFrame>
    </p:spTree>
    <p:extLst>
      <p:ext uri="{BB962C8B-B14F-4D97-AF65-F5344CB8AC3E}">
        <p14:creationId xmlns:p14="http://schemas.microsoft.com/office/powerpoint/2010/main" val="77798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6" name="Rectangle 4"/>
          <p:cNvSpPr>
            <a:spLocks noChangeArrowheads="1"/>
          </p:cNvSpPr>
          <p:nvPr>
            <p:custDataLst>
              <p:tags r:id="rId2"/>
            </p:custDataLst>
          </p:nvPr>
        </p:nvSpPr>
        <p:spPr bwMode="auto">
          <a:xfrm>
            <a:off x="3810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3200" dirty="0">
              <a:latin typeface="+mj-lt"/>
              <a:cs typeface="Arial" charset="0"/>
            </a:endParaRPr>
          </a:p>
        </p:txBody>
      </p:sp>
      <p:sp>
        <p:nvSpPr>
          <p:cNvPr id="2" name="TextBox 1">
            <a:extLst>
              <a:ext uri="{FF2B5EF4-FFF2-40B4-BE49-F238E27FC236}">
                <a16:creationId xmlns:a16="http://schemas.microsoft.com/office/drawing/2014/main" id="{2ACB6BB3-FE09-47FE-90A3-149A8B97028B}"/>
              </a:ext>
            </a:extLst>
          </p:cNvPr>
          <p:cNvSpPr txBox="1"/>
          <p:nvPr/>
        </p:nvSpPr>
        <p:spPr>
          <a:xfrm>
            <a:off x="381000" y="378572"/>
            <a:ext cx="7924800" cy="769441"/>
          </a:xfrm>
          <a:prstGeom prst="rect">
            <a:avLst/>
          </a:prstGeom>
          <a:noFill/>
        </p:spPr>
        <p:txBody>
          <a:bodyPr wrap="square" rtlCol="0">
            <a:spAutoFit/>
          </a:bodyPr>
          <a:lstStyle/>
          <a:p>
            <a:r>
              <a:rPr lang="en-US" sz="4400" dirty="0">
                <a:latin typeface="+mj-lt"/>
              </a:rPr>
              <a:t>Book exercise</a:t>
            </a:r>
          </a:p>
        </p:txBody>
      </p:sp>
      <p:sp>
        <p:nvSpPr>
          <p:cNvPr id="8" name="CasellaDiTesto 7">
            <a:extLst>
              <a:ext uri="{FF2B5EF4-FFF2-40B4-BE49-F238E27FC236}">
                <a16:creationId xmlns:a16="http://schemas.microsoft.com/office/drawing/2014/main" id="{B49A771A-43D3-414A-9A36-7A9A4D0B7885}"/>
              </a:ext>
            </a:extLst>
          </p:cNvPr>
          <p:cNvSpPr txBox="1"/>
          <p:nvPr/>
        </p:nvSpPr>
        <p:spPr>
          <a:xfrm>
            <a:off x="381000" y="1300413"/>
            <a:ext cx="7620000" cy="1754326"/>
          </a:xfrm>
          <a:prstGeom prst="rect">
            <a:avLst/>
          </a:prstGeom>
          <a:noFill/>
        </p:spPr>
        <p:txBody>
          <a:bodyPr wrap="square">
            <a:spAutoFit/>
          </a:bodyPr>
          <a:lstStyle/>
          <a:p>
            <a:pPr algn="l"/>
            <a:r>
              <a:rPr lang="en-US" sz="1800" b="1" i="0" u="none" strike="noStrike" baseline="0" dirty="0">
                <a:solidFill>
                  <a:srgbClr val="0070C0"/>
                </a:solidFill>
                <a:latin typeface="AdvOTb18868a6.B"/>
              </a:rPr>
              <a:t>Exercise 3.20 </a:t>
            </a:r>
            <a:r>
              <a:rPr lang="en-US" sz="1800" b="0" i="0" u="none" strike="noStrike" baseline="0" dirty="0">
                <a:latin typeface="AdvOTbc475f09"/>
              </a:rPr>
              <a:t>You are designing an FSM to keep track of the mood of four</a:t>
            </a:r>
          </a:p>
          <a:p>
            <a:pPr algn="l"/>
            <a:r>
              <a:rPr lang="en-US" sz="1800" b="0" i="0" u="none" strike="noStrike" baseline="0" dirty="0">
                <a:latin typeface="AdvOTbc475f09"/>
              </a:rPr>
              <a:t>students working in the digital design lab. Each student</a:t>
            </a:r>
            <a:r>
              <a:rPr lang="en-US" sz="1800" b="0" i="0" u="none" strike="noStrike" baseline="0" dirty="0">
                <a:latin typeface="AdvOTbc475f09+20"/>
              </a:rPr>
              <a:t>’</a:t>
            </a:r>
            <a:r>
              <a:rPr lang="en-US" sz="1800" b="0" i="0" u="none" strike="noStrike" baseline="0" dirty="0">
                <a:latin typeface="AdvOTbc475f09"/>
              </a:rPr>
              <a:t>s mood is either HAPPY</a:t>
            </a:r>
          </a:p>
          <a:p>
            <a:pPr algn="l"/>
            <a:r>
              <a:rPr lang="en-US" sz="1800" b="0" i="0" u="none" strike="noStrike" baseline="0" dirty="0">
                <a:latin typeface="AdvOTbc475f09"/>
              </a:rPr>
              <a:t>(the circuit works), SAD (the circuit blew up), BUSY (working on the circuit),</a:t>
            </a:r>
          </a:p>
          <a:p>
            <a:pPr algn="l"/>
            <a:r>
              <a:rPr lang="en-US" sz="1800" b="0" i="0" u="none" strike="noStrike" baseline="0" dirty="0">
                <a:latin typeface="AdvOTbc475f09"/>
              </a:rPr>
              <a:t>CLUELESS (confused about the circuit), or ASLEEP (face down on the circuit</a:t>
            </a:r>
          </a:p>
          <a:p>
            <a:pPr algn="l"/>
            <a:r>
              <a:rPr lang="en-US" sz="1800" b="0" i="0" u="none" strike="noStrike" baseline="0" dirty="0">
                <a:latin typeface="AdvOTbc475f09"/>
              </a:rPr>
              <a:t>board). How many states does the FSM have? What is the minimum number of</a:t>
            </a:r>
          </a:p>
          <a:p>
            <a:pPr algn="l"/>
            <a:r>
              <a:rPr lang="en-US" sz="1800" b="0" i="0" u="none" strike="noStrike" baseline="0" dirty="0">
                <a:latin typeface="AdvOTbc475f09"/>
              </a:rPr>
              <a:t>bits necessary to represent these states?</a:t>
            </a:r>
            <a:endParaRPr lang="it-IT" dirty="0"/>
          </a:p>
        </p:txBody>
      </p:sp>
    </p:spTree>
    <p:extLst>
      <p:ext uri="{BB962C8B-B14F-4D97-AF65-F5344CB8AC3E}">
        <p14:creationId xmlns:p14="http://schemas.microsoft.com/office/powerpoint/2010/main" val="35617646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6" name="Rectangle 4"/>
          <p:cNvSpPr>
            <a:spLocks noChangeArrowheads="1"/>
          </p:cNvSpPr>
          <p:nvPr>
            <p:custDataLst>
              <p:tags r:id="rId2"/>
            </p:custDataLst>
          </p:nvPr>
        </p:nvSpPr>
        <p:spPr bwMode="auto">
          <a:xfrm>
            <a:off x="3810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3200" dirty="0">
              <a:latin typeface="+mj-lt"/>
              <a:cs typeface="Arial" charset="0"/>
            </a:endParaRPr>
          </a:p>
        </p:txBody>
      </p:sp>
      <p:sp>
        <p:nvSpPr>
          <p:cNvPr id="2" name="TextBox 1">
            <a:extLst>
              <a:ext uri="{FF2B5EF4-FFF2-40B4-BE49-F238E27FC236}">
                <a16:creationId xmlns:a16="http://schemas.microsoft.com/office/drawing/2014/main" id="{2ACB6BB3-FE09-47FE-90A3-149A8B97028B}"/>
              </a:ext>
            </a:extLst>
          </p:cNvPr>
          <p:cNvSpPr txBox="1"/>
          <p:nvPr/>
        </p:nvSpPr>
        <p:spPr>
          <a:xfrm>
            <a:off x="381000" y="378572"/>
            <a:ext cx="7924800" cy="769441"/>
          </a:xfrm>
          <a:prstGeom prst="rect">
            <a:avLst/>
          </a:prstGeom>
          <a:noFill/>
        </p:spPr>
        <p:txBody>
          <a:bodyPr wrap="square" rtlCol="0">
            <a:spAutoFit/>
          </a:bodyPr>
          <a:lstStyle/>
          <a:p>
            <a:r>
              <a:rPr lang="en-US" sz="4400" dirty="0">
                <a:latin typeface="+mj-lt"/>
              </a:rPr>
              <a:t>Book exercise</a:t>
            </a:r>
          </a:p>
        </p:txBody>
      </p:sp>
      <p:sp>
        <p:nvSpPr>
          <p:cNvPr id="8" name="CasellaDiTesto 7">
            <a:extLst>
              <a:ext uri="{FF2B5EF4-FFF2-40B4-BE49-F238E27FC236}">
                <a16:creationId xmlns:a16="http://schemas.microsoft.com/office/drawing/2014/main" id="{B49A771A-43D3-414A-9A36-7A9A4D0B7885}"/>
              </a:ext>
            </a:extLst>
          </p:cNvPr>
          <p:cNvSpPr txBox="1"/>
          <p:nvPr/>
        </p:nvSpPr>
        <p:spPr>
          <a:xfrm>
            <a:off x="381000" y="1300413"/>
            <a:ext cx="7620000" cy="923330"/>
          </a:xfrm>
          <a:prstGeom prst="rect">
            <a:avLst/>
          </a:prstGeom>
          <a:noFill/>
        </p:spPr>
        <p:txBody>
          <a:bodyPr wrap="square">
            <a:spAutoFit/>
          </a:bodyPr>
          <a:lstStyle/>
          <a:p>
            <a:pPr algn="l"/>
            <a:r>
              <a:rPr lang="en-US" b="1" dirty="0">
                <a:solidFill>
                  <a:srgbClr val="0081AD"/>
                </a:solidFill>
                <a:latin typeface="AdvOTbc475f09"/>
              </a:rPr>
              <a:t>Exercise 3.22 </a:t>
            </a:r>
            <a:r>
              <a:rPr lang="en-US" sz="1800" b="0" i="0" u="none" strike="noStrike" baseline="0" dirty="0">
                <a:solidFill>
                  <a:srgbClr val="000000"/>
                </a:solidFill>
                <a:latin typeface="AdvOTbc475f09"/>
              </a:rPr>
              <a:t>Complete a state transition table and output table for the FSM in </a:t>
            </a:r>
            <a:r>
              <a:rPr lang="en-US" sz="1800" b="0" i="0" u="none" strike="noStrike" baseline="0" dirty="0">
                <a:solidFill>
                  <a:srgbClr val="0081AD"/>
                </a:solidFill>
                <a:latin typeface="AdvOTbc475f09"/>
              </a:rPr>
              <a:t>Figure 3.69</a:t>
            </a:r>
            <a:r>
              <a:rPr lang="en-US" sz="1800" b="0" i="0" u="none" strike="noStrike" baseline="0" dirty="0">
                <a:solidFill>
                  <a:srgbClr val="000000"/>
                </a:solidFill>
                <a:latin typeface="AdvOTbc475f09"/>
              </a:rPr>
              <a:t>. Write Boolean equations for the next state and output and sketch a </a:t>
            </a:r>
            <a:r>
              <a:rPr lang="it-IT" sz="1800" b="0" i="0" u="none" strike="noStrike" baseline="0" dirty="0" err="1">
                <a:solidFill>
                  <a:srgbClr val="000000"/>
                </a:solidFill>
                <a:latin typeface="AdvOTbc475f09"/>
              </a:rPr>
              <a:t>schematic</a:t>
            </a:r>
            <a:r>
              <a:rPr lang="it-IT" sz="1800" b="0" i="0" u="none" strike="noStrike" baseline="0" dirty="0">
                <a:solidFill>
                  <a:srgbClr val="000000"/>
                </a:solidFill>
                <a:latin typeface="AdvOTbc475f09"/>
              </a:rPr>
              <a:t> of the FSM.</a:t>
            </a:r>
            <a:endParaRPr lang="it-IT" dirty="0"/>
          </a:p>
        </p:txBody>
      </p:sp>
      <p:pic>
        <p:nvPicPr>
          <p:cNvPr id="4" name="Immagine 3">
            <a:extLst>
              <a:ext uri="{FF2B5EF4-FFF2-40B4-BE49-F238E27FC236}">
                <a16:creationId xmlns:a16="http://schemas.microsoft.com/office/drawing/2014/main" id="{216CB5D4-3F61-4587-9055-C580A059AC0C}"/>
              </a:ext>
            </a:extLst>
          </p:cNvPr>
          <p:cNvPicPr>
            <a:picLocks noChangeAspect="1"/>
          </p:cNvPicPr>
          <p:nvPr/>
        </p:nvPicPr>
        <p:blipFill>
          <a:blip r:embed="rId5"/>
          <a:stretch>
            <a:fillRect/>
          </a:stretch>
        </p:blipFill>
        <p:spPr>
          <a:xfrm>
            <a:off x="1670824" y="2456439"/>
            <a:ext cx="5040351" cy="2352907"/>
          </a:xfrm>
          <a:prstGeom prst="rect">
            <a:avLst/>
          </a:prstGeom>
        </p:spPr>
      </p:pic>
    </p:spTree>
    <p:extLst>
      <p:ext uri="{BB962C8B-B14F-4D97-AF65-F5344CB8AC3E}">
        <p14:creationId xmlns:p14="http://schemas.microsoft.com/office/powerpoint/2010/main" val="217373902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6" name="Rectangle 4"/>
          <p:cNvSpPr>
            <a:spLocks noChangeArrowheads="1"/>
          </p:cNvSpPr>
          <p:nvPr>
            <p:custDataLst>
              <p:tags r:id="rId2"/>
            </p:custDataLst>
          </p:nvPr>
        </p:nvSpPr>
        <p:spPr bwMode="auto">
          <a:xfrm>
            <a:off x="3810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3200" dirty="0">
              <a:latin typeface="+mj-lt"/>
              <a:cs typeface="Arial" charset="0"/>
            </a:endParaRPr>
          </a:p>
        </p:txBody>
      </p:sp>
      <p:sp>
        <p:nvSpPr>
          <p:cNvPr id="2" name="TextBox 1">
            <a:extLst>
              <a:ext uri="{FF2B5EF4-FFF2-40B4-BE49-F238E27FC236}">
                <a16:creationId xmlns:a16="http://schemas.microsoft.com/office/drawing/2014/main" id="{2ACB6BB3-FE09-47FE-90A3-149A8B97028B}"/>
              </a:ext>
            </a:extLst>
          </p:cNvPr>
          <p:cNvSpPr txBox="1"/>
          <p:nvPr/>
        </p:nvSpPr>
        <p:spPr>
          <a:xfrm>
            <a:off x="381000" y="378572"/>
            <a:ext cx="7924800" cy="769441"/>
          </a:xfrm>
          <a:prstGeom prst="rect">
            <a:avLst/>
          </a:prstGeom>
          <a:noFill/>
        </p:spPr>
        <p:txBody>
          <a:bodyPr wrap="square" rtlCol="0">
            <a:spAutoFit/>
          </a:bodyPr>
          <a:lstStyle/>
          <a:p>
            <a:r>
              <a:rPr lang="en-US" sz="4400" dirty="0">
                <a:latin typeface="+mj-lt"/>
              </a:rPr>
              <a:t>Book exercise</a:t>
            </a:r>
          </a:p>
        </p:txBody>
      </p:sp>
      <p:sp>
        <p:nvSpPr>
          <p:cNvPr id="8" name="CasellaDiTesto 7">
            <a:extLst>
              <a:ext uri="{FF2B5EF4-FFF2-40B4-BE49-F238E27FC236}">
                <a16:creationId xmlns:a16="http://schemas.microsoft.com/office/drawing/2014/main" id="{B49A771A-43D3-414A-9A36-7A9A4D0B7885}"/>
              </a:ext>
            </a:extLst>
          </p:cNvPr>
          <p:cNvSpPr txBox="1"/>
          <p:nvPr/>
        </p:nvSpPr>
        <p:spPr>
          <a:xfrm>
            <a:off x="381000" y="1300413"/>
            <a:ext cx="7620000" cy="2031325"/>
          </a:xfrm>
          <a:prstGeom prst="rect">
            <a:avLst/>
          </a:prstGeom>
          <a:noFill/>
        </p:spPr>
        <p:txBody>
          <a:bodyPr wrap="square">
            <a:spAutoFit/>
          </a:bodyPr>
          <a:lstStyle/>
          <a:p>
            <a:pPr algn="l"/>
            <a:r>
              <a:rPr lang="en-US" b="1" dirty="0">
                <a:solidFill>
                  <a:srgbClr val="0081AD"/>
                </a:solidFill>
                <a:latin typeface="AdvOTbc475f09"/>
              </a:rPr>
              <a:t>Exercise 3.24 </a:t>
            </a:r>
            <a:endParaRPr lang="it-IT" b="1" dirty="0">
              <a:solidFill>
                <a:srgbClr val="0081AD"/>
              </a:solidFill>
              <a:latin typeface="AdvOTbc475f09"/>
            </a:endParaRPr>
          </a:p>
          <a:p>
            <a:pPr algn="l"/>
            <a:endParaRPr lang="it-IT" sz="1800" b="1" i="0" u="none" strike="noStrike" baseline="0" dirty="0">
              <a:solidFill>
                <a:srgbClr val="0081AD"/>
              </a:solidFill>
              <a:latin typeface="AdvOTbc475f09"/>
            </a:endParaRPr>
          </a:p>
          <a:p>
            <a:pPr algn="l"/>
            <a:r>
              <a:rPr lang="en-US" sz="1800" b="0" i="0" u="none" strike="noStrike" baseline="0" dirty="0">
                <a:solidFill>
                  <a:srgbClr val="000000"/>
                </a:solidFill>
                <a:latin typeface="AdvOTbc475f09"/>
              </a:rPr>
              <a:t>Extend the light controller described during the last lesson so that both lights are red for 5 seconds before either light turns green again. Sketch your improved Moore machine state transition diagram, state encodings, state transition table, output table, next state and output equations, and your FSM schematic.</a:t>
            </a:r>
            <a:endParaRPr lang="it-IT" sz="1800" b="0" i="0" u="none" strike="noStrike" baseline="0" dirty="0">
              <a:solidFill>
                <a:srgbClr val="000000"/>
              </a:solidFill>
              <a:latin typeface="AdvOTbc475f09"/>
            </a:endParaRPr>
          </a:p>
        </p:txBody>
      </p:sp>
    </p:spTree>
    <p:extLst>
      <p:ext uri="{BB962C8B-B14F-4D97-AF65-F5344CB8AC3E}">
        <p14:creationId xmlns:p14="http://schemas.microsoft.com/office/powerpoint/2010/main" val="224004784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6" name="Rectangle 4"/>
          <p:cNvSpPr>
            <a:spLocks noChangeArrowheads="1"/>
          </p:cNvSpPr>
          <p:nvPr>
            <p:custDataLst>
              <p:tags r:id="rId2"/>
            </p:custDataLst>
          </p:nvPr>
        </p:nvSpPr>
        <p:spPr bwMode="auto">
          <a:xfrm>
            <a:off x="3810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3200" dirty="0">
              <a:latin typeface="+mj-lt"/>
              <a:cs typeface="Arial" charset="0"/>
            </a:endParaRPr>
          </a:p>
        </p:txBody>
      </p:sp>
      <p:sp>
        <p:nvSpPr>
          <p:cNvPr id="2" name="TextBox 1">
            <a:extLst>
              <a:ext uri="{FF2B5EF4-FFF2-40B4-BE49-F238E27FC236}">
                <a16:creationId xmlns:a16="http://schemas.microsoft.com/office/drawing/2014/main" id="{2ACB6BB3-FE09-47FE-90A3-149A8B97028B}"/>
              </a:ext>
            </a:extLst>
          </p:cNvPr>
          <p:cNvSpPr txBox="1"/>
          <p:nvPr/>
        </p:nvSpPr>
        <p:spPr>
          <a:xfrm>
            <a:off x="381000" y="378572"/>
            <a:ext cx="7924800" cy="769441"/>
          </a:xfrm>
          <a:prstGeom prst="rect">
            <a:avLst/>
          </a:prstGeom>
          <a:noFill/>
        </p:spPr>
        <p:txBody>
          <a:bodyPr wrap="square" rtlCol="0">
            <a:spAutoFit/>
          </a:bodyPr>
          <a:lstStyle/>
          <a:p>
            <a:r>
              <a:rPr lang="en-US" sz="4400" dirty="0">
                <a:latin typeface="+mj-lt"/>
              </a:rPr>
              <a:t>Book exercise</a:t>
            </a:r>
          </a:p>
        </p:txBody>
      </p:sp>
      <p:sp>
        <p:nvSpPr>
          <p:cNvPr id="8" name="CasellaDiTesto 7">
            <a:extLst>
              <a:ext uri="{FF2B5EF4-FFF2-40B4-BE49-F238E27FC236}">
                <a16:creationId xmlns:a16="http://schemas.microsoft.com/office/drawing/2014/main" id="{B49A771A-43D3-414A-9A36-7A9A4D0B7885}"/>
              </a:ext>
            </a:extLst>
          </p:cNvPr>
          <p:cNvSpPr txBox="1"/>
          <p:nvPr/>
        </p:nvSpPr>
        <p:spPr>
          <a:xfrm>
            <a:off x="381000" y="1300413"/>
            <a:ext cx="7620000" cy="3416320"/>
          </a:xfrm>
          <a:prstGeom prst="rect">
            <a:avLst/>
          </a:prstGeom>
          <a:noFill/>
        </p:spPr>
        <p:txBody>
          <a:bodyPr wrap="square">
            <a:spAutoFit/>
          </a:bodyPr>
          <a:lstStyle/>
          <a:p>
            <a:pPr algn="l"/>
            <a:r>
              <a:rPr lang="en-US" b="1" dirty="0">
                <a:solidFill>
                  <a:srgbClr val="0081AD"/>
                </a:solidFill>
                <a:latin typeface="AdvOTbc475f09"/>
              </a:rPr>
              <a:t>Exercise 3.26 </a:t>
            </a:r>
            <a:endParaRPr lang="it-IT" b="1" dirty="0">
              <a:solidFill>
                <a:srgbClr val="0081AD"/>
              </a:solidFill>
              <a:latin typeface="AdvOTbc475f09"/>
            </a:endParaRPr>
          </a:p>
          <a:p>
            <a:pPr algn="l"/>
            <a:endParaRPr lang="it-IT" sz="1800" b="1" i="0" u="none" strike="noStrike" baseline="0" dirty="0">
              <a:solidFill>
                <a:srgbClr val="0081AD"/>
              </a:solidFill>
              <a:latin typeface="AdvOTbc475f09"/>
            </a:endParaRPr>
          </a:p>
          <a:p>
            <a:pPr algn="l"/>
            <a:r>
              <a:rPr lang="en-US" sz="1800" b="0" i="0" u="none" strike="noStrike" baseline="0" dirty="0">
                <a:latin typeface="AdvOTbc475f09"/>
              </a:rPr>
              <a:t>You have been enlisted to design a soda machine dispenser for your department lounge. Sodas cost only 25 cents. The machine accepts nickels (5 cents), dimes (10 cents), and quarters (25 cents). When enough coins have been inserted, it dispenses the soda and returns any necessary change. Design an FSM controller for the soda machine. The FSM inputs are </a:t>
            </a:r>
            <a:r>
              <a:rPr lang="en-US" sz="1800" b="0" i="0" u="none" strike="noStrike" baseline="0" dirty="0">
                <a:latin typeface="AdvOT638a931c.I"/>
              </a:rPr>
              <a:t>Nickel</a:t>
            </a:r>
            <a:r>
              <a:rPr lang="en-US" sz="1800" b="0" i="0" u="none" strike="noStrike" baseline="0" dirty="0">
                <a:latin typeface="AdvOTbc475f09"/>
              </a:rPr>
              <a:t>, </a:t>
            </a:r>
            <a:r>
              <a:rPr lang="en-US" sz="1800" b="0" i="0" u="none" strike="noStrike" baseline="0" dirty="0">
                <a:latin typeface="AdvOT638a931c.I"/>
              </a:rPr>
              <a:t>Dime</a:t>
            </a:r>
            <a:r>
              <a:rPr lang="en-US" sz="1800" b="0" i="0" u="none" strike="noStrike" baseline="0" dirty="0">
                <a:latin typeface="AdvOTbc475f09"/>
              </a:rPr>
              <a:t>, and </a:t>
            </a:r>
            <a:r>
              <a:rPr lang="en-US" sz="1800" b="0" i="0" u="none" strike="noStrike" baseline="0" dirty="0">
                <a:latin typeface="AdvOT638a931c.I"/>
              </a:rPr>
              <a:t>Quarter</a:t>
            </a:r>
            <a:r>
              <a:rPr lang="en-US" sz="1800" b="0" i="0" u="none" strike="noStrike" baseline="0" dirty="0">
                <a:latin typeface="AdvOTbc475f09"/>
              </a:rPr>
              <a:t>, indicating which coin was inserted. Assume that exactly one coin is inserted on each cycle. The outputs are </a:t>
            </a:r>
            <a:r>
              <a:rPr lang="en-US" sz="1800" b="0" i="0" u="none" strike="noStrike" baseline="0" dirty="0">
                <a:latin typeface="AdvOT638a931c.I"/>
              </a:rPr>
              <a:t>Dispense</a:t>
            </a:r>
            <a:r>
              <a:rPr lang="en-US" sz="1800" b="0" i="0" u="none" strike="noStrike" baseline="0" dirty="0">
                <a:latin typeface="AdvOTbc475f09"/>
              </a:rPr>
              <a:t>, </a:t>
            </a:r>
            <a:r>
              <a:rPr lang="en-US" sz="1800" b="0" i="0" u="none" strike="noStrike" baseline="0" dirty="0" err="1">
                <a:latin typeface="AdvOT638a931c.I"/>
              </a:rPr>
              <a:t>ReturnNickel</a:t>
            </a:r>
            <a:r>
              <a:rPr lang="en-US" sz="1800" b="0" i="0" u="none" strike="noStrike" baseline="0" dirty="0">
                <a:latin typeface="AdvOTbc475f09"/>
              </a:rPr>
              <a:t>, </a:t>
            </a:r>
            <a:r>
              <a:rPr lang="en-US" sz="1800" b="0" i="0" u="none" strike="noStrike" baseline="0" dirty="0" err="1">
                <a:latin typeface="AdvOT638a931c.I"/>
              </a:rPr>
              <a:t>ReturnDime</a:t>
            </a:r>
            <a:r>
              <a:rPr lang="en-US" sz="1800" b="0" i="0" u="none" strike="noStrike" baseline="0" dirty="0">
                <a:latin typeface="AdvOTbc475f09"/>
              </a:rPr>
              <a:t>, and </a:t>
            </a:r>
            <a:r>
              <a:rPr lang="en-US" sz="1800" b="0" i="0" u="none" strike="noStrike" baseline="0" dirty="0" err="1">
                <a:latin typeface="AdvOT638a931c.I"/>
              </a:rPr>
              <a:t>ReturnTwoDimes</a:t>
            </a:r>
            <a:r>
              <a:rPr lang="en-US" sz="1800" b="0" i="0" u="none" strike="noStrike" baseline="0" dirty="0">
                <a:latin typeface="AdvOTbc475f09"/>
              </a:rPr>
              <a:t>. When the FSM reaches 25 cents, it asserts </a:t>
            </a:r>
            <a:r>
              <a:rPr lang="en-US" sz="1800" b="0" i="0" u="none" strike="noStrike" baseline="0" dirty="0">
                <a:latin typeface="AdvOT638a931c.I"/>
              </a:rPr>
              <a:t>Dispense </a:t>
            </a:r>
            <a:r>
              <a:rPr lang="en-US" sz="1800" b="0" i="0" u="none" strike="noStrike" baseline="0" dirty="0">
                <a:latin typeface="AdvOTbc475f09"/>
              </a:rPr>
              <a:t>and the necessary </a:t>
            </a:r>
            <a:r>
              <a:rPr lang="en-US" sz="1800" b="0" i="0" u="none" strike="noStrike" baseline="0" dirty="0">
                <a:latin typeface="AdvOT638a931c.I"/>
              </a:rPr>
              <a:t>Return </a:t>
            </a:r>
            <a:r>
              <a:rPr lang="en-US" sz="1800" b="0" i="0" u="none" strike="noStrike" baseline="0" dirty="0">
                <a:latin typeface="AdvOTbc475f09"/>
              </a:rPr>
              <a:t>outputs required to deliver the appropriate change. Then it should be ready to start accepting coins for another soda.</a:t>
            </a:r>
            <a:endParaRPr lang="it-IT" sz="1800" b="0" i="0" u="none" strike="noStrike" baseline="0" dirty="0">
              <a:solidFill>
                <a:srgbClr val="000000"/>
              </a:solidFill>
              <a:latin typeface="AdvOTbc475f09"/>
            </a:endParaRPr>
          </a:p>
        </p:txBody>
      </p:sp>
    </p:spTree>
    <p:extLst>
      <p:ext uri="{BB962C8B-B14F-4D97-AF65-F5344CB8AC3E}">
        <p14:creationId xmlns:p14="http://schemas.microsoft.com/office/powerpoint/2010/main" val="337610177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6" name="Rectangle 4"/>
          <p:cNvSpPr>
            <a:spLocks noChangeArrowheads="1"/>
          </p:cNvSpPr>
          <p:nvPr>
            <p:custDataLst>
              <p:tags r:id="rId2"/>
            </p:custDataLst>
          </p:nvPr>
        </p:nvSpPr>
        <p:spPr bwMode="auto">
          <a:xfrm>
            <a:off x="3810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3200" dirty="0">
              <a:latin typeface="+mj-lt"/>
              <a:cs typeface="Arial" charset="0"/>
            </a:endParaRPr>
          </a:p>
        </p:txBody>
      </p:sp>
      <p:sp>
        <p:nvSpPr>
          <p:cNvPr id="2" name="TextBox 1">
            <a:extLst>
              <a:ext uri="{FF2B5EF4-FFF2-40B4-BE49-F238E27FC236}">
                <a16:creationId xmlns:a16="http://schemas.microsoft.com/office/drawing/2014/main" id="{2ACB6BB3-FE09-47FE-90A3-149A8B97028B}"/>
              </a:ext>
            </a:extLst>
          </p:cNvPr>
          <p:cNvSpPr txBox="1"/>
          <p:nvPr/>
        </p:nvSpPr>
        <p:spPr>
          <a:xfrm>
            <a:off x="381000" y="378572"/>
            <a:ext cx="7924800" cy="769441"/>
          </a:xfrm>
          <a:prstGeom prst="rect">
            <a:avLst/>
          </a:prstGeom>
          <a:noFill/>
        </p:spPr>
        <p:txBody>
          <a:bodyPr wrap="square" rtlCol="0">
            <a:spAutoFit/>
          </a:bodyPr>
          <a:lstStyle/>
          <a:p>
            <a:r>
              <a:rPr lang="en-US" sz="4400" dirty="0" err="1">
                <a:latin typeface="+mj-lt"/>
              </a:rPr>
              <a:t>Esercizi</a:t>
            </a:r>
            <a:endParaRPr lang="en-US" sz="4400" dirty="0">
              <a:latin typeface="+mj-lt"/>
            </a:endParaRPr>
          </a:p>
        </p:txBody>
      </p:sp>
      <p:sp>
        <p:nvSpPr>
          <p:cNvPr id="8" name="CasellaDiTesto 7">
            <a:extLst>
              <a:ext uri="{FF2B5EF4-FFF2-40B4-BE49-F238E27FC236}">
                <a16:creationId xmlns:a16="http://schemas.microsoft.com/office/drawing/2014/main" id="{B49A771A-43D3-414A-9A36-7A9A4D0B7885}"/>
              </a:ext>
            </a:extLst>
          </p:cNvPr>
          <p:cNvSpPr txBox="1"/>
          <p:nvPr/>
        </p:nvSpPr>
        <p:spPr>
          <a:xfrm>
            <a:off x="381000" y="1300413"/>
            <a:ext cx="7620000" cy="1754326"/>
          </a:xfrm>
          <a:prstGeom prst="rect">
            <a:avLst/>
          </a:prstGeom>
          <a:noFill/>
        </p:spPr>
        <p:txBody>
          <a:bodyPr wrap="square">
            <a:spAutoFit/>
          </a:bodyPr>
          <a:lstStyle/>
          <a:p>
            <a:pPr algn="l"/>
            <a:r>
              <a:rPr lang="it-IT" dirty="0">
                <a:latin typeface="AdvOTbc475f09"/>
              </a:rPr>
              <a:t>1) Trasformare la macchina a stati di Moore del semaforo da Moore a </a:t>
            </a:r>
            <a:r>
              <a:rPr lang="it-IT" dirty="0" err="1">
                <a:latin typeface="AdvOTbc475f09"/>
              </a:rPr>
              <a:t>Mealy</a:t>
            </a:r>
            <a:r>
              <a:rPr lang="it-IT" dirty="0">
                <a:latin typeface="AdvOTbc475f09"/>
              </a:rPr>
              <a:t>.</a:t>
            </a:r>
          </a:p>
          <a:p>
            <a:pPr algn="l"/>
            <a:endParaRPr lang="it-IT" sz="1800" i="0" u="none" strike="noStrike" baseline="0" dirty="0">
              <a:latin typeface="AdvOTbc475f09"/>
            </a:endParaRPr>
          </a:p>
          <a:p>
            <a:pPr algn="l"/>
            <a:r>
              <a:rPr lang="it-IT" dirty="0">
                <a:latin typeface="AdvOTbc475f09"/>
              </a:rPr>
              <a:t>2)  Realizzare la macchina a stati dell’esercizio precedente usando 1 FF per stato (</a:t>
            </a:r>
            <a:r>
              <a:rPr lang="it-IT" dirty="0" err="1">
                <a:latin typeface="AdvOTbc475f09"/>
              </a:rPr>
              <a:t>one</a:t>
            </a:r>
            <a:r>
              <a:rPr lang="it-IT" dirty="0">
                <a:latin typeface="AdvOTbc475f09"/>
              </a:rPr>
              <a:t>-hot </a:t>
            </a:r>
            <a:r>
              <a:rPr lang="it-IT" dirty="0" err="1">
                <a:latin typeface="AdvOTbc475f09"/>
              </a:rPr>
              <a:t>encoding</a:t>
            </a:r>
            <a:r>
              <a:rPr lang="it-IT" dirty="0">
                <a:latin typeface="AdvOTbc475f09"/>
              </a:rPr>
              <a:t>).</a:t>
            </a:r>
            <a:endParaRPr lang="it-IT" sz="1800" i="0" u="none" strike="noStrike" baseline="0" dirty="0">
              <a:latin typeface="AdvOTbc475f09"/>
            </a:endParaRPr>
          </a:p>
          <a:p>
            <a:pPr algn="l"/>
            <a:endParaRPr lang="it-IT" sz="1800" i="0" u="none" strike="noStrike" baseline="0" dirty="0">
              <a:latin typeface="AdvOTbc475f09"/>
            </a:endParaRPr>
          </a:p>
        </p:txBody>
      </p:sp>
    </p:spTree>
    <p:extLst>
      <p:ext uri="{BB962C8B-B14F-4D97-AF65-F5344CB8AC3E}">
        <p14:creationId xmlns:p14="http://schemas.microsoft.com/office/powerpoint/2010/main" val="283194660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274310-3A54-486B-A7E9-8B6B4C16ABA3}"/>
              </a:ext>
            </a:extLst>
          </p:cNvPr>
          <p:cNvSpPr>
            <a:spLocks noGrp="1"/>
          </p:cNvSpPr>
          <p:nvPr>
            <p:ph type="title"/>
          </p:nvPr>
        </p:nvSpPr>
        <p:spPr/>
        <p:txBody>
          <a:bodyPr/>
          <a:lstStyle/>
          <a:p>
            <a:r>
              <a:rPr lang="it-IT" dirty="0"/>
              <a:t>Esercizio 1</a:t>
            </a:r>
          </a:p>
        </p:txBody>
      </p:sp>
      <p:sp>
        <p:nvSpPr>
          <p:cNvPr id="3" name="Segnaposto contenuto 2">
            <a:extLst>
              <a:ext uri="{FF2B5EF4-FFF2-40B4-BE49-F238E27FC236}">
                <a16:creationId xmlns:a16="http://schemas.microsoft.com/office/drawing/2014/main" id="{7E63E20E-4267-4310-9B47-37D6768B53AB}"/>
              </a:ext>
            </a:extLst>
          </p:cNvPr>
          <p:cNvSpPr>
            <a:spLocks noGrp="1"/>
          </p:cNvSpPr>
          <p:nvPr>
            <p:ph idx="1"/>
          </p:nvPr>
        </p:nvSpPr>
        <p:spPr>
          <a:xfrm>
            <a:off x="386542" y="2226469"/>
            <a:ext cx="8128808" cy="3263504"/>
          </a:xfrm>
        </p:spPr>
        <p:txBody>
          <a:bodyPr>
            <a:normAutofit fontScale="62500" lnSpcReduction="20000"/>
          </a:bodyPr>
          <a:lstStyle/>
          <a:p>
            <a:pPr marL="0" indent="0">
              <a:buNone/>
            </a:pPr>
            <a:r>
              <a:rPr lang="it-IT" dirty="0"/>
              <a:t>Progettare un circuito sequenziale per il controllo di un motore elettrico.</a:t>
            </a:r>
          </a:p>
          <a:p>
            <a:pPr marL="0" indent="0">
              <a:buNone/>
            </a:pPr>
            <a:r>
              <a:rPr lang="it-IT" dirty="0"/>
              <a:t>Il circuito riceve in input i segnali relativi a due pulsanti A e S</a:t>
            </a:r>
          </a:p>
          <a:p>
            <a:pPr marL="0" indent="0">
              <a:buNone/>
            </a:pPr>
            <a:r>
              <a:rPr lang="it-IT" dirty="0"/>
              <a:t>– A=1 ⇒ accende il motore</a:t>
            </a:r>
          </a:p>
          <a:p>
            <a:pPr marL="0" indent="0">
              <a:buNone/>
            </a:pPr>
            <a:r>
              <a:rPr lang="it-IT" dirty="0"/>
              <a:t>– S=1 ⇒ spegne il motore</a:t>
            </a:r>
          </a:p>
          <a:p>
            <a:pPr marL="0" indent="0">
              <a:buNone/>
            </a:pPr>
            <a:r>
              <a:rPr lang="it-IT" dirty="0"/>
              <a:t>In caso di pressione simultanea dei due pulsanti, S prevale.</a:t>
            </a:r>
          </a:p>
          <a:p>
            <a:pPr marL="0" indent="0">
              <a:buNone/>
            </a:pPr>
            <a:r>
              <a:rPr lang="it-IT" dirty="0"/>
              <a:t>Il circuito fornisce in output un segnale O</a:t>
            </a:r>
          </a:p>
          <a:p>
            <a:pPr marL="0" indent="0">
              <a:buNone/>
            </a:pPr>
            <a:r>
              <a:rPr lang="it-IT" dirty="0"/>
              <a:t>– O=0 ⇒ motore spento</a:t>
            </a:r>
          </a:p>
          <a:p>
            <a:pPr marL="0" indent="0">
              <a:buNone/>
            </a:pPr>
            <a:r>
              <a:rPr lang="it-IT" dirty="0"/>
              <a:t>– O=1 ⇒ motore acceso</a:t>
            </a:r>
          </a:p>
          <a:p>
            <a:pPr marL="0" indent="0">
              <a:buNone/>
            </a:pPr>
            <a:r>
              <a:rPr lang="it-IT" dirty="0"/>
              <a:t>Disegnare la FSM di </a:t>
            </a:r>
            <a:r>
              <a:rPr lang="it-IT" b="1" dirty="0"/>
              <a:t>Moore</a:t>
            </a:r>
            <a:r>
              <a:rPr lang="it-IT" dirty="0"/>
              <a:t> corrispondente e scrivere la tabella di verità</a:t>
            </a:r>
          </a:p>
          <a:p>
            <a:pPr marL="0" indent="0">
              <a:buNone/>
            </a:pPr>
            <a:endParaRPr lang="it-IT" dirty="0"/>
          </a:p>
        </p:txBody>
      </p:sp>
    </p:spTree>
    <p:extLst>
      <p:ext uri="{BB962C8B-B14F-4D97-AF65-F5344CB8AC3E}">
        <p14:creationId xmlns:p14="http://schemas.microsoft.com/office/powerpoint/2010/main" val="83003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274310-3A54-486B-A7E9-8B6B4C16ABA3}"/>
              </a:ext>
            </a:extLst>
          </p:cNvPr>
          <p:cNvSpPr>
            <a:spLocks noGrp="1"/>
          </p:cNvSpPr>
          <p:nvPr>
            <p:ph type="title"/>
          </p:nvPr>
        </p:nvSpPr>
        <p:spPr/>
        <p:txBody>
          <a:bodyPr/>
          <a:lstStyle/>
          <a:p>
            <a:r>
              <a:rPr lang="it-IT" dirty="0"/>
              <a:t>Esercizio 1 (soluzione)</a:t>
            </a:r>
          </a:p>
        </p:txBody>
      </p:sp>
      <p:sp>
        <p:nvSpPr>
          <p:cNvPr id="6" name="Ovale 5">
            <a:extLst>
              <a:ext uri="{FF2B5EF4-FFF2-40B4-BE49-F238E27FC236}">
                <a16:creationId xmlns:a16="http://schemas.microsoft.com/office/drawing/2014/main" id="{7E44730D-4EC2-4771-ABC9-98031E42E363}"/>
              </a:ext>
            </a:extLst>
          </p:cNvPr>
          <p:cNvSpPr/>
          <p:nvPr/>
        </p:nvSpPr>
        <p:spPr>
          <a:xfrm>
            <a:off x="7699378" y="2886146"/>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S1,1</a:t>
            </a:r>
          </a:p>
        </p:txBody>
      </p:sp>
      <p:sp>
        <p:nvSpPr>
          <p:cNvPr id="7" name="Ovale 6">
            <a:extLst>
              <a:ext uri="{FF2B5EF4-FFF2-40B4-BE49-F238E27FC236}">
                <a16:creationId xmlns:a16="http://schemas.microsoft.com/office/drawing/2014/main" id="{AB9E9A71-866E-4B00-9AD4-685D24CECA48}"/>
              </a:ext>
            </a:extLst>
          </p:cNvPr>
          <p:cNvSpPr/>
          <p:nvPr/>
        </p:nvSpPr>
        <p:spPr>
          <a:xfrm>
            <a:off x="4919273" y="2881384"/>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S0,0</a:t>
            </a:r>
          </a:p>
        </p:txBody>
      </p:sp>
      <p:cxnSp>
        <p:nvCxnSpPr>
          <p:cNvPr id="8" name="Connettore curvo 7">
            <a:extLst>
              <a:ext uri="{FF2B5EF4-FFF2-40B4-BE49-F238E27FC236}">
                <a16:creationId xmlns:a16="http://schemas.microsoft.com/office/drawing/2014/main" id="{69FC73E9-92B3-458F-84D6-1CB87AB30419}"/>
              </a:ext>
            </a:extLst>
          </p:cNvPr>
          <p:cNvCxnSpPr>
            <a:cxnSpLocks/>
            <a:stCxn id="7" idx="0"/>
            <a:endCxn id="6" idx="0"/>
          </p:cNvCxnSpPr>
          <p:nvPr/>
        </p:nvCxnSpPr>
        <p:spPr>
          <a:xfrm rot="16200000" flipH="1">
            <a:off x="6869914" y="1493712"/>
            <a:ext cx="4763" cy="2780105"/>
          </a:xfrm>
          <a:prstGeom prst="curvedConnector3">
            <a:avLst>
              <a:gd name="adj1" fmla="val -142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asellaDiTesto 17">
            <a:extLst>
              <a:ext uri="{FF2B5EF4-FFF2-40B4-BE49-F238E27FC236}">
                <a16:creationId xmlns:a16="http://schemas.microsoft.com/office/drawing/2014/main" id="{BA520A23-DC59-44DD-A539-0D8A935E9C44}"/>
              </a:ext>
            </a:extLst>
          </p:cNvPr>
          <p:cNvSpPr txBox="1"/>
          <p:nvPr/>
        </p:nvSpPr>
        <p:spPr>
          <a:xfrm>
            <a:off x="6668107" y="1918267"/>
            <a:ext cx="627095" cy="300082"/>
          </a:xfrm>
          <a:prstGeom prst="rect">
            <a:avLst/>
          </a:prstGeom>
          <a:noFill/>
        </p:spPr>
        <p:txBody>
          <a:bodyPr wrap="none" rtlCol="0">
            <a:spAutoFit/>
          </a:bodyPr>
          <a:lstStyle/>
          <a:p>
            <a:pPr defTabSz="685800"/>
            <a:r>
              <a:rPr lang="it-IT" sz="1350" dirty="0">
                <a:solidFill>
                  <a:prstClr val="black"/>
                </a:solidFill>
                <a:latin typeface="Calibri" panose="020F0502020204030204"/>
              </a:rPr>
              <a:t>AS=10</a:t>
            </a:r>
          </a:p>
        </p:txBody>
      </p:sp>
      <p:cxnSp>
        <p:nvCxnSpPr>
          <p:cNvPr id="22" name="Connettore curvo 21">
            <a:extLst>
              <a:ext uri="{FF2B5EF4-FFF2-40B4-BE49-F238E27FC236}">
                <a16:creationId xmlns:a16="http://schemas.microsoft.com/office/drawing/2014/main" id="{F5C5BBFB-2AFE-4F93-BE79-269D6BFBF6B2}"/>
              </a:ext>
            </a:extLst>
          </p:cNvPr>
          <p:cNvCxnSpPr>
            <a:cxnSpLocks/>
            <a:stCxn id="6" idx="6"/>
            <a:endCxn id="6" idx="0"/>
          </p:cNvCxnSpPr>
          <p:nvPr/>
        </p:nvCxnSpPr>
        <p:spPr>
          <a:xfrm flipH="1" flipV="1">
            <a:off x="8262349" y="2886146"/>
            <a:ext cx="562970" cy="547617"/>
          </a:xfrm>
          <a:prstGeom prst="curvedConnector4">
            <a:avLst>
              <a:gd name="adj1" fmla="val -30455"/>
              <a:gd name="adj2" fmla="val 131308"/>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578D77F9-9D0F-4A5F-9853-E050358F8A24}"/>
              </a:ext>
            </a:extLst>
          </p:cNvPr>
          <p:cNvSpPr txBox="1"/>
          <p:nvPr/>
        </p:nvSpPr>
        <p:spPr>
          <a:xfrm>
            <a:off x="4317812" y="2226422"/>
            <a:ext cx="106631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AS=00,01,11</a:t>
            </a:r>
          </a:p>
        </p:txBody>
      </p:sp>
      <p:cxnSp>
        <p:nvCxnSpPr>
          <p:cNvPr id="28" name="Connettore curvo 27">
            <a:extLst>
              <a:ext uri="{FF2B5EF4-FFF2-40B4-BE49-F238E27FC236}">
                <a16:creationId xmlns:a16="http://schemas.microsoft.com/office/drawing/2014/main" id="{6E6C81B6-031E-461D-9C56-13554A79E4CB}"/>
              </a:ext>
            </a:extLst>
          </p:cNvPr>
          <p:cNvCxnSpPr>
            <a:cxnSpLocks/>
            <a:stCxn id="6" idx="4"/>
            <a:endCxn id="7" idx="4"/>
          </p:cNvCxnSpPr>
          <p:nvPr/>
        </p:nvCxnSpPr>
        <p:spPr>
          <a:xfrm rot="5400000" flipH="1">
            <a:off x="6869914" y="2588945"/>
            <a:ext cx="4763" cy="2780105"/>
          </a:xfrm>
          <a:prstGeom prst="curvedConnector3">
            <a:avLst>
              <a:gd name="adj1" fmla="val -109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69C32D12-ACC5-4E9F-A05E-BEEBAA252781}"/>
              </a:ext>
            </a:extLst>
          </p:cNvPr>
          <p:cNvSpPr txBox="1"/>
          <p:nvPr/>
        </p:nvSpPr>
        <p:spPr>
          <a:xfrm>
            <a:off x="6668106" y="4528995"/>
            <a:ext cx="591829" cy="300082"/>
          </a:xfrm>
          <a:prstGeom prst="rect">
            <a:avLst/>
          </a:prstGeom>
          <a:noFill/>
        </p:spPr>
        <p:txBody>
          <a:bodyPr wrap="none" rtlCol="0">
            <a:spAutoFit/>
          </a:bodyPr>
          <a:lstStyle/>
          <a:p>
            <a:pPr defTabSz="685800"/>
            <a:r>
              <a:rPr lang="it-IT" sz="1350" dirty="0">
                <a:solidFill>
                  <a:prstClr val="black"/>
                </a:solidFill>
                <a:latin typeface="Calibri" panose="020F0502020204030204"/>
              </a:rPr>
              <a:t>AS=-1</a:t>
            </a:r>
          </a:p>
        </p:txBody>
      </p:sp>
      <p:cxnSp>
        <p:nvCxnSpPr>
          <p:cNvPr id="33" name="Connettore curvo 32">
            <a:extLst>
              <a:ext uri="{FF2B5EF4-FFF2-40B4-BE49-F238E27FC236}">
                <a16:creationId xmlns:a16="http://schemas.microsoft.com/office/drawing/2014/main" id="{F0DE994F-1113-4B1F-BDB6-65603A025907}"/>
              </a:ext>
            </a:extLst>
          </p:cNvPr>
          <p:cNvCxnSpPr>
            <a:cxnSpLocks/>
            <a:stCxn id="7" idx="2"/>
            <a:endCxn id="7" idx="0"/>
          </p:cNvCxnSpPr>
          <p:nvPr/>
        </p:nvCxnSpPr>
        <p:spPr>
          <a:xfrm rot="10800000" flipH="1">
            <a:off x="4919273" y="2881383"/>
            <a:ext cx="562970" cy="547617"/>
          </a:xfrm>
          <a:prstGeom prst="curvedConnector4">
            <a:avLst>
              <a:gd name="adj1" fmla="val -58372"/>
              <a:gd name="adj2" fmla="val 15218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asellaDiTesto 38">
            <a:extLst>
              <a:ext uri="{FF2B5EF4-FFF2-40B4-BE49-F238E27FC236}">
                <a16:creationId xmlns:a16="http://schemas.microsoft.com/office/drawing/2014/main" id="{4EBB4D94-80B9-43B6-8C21-DE092F8E716B}"/>
              </a:ext>
            </a:extLst>
          </p:cNvPr>
          <p:cNvSpPr txBox="1"/>
          <p:nvPr/>
        </p:nvSpPr>
        <p:spPr>
          <a:xfrm>
            <a:off x="8404037" y="2468266"/>
            <a:ext cx="591829" cy="300082"/>
          </a:xfrm>
          <a:prstGeom prst="rect">
            <a:avLst/>
          </a:prstGeom>
          <a:noFill/>
        </p:spPr>
        <p:txBody>
          <a:bodyPr wrap="none" rtlCol="0">
            <a:spAutoFit/>
          </a:bodyPr>
          <a:lstStyle/>
          <a:p>
            <a:pPr defTabSz="685800"/>
            <a:r>
              <a:rPr lang="it-IT" sz="1350" dirty="0">
                <a:solidFill>
                  <a:prstClr val="black"/>
                </a:solidFill>
                <a:latin typeface="Calibri" panose="020F0502020204030204"/>
              </a:rPr>
              <a:t>AS=-0</a:t>
            </a:r>
          </a:p>
        </p:txBody>
      </p:sp>
      <p:graphicFrame>
        <p:nvGraphicFramePr>
          <p:cNvPr id="44" name="Tabella 44">
            <a:extLst>
              <a:ext uri="{FF2B5EF4-FFF2-40B4-BE49-F238E27FC236}">
                <a16:creationId xmlns:a16="http://schemas.microsoft.com/office/drawing/2014/main" id="{1DA3F47A-F21F-46A3-B395-4F4CD1427F9A}"/>
              </a:ext>
            </a:extLst>
          </p:cNvPr>
          <p:cNvGraphicFramePr>
            <a:graphicFrameLocks noGrp="1"/>
          </p:cNvGraphicFramePr>
          <p:nvPr/>
        </p:nvGraphicFramePr>
        <p:xfrm>
          <a:off x="318682" y="3116738"/>
          <a:ext cx="2832305" cy="2558733"/>
        </p:xfrm>
        <a:graphic>
          <a:graphicData uri="http://schemas.openxmlformats.org/drawingml/2006/table">
            <a:tbl>
              <a:tblPr firstRow="1" bandRow="1">
                <a:tableStyleId>{5C22544A-7EE6-4342-B048-85BDC9FD1C3A}</a:tableStyleId>
              </a:tblPr>
              <a:tblGrid>
                <a:gridCol w="566461">
                  <a:extLst>
                    <a:ext uri="{9D8B030D-6E8A-4147-A177-3AD203B41FA5}">
                      <a16:colId xmlns:a16="http://schemas.microsoft.com/office/drawing/2014/main" val="3158309637"/>
                    </a:ext>
                  </a:extLst>
                </a:gridCol>
                <a:gridCol w="566461">
                  <a:extLst>
                    <a:ext uri="{9D8B030D-6E8A-4147-A177-3AD203B41FA5}">
                      <a16:colId xmlns:a16="http://schemas.microsoft.com/office/drawing/2014/main" val="2080769724"/>
                    </a:ext>
                  </a:extLst>
                </a:gridCol>
                <a:gridCol w="566461">
                  <a:extLst>
                    <a:ext uri="{9D8B030D-6E8A-4147-A177-3AD203B41FA5}">
                      <a16:colId xmlns:a16="http://schemas.microsoft.com/office/drawing/2014/main" val="3074851787"/>
                    </a:ext>
                  </a:extLst>
                </a:gridCol>
                <a:gridCol w="566461">
                  <a:extLst>
                    <a:ext uri="{9D8B030D-6E8A-4147-A177-3AD203B41FA5}">
                      <a16:colId xmlns:a16="http://schemas.microsoft.com/office/drawing/2014/main" val="2752604274"/>
                    </a:ext>
                  </a:extLst>
                </a:gridCol>
                <a:gridCol w="566461">
                  <a:extLst>
                    <a:ext uri="{9D8B030D-6E8A-4147-A177-3AD203B41FA5}">
                      <a16:colId xmlns:a16="http://schemas.microsoft.com/office/drawing/2014/main" val="3281098538"/>
                    </a:ext>
                  </a:extLst>
                </a:gridCol>
              </a:tblGrid>
              <a:tr h="222885">
                <a:tc>
                  <a:txBody>
                    <a:bodyPr/>
                    <a:lstStyle/>
                    <a:p>
                      <a:pPr algn="ctr"/>
                      <a:r>
                        <a:rPr lang="it-IT" sz="1000" dirty="0"/>
                        <a:t>PS</a:t>
                      </a:r>
                    </a:p>
                  </a:txBody>
                  <a:tcPr marL="68580" marR="68580" marT="34290" marB="34290"/>
                </a:tc>
                <a:tc>
                  <a:txBody>
                    <a:bodyPr/>
                    <a:lstStyle/>
                    <a:p>
                      <a:pPr algn="ctr"/>
                      <a:r>
                        <a:rPr lang="it-IT" sz="1000" dirty="0"/>
                        <a:t>A</a:t>
                      </a:r>
                    </a:p>
                  </a:txBody>
                  <a:tcPr marL="68580" marR="68580" marT="34290" marB="34290"/>
                </a:tc>
                <a:tc>
                  <a:txBody>
                    <a:bodyPr/>
                    <a:lstStyle/>
                    <a:p>
                      <a:pPr algn="ctr"/>
                      <a:r>
                        <a:rPr lang="it-IT" sz="1000" dirty="0"/>
                        <a:t>S</a:t>
                      </a:r>
                    </a:p>
                  </a:txBody>
                  <a:tcPr marL="68580" marR="68580" marT="34290" marB="34290"/>
                </a:tc>
                <a:tc>
                  <a:txBody>
                    <a:bodyPr/>
                    <a:lstStyle/>
                    <a:p>
                      <a:pPr algn="ctr"/>
                      <a:r>
                        <a:rPr lang="it-IT" sz="1000" dirty="0"/>
                        <a:t>NS</a:t>
                      </a:r>
                    </a:p>
                  </a:txBody>
                  <a:tcPr marL="68580" marR="68580" marT="34290" marB="34290"/>
                </a:tc>
                <a:tc>
                  <a:txBody>
                    <a:bodyPr/>
                    <a:lstStyle/>
                    <a:p>
                      <a:pPr algn="ctr"/>
                      <a:r>
                        <a:rPr lang="it-IT" sz="1000" dirty="0"/>
                        <a:t>O</a:t>
                      </a:r>
                    </a:p>
                  </a:txBody>
                  <a:tcPr marL="68580" marR="68580" marT="34290" marB="34290"/>
                </a:tc>
                <a:extLst>
                  <a:ext uri="{0D108BD9-81ED-4DB2-BD59-A6C34878D82A}">
                    <a16:rowId xmlns:a16="http://schemas.microsoft.com/office/drawing/2014/main" val="1893874238"/>
                  </a:ext>
                </a:extLst>
              </a:tr>
              <a:tr h="291981">
                <a:tc>
                  <a:txBody>
                    <a:bodyPr/>
                    <a:lstStyle/>
                    <a:p>
                      <a:pPr algn="ctr"/>
                      <a:r>
                        <a:rPr lang="it-IT" sz="1000" dirty="0"/>
                        <a:t>S0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S0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2276531250"/>
                  </a:ext>
                </a:extLst>
              </a:tr>
              <a:tr h="291981">
                <a:tc>
                  <a:txBody>
                    <a:bodyPr/>
                    <a:lstStyle/>
                    <a:p>
                      <a:pPr algn="ctr"/>
                      <a:r>
                        <a:rPr lang="it-IT" sz="1000" dirty="0"/>
                        <a:t>S0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2857584782"/>
                  </a:ext>
                </a:extLst>
              </a:tr>
              <a:tr h="291981">
                <a:tc>
                  <a:txBody>
                    <a:bodyPr/>
                    <a:lstStyle/>
                    <a:p>
                      <a:pPr algn="ctr"/>
                      <a:r>
                        <a:rPr lang="it-IT" sz="1000" dirty="0"/>
                        <a:t>S0</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S1</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845515389"/>
                  </a:ext>
                </a:extLst>
              </a:tr>
              <a:tr h="291981">
                <a:tc>
                  <a:txBody>
                    <a:bodyPr/>
                    <a:lstStyle/>
                    <a:p>
                      <a:pPr algn="ctr"/>
                      <a:r>
                        <a:rPr lang="it-IT" sz="1000" dirty="0"/>
                        <a:t>S0</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3843853216"/>
                  </a:ext>
                </a:extLst>
              </a:tr>
              <a:tr h="291981">
                <a:tc>
                  <a:txBody>
                    <a:bodyPr/>
                    <a:lstStyle/>
                    <a:p>
                      <a:pPr algn="ctr"/>
                      <a:r>
                        <a:rPr lang="it-IT" sz="1000" dirty="0"/>
                        <a:t>S1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S1</a:t>
                      </a:r>
                    </a:p>
                  </a:txBody>
                  <a:tcPr marL="68580" marR="68580" marT="34290" marB="34290"/>
                </a:tc>
                <a:tc>
                  <a:txBody>
                    <a:bodyPr/>
                    <a:lstStyle/>
                    <a:p>
                      <a:pPr algn="ctr"/>
                      <a:r>
                        <a:rPr lang="it-IT" sz="1000" dirty="0"/>
                        <a:t>1</a:t>
                      </a:r>
                    </a:p>
                  </a:txBody>
                  <a:tcPr marL="68580" marR="68580" marT="34290" marB="34290"/>
                </a:tc>
                <a:extLst>
                  <a:ext uri="{0D108BD9-81ED-4DB2-BD59-A6C34878D82A}">
                    <a16:rowId xmlns:a16="http://schemas.microsoft.com/office/drawing/2014/main" val="4208475016"/>
                  </a:ext>
                </a:extLst>
              </a:tr>
              <a:tr h="291981">
                <a:tc>
                  <a:txBody>
                    <a:bodyPr/>
                    <a:lstStyle/>
                    <a:p>
                      <a:pPr algn="ctr"/>
                      <a:r>
                        <a:rPr lang="it-IT" sz="1000" dirty="0"/>
                        <a:t>S1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S0</a:t>
                      </a:r>
                    </a:p>
                  </a:txBody>
                  <a:tcPr marL="68580" marR="68580" marT="34290" marB="34290"/>
                </a:tc>
                <a:tc>
                  <a:txBody>
                    <a:bodyPr/>
                    <a:lstStyle/>
                    <a:p>
                      <a:pPr algn="ctr"/>
                      <a:r>
                        <a:rPr lang="it-IT" sz="1000" dirty="0"/>
                        <a:t>1</a:t>
                      </a:r>
                    </a:p>
                  </a:txBody>
                  <a:tcPr marL="68580" marR="68580" marT="34290" marB="34290"/>
                </a:tc>
                <a:extLst>
                  <a:ext uri="{0D108BD9-81ED-4DB2-BD59-A6C34878D82A}">
                    <a16:rowId xmlns:a16="http://schemas.microsoft.com/office/drawing/2014/main" val="553444597"/>
                  </a:ext>
                </a:extLst>
              </a:tr>
              <a:tr h="291981">
                <a:tc>
                  <a:txBody>
                    <a:bodyPr/>
                    <a:lstStyle/>
                    <a:p>
                      <a:pPr algn="ctr"/>
                      <a:r>
                        <a:rPr lang="it-IT" sz="1000" dirty="0"/>
                        <a:t>S1</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S1</a:t>
                      </a:r>
                    </a:p>
                  </a:txBody>
                  <a:tcPr marL="68580" marR="68580" marT="34290" marB="34290"/>
                </a:tc>
                <a:tc>
                  <a:txBody>
                    <a:bodyPr/>
                    <a:lstStyle/>
                    <a:p>
                      <a:pPr algn="ctr"/>
                      <a:r>
                        <a:rPr lang="it-IT" sz="1000" dirty="0"/>
                        <a:t>1</a:t>
                      </a:r>
                    </a:p>
                  </a:txBody>
                  <a:tcPr marL="68580" marR="68580" marT="34290" marB="34290"/>
                </a:tc>
                <a:extLst>
                  <a:ext uri="{0D108BD9-81ED-4DB2-BD59-A6C34878D82A}">
                    <a16:rowId xmlns:a16="http://schemas.microsoft.com/office/drawing/2014/main" val="2538138554"/>
                  </a:ext>
                </a:extLst>
              </a:tr>
              <a:tr h="291981">
                <a:tc>
                  <a:txBody>
                    <a:bodyPr/>
                    <a:lstStyle/>
                    <a:p>
                      <a:pPr algn="ctr"/>
                      <a:r>
                        <a:rPr lang="it-IT" sz="1000" dirty="0"/>
                        <a:t>S1</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S0</a:t>
                      </a:r>
                    </a:p>
                  </a:txBody>
                  <a:tcPr marL="68580" marR="68580" marT="34290" marB="34290"/>
                </a:tc>
                <a:tc>
                  <a:txBody>
                    <a:bodyPr/>
                    <a:lstStyle/>
                    <a:p>
                      <a:pPr algn="ctr"/>
                      <a:r>
                        <a:rPr lang="it-IT" sz="1000" dirty="0"/>
                        <a:t>1</a:t>
                      </a:r>
                    </a:p>
                  </a:txBody>
                  <a:tcPr marL="68580" marR="68580" marT="34290" marB="34290"/>
                </a:tc>
                <a:extLst>
                  <a:ext uri="{0D108BD9-81ED-4DB2-BD59-A6C34878D82A}">
                    <a16:rowId xmlns:a16="http://schemas.microsoft.com/office/drawing/2014/main" val="1969624230"/>
                  </a:ext>
                </a:extLst>
              </a:tr>
            </a:tbl>
          </a:graphicData>
        </a:graphic>
      </p:graphicFrame>
    </p:spTree>
    <p:extLst>
      <p:ext uri="{BB962C8B-B14F-4D97-AF65-F5344CB8AC3E}">
        <p14:creationId xmlns:p14="http://schemas.microsoft.com/office/powerpoint/2010/main" val="4259909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274310-3A54-486B-A7E9-8B6B4C16ABA3}"/>
              </a:ext>
            </a:extLst>
          </p:cNvPr>
          <p:cNvSpPr>
            <a:spLocks noGrp="1"/>
          </p:cNvSpPr>
          <p:nvPr>
            <p:ph type="title"/>
          </p:nvPr>
        </p:nvSpPr>
        <p:spPr/>
        <p:txBody>
          <a:bodyPr/>
          <a:lstStyle/>
          <a:p>
            <a:r>
              <a:rPr lang="it-IT" dirty="0"/>
              <a:t>Esercizio 2</a:t>
            </a:r>
          </a:p>
        </p:txBody>
      </p:sp>
      <p:sp>
        <p:nvSpPr>
          <p:cNvPr id="3" name="Segnaposto contenuto 2">
            <a:extLst>
              <a:ext uri="{FF2B5EF4-FFF2-40B4-BE49-F238E27FC236}">
                <a16:creationId xmlns:a16="http://schemas.microsoft.com/office/drawing/2014/main" id="{7E63E20E-4267-4310-9B47-37D6768B53AB}"/>
              </a:ext>
            </a:extLst>
          </p:cNvPr>
          <p:cNvSpPr>
            <a:spLocks noGrp="1"/>
          </p:cNvSpPr>
          <p:nvPr>
            <p:ph idx="1"/>
          </p:nvPr>
        </p:nvSpPr>
        <p:spPr>
          <a:xfrm>
            <a:off x="386542" y="2226469"/>
            <a:ext cx="8128808" cy="3263504"/>
          </a:xfrm>
        </p:spPr>
        <p:txBody>
          <a:bodyPr>
            <a:normAutofit fontScale="70000" lnSpcReduction="20000"/>
          </a:bodyPr>
          <a:lstStyle/>
          <a:p>
            <a:pPr marL="0" indent="0">
              <a:buNone/>
            </a:pPr>
            <a:r>
              <a:rPr lang="it-IT" dirty="0"/>
              <a:t>Progettare un circuito sequenziale che riceve in input un segnale x e rilevi la presenza delle sequenze 101 e 110, </a:t>
            </a:r>
            <a:r>
              <a:rPr lang="it-IT" b="1" dirty="0"/>
              <a:t>anche sovrapposte</a:t>
            </a:r>
            <a:r>
              <a:rPr lang="it-IT" dirty="0"/>
              <a:t>. </a:t>
            </a:r>
            <a:br>
              <a:rPr lang="it-IT" dirty="0"/>
            </a:br>
            <a:r>
              <a:rPr lang="it-IT" b="1" dirty="0"/>
              <a:t>[Si trascurino gli stati iniziali/si ignorino i primi 2 output.]</a:t>
            </a:r>
          </a:p>
          <a:p>
            <a:pPr marL="0" indent="0">
              <a:buNone/>
            </a:pPr>
            <a:endParaRPr lang="it-IT" dirty="0"/>
          </a:p>
          <a:p>
            <a:pPr marL="0" indent="0">
              <a:buNone/>
            </a:pPr>
            <a:r>
              <a:rPr lang="it-IT" dirty="0"/>
              <a:t>Il circuito ha due segnali di output y1 e y0 tali che:</a:t>
            </a:r>
          </a:p>
          <a:p>
            <a:pPr marL="0" indent="0">
              <a:buNone/>
            </a:pPr>
            <a:r>
              <a:rPr lang="it-IT" dirty="0"/>
              <a:t>– y1 = 1 se è stata rilevata la sequenza 101</a:t>
            </a:r>
          </a:p>
          <a:p>
            <a:pPr marL="0" indent="0">
              <a:buNone/>
            </a:pPr>
            <a:r>
              <a:rPr lang="it-IT" dirty="0"/>
              <a:t>– y0 = 1 se è stata rilevata la sequenza 110</a:t>
            </a:r>
          </a:p>
          <a:p>
            <a:pPr marL="0" indent="0">
              <a:buNone/>
            </a:pPr>
            <a:endParaRPr lang="it-IT" dirty="0"/>
          </a:p>
          <a:p>
            <a:pPr marL="0" indent="0">
              <a:buNone/>
            </a:pPr>
            <a:r>
              <a:rPr lang="it-IT" dirty="0"/>
              <a:t>Disegnare la FSM di </a:t>
            </a:r>
            <a:r>
              <a:rPr lang="it-IT" b="1" dirty="0" err="1"/>
              <a:t>Mealy</a:t>
            </a:r>
            <a:r>
              <a:rPr lang="it-IT" dirty="0"/>
              <a:t> corrispondente e scrivere la tabella di verità</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7947716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16580</TotalTime>
  <Words>1266</Words>
  <Application>Microsoft Office PowerPoint</Application>
  <PresentationFormat>Presentazione su schermo (4:3)</PresentationFormat>
  <Paragraphs>374</Paragraphs>
  <Slides>15</Slides>
  <Notes>6</Notes>
  <HiddenSlides>0</HiddenSlides>
  <MMClips>0</MMClips>
  <ScaleCrop>false</ScaleCrop>
  <HeadingPairs>
    <vt:vector size="8" baseType="variant">
      <vt:variant>
        <vt:lpstr>Caratteri utilizzati</vt:lpstr>
      </vt:variant>
      <vt:variant>
        <vt:i4>7</vt:i4>
      </vt:variant>
      <vt:variant>
        <vt:lpstr>Tema</vt:lpstr>
      </vt:variant>
      <vt:variant>
        <vt:i4>1</vt:i4>
      </vt:variant>
      <vt:variant>
        <vt:lpstr>Server OLE incorporati</vt:lpstr>
      </vt:variant>
      <vt:variant>
        <vt:i4>1</vt:i4>
      </vt:variant>
      <vt:variant>
        <vt:lpstr>Titoli diapositive</vt:lpstr>
      </vt:variant>
      <vt:variant>
        <vt:i4>15</vt:i4>
      </vt:variant>
    </vt:vector>
  </HeadingPairs>
  <TitlesOfParts>
    <vt:vector size="24" baseType="lpstr">
      <vt:lpstr>AdvOT638a931c.I</vt:lpstr>
      <vt:lpstr>AdvOTb18868a6.B</vt:lpstr>
      <vt:lpstr>AdvOTbc475f09</vt:lpstr>
      <vt:lpstr>AdvOTbc475f09+20</vt:lpstr>
      <vt:lpstr>Arial</vt:lpstr>
      <vt:lpstr>Calibri</vt:lpstr>
      <vt:lpstr>Times New Roman</vt:lpstr>
      <vt:lpstr>Office Theme</vt:lpstr>
      <vt:lpstr>VISIO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Esercizio 1</vt:lpstr>
      <vt:lpstr>Esercizio 1 (soluzione)</vt:lpstr>
      <vt:lpstr>Esercizio 2</vt:lpstr>
      <vt:lpstr>Esercizio 2 (soluzione)</vt:lpstr>
      <vt:lpstr>Esercizio 3</vt:lpstr>
      <vt:lpstr>Esercizio 3 (soluzione)</vt:lpstr>
      <vt:lpstr>Esercizio 4</vt:lpstr>
      <vt:lpstr>Esercizio 4 (soluzione)</vt:lpstr>
      <vt:lpstr>Esercizio 4 (soluzione)</vt:lpstr>
    </vt:vector>
  </TitlesOfParts>
  <Company>Harvey Mudd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salvatore Pontarelli</cp:lastModifiedBy>
  <cp:revision>201</cp:revision>
  <cp:lastPrinted>2018-05-09T11:30:38Z</cp:lastPrinted>
  <dcterms:created xsi:type="dcterms:W3CDTF">2012-08-07T04:56:47Z</dcterms:created>
  <dcterms:modified xsi:type="dcterms:W3CDTF">2023-11-01T14:28:48Z</dcterms:modified>
</cp:coreProperties>
</file>