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2.xml" ContentType="application/vnd.openxmlformats-officedocument.presentationml.notesSlide+xml"/>
  <Override PartName="/ppt/tags/tag71.xml" ContentType="application/vnd.openxmlformats-officedocument.presentationml.tags+xml"/>
  <Override PartName="/ppt/notesSlides/notesSlide23.xml" ContentType="application/vnd.openxmlformats-officedocument.presentationml.notesSlide+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notesSlides/notesSlide2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6.xml" ContentType="application/vnd.openxmlformats-officedocument.presentationml.notesSlide+xml"/>
  <Override PartName="/ppt/tags/tag76.xml" ContentType="application/vnd.openxmlformats-officedocument.presentationml.tags+xml"/>
  <Override PartName="/ppt/notesSlides/notesSlide2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notesSlides/notesSlide29.xml" ContentType="application/vnd.openxmlformats-officedocument.presentationml.notesSlide+xml"/>
  <Override PartName="/ppt/tags/tag81.xml" ContentType="application/vnd.openxmlformats-officedocument.presentationml.tags+xml"/>
  <Override PartName="/ppt/notesSlides/notesSlide30.xml" ContentType="application/vnd.openxmlformats-officedocument.presentationml.notesSlide+xml"/>
  <Override PartName="/ppt/tags/tag82.xml" ContentType="application/vnd.openxmlformats-officedocument.presentationml.tags+xml"/>
  <Override PartName="/ppt/notesSlides/notesSlide3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4.xml" ContentType="application/vnd.openxmlformats-officedocument.presentationml.notesSlide+xml"/>
  <Override PartName="/ppt/tags/tag94.xml" ContentType="application/vnd.openxmlformats-officedocument.presentationml.tags+xml"/>
  <Override PartName="/ppt/notesSlides/notesSlide35.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36.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3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8.xml" ContentType="application/vnd.openxmlformats-officedocument.presentationml.notesSlide+xml"/>
  <Override PartName="/ppt/tags/tag10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77" r:id="rId2"/>
    <p:sldId id="592" r:id="rId3"/>
    <p:sldId id="478" r:id="rId4"/>
    <p:sldId id="479" r:id="rId5"/>
    <p:sldId id="561" r:id="rId6"/>
    <p:sldId id="481" r:id="rId7"/>
    <p:sldId id="482" r:id="rId8"/>
    <p:sldId id="562" r:id="rId9"/>
    <p:sldId id="591" r:id="rId10"/>
    <p:sldId id="484" r:id="rId11"/>
    <p:sldId id="485" r:id="rId12"/>
    <p:sldId id="486" r:id="rId13"/>
    <p:sldId id="487" r:id="rId14"/>
    <p:sldId id="488" r:id="rId15"/>
    <p:sldId id="489" r:id="rId16"/>
    <p:sldId id="563" r:id="rId17"/>
    <p:sldId id="492" r:id="rId18"/>
    <p:sldId id="564" r:id="rId19"/>
    <p:sldId id="565" r:id="rId20"/>
    <p:sldId id="587" r:id="rId21"/>
    <p:sldId id="496" r:id="rId22"/>
    <p:sldId id="588" r:id="rId23"/>
    <p:sldId id="497" r:id="rId24"/>
    <p:sldId id="498" r:id="rId25"/>
    <p:sldId id="499" r:id="rId26"/>
    <p:sldId id="500" r:id="rId27"/>
    <p:sldId id="501" r:id="rId28"/>
    <p:sldId id="593" r:id="rId29"/>
    <p:sldId id="600" r:id="rId30"/>
    <p:sldId id="502" r:id="rId31"/>
    <p:sldId id="503" r:id="rId32"/>
    <p:sldId id="505" r:id="rId33"/>
    <p:sldId id="589" r:id="rId34"/>
    <p:sldId id="601" r:id="rId35"/>
    <p:sldId id="568" r:id="rId36"/>
    <p:sldId id="590" r:id="rId37"/>
    <p:sldId id="509" r:id="rId38"/>
    <p:sldId id="602" r:id="rId39"/>
    <p:sldId id="510" r:id="rId40"/>
    <p:sldId id="511" r:id="rId41"/>
    <p:sldId id="51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6BA"/>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503" autoAdjust="0"/>
    <p:restoredTop sz="87039" autoAdjust="0"/>
  </p:normalViewPr>
  <p:slideViewPr>
    <p:cSldViewPr>
      <p:cViewPr varScale="1">
        <p:scale>
          <a:sx n="78" d="100"/>
          <a:sy n="78" d="100"/>
        </p:scale>
        <p:origin x="792" y="84"/>
      </p:cViewPr>
      <p:guideLst>
        <p:guide orient="horz" pos="2160"/>
        <p:guide pos="2880"/>
      </p:guideLst>
    </p:cSldViewPr>
  </p:slideViewPr>
  <p:notesTextViewPr>
    <p:cViewPr>
      <p:scale>
        <a:sx n="1" d="1"/>
        <a:sy n="1" d="1"/>
      </p:scale>
      <p:origin x="0" y="0"/>
    </p:cViewPr>
  </p:notesTextViewPr>
  <p:sorterViewPr>
    <p:cViewPr varScale="1">
      <p:scale>
        <a:sx n="1" d="1"/>
        <a:sy n="1" d="1"/>
      </p:scale>
      <p:origin x="0" y="-113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A756BF-5C14-A247-A374-2D5EAE376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a:extLst>
              <a:ext uri="{FF2B5EF4-FFF2-40B4-BE49-F238E27FC236}">
                <a16:creationId xmlns:a16="http://schemas.microsoft.com/office/drawing/2014/main" id="{F0BE0E6A-A5C5-2842-9986-3C82C0162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5BFD93-5885-0B4E-9D85-5556455CCEDF}" type="datetimeFigureOut">
              <a:rPr lang="en-US" smtClean="0"/>
              <a:t>11/1/2023</a:t>
            </a:fld>
            <a:endParaRPr lang="en-US"/>
          </a:p>
        </p:txBody>
      </p:sp>
      <p:sp>
        <p:nvSpPr>
          <p:cNvPr id="4" name="Footer Placeholder 3">
            <a:extLst>
              <a:ext uri="{FF2B5EF4-FFF2-40B4-BE49-F238E27FC236}">
                <a16:creationId xmlns:a16="http://schemas.microsoft.com/office/drawing/2014/main" id="{11D37F81-A87E-B741-B190-1B3749BB09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5" name="Slide Number Placeholder 4">
            <a:extLst>
              <a:ext uri="{FF2B5EF4-FFF2-40B4-BE49-F238E27FC236}">
                <a16:creationId xmlns:a16="http://schemas.microsoft.com/office/drawing/2014/main" id="{80EFE81B-D5C7-B743-A634-A5C396AD6F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351936-C162-D34B-9F5F-8157359A900C}" type="slidenum">
              <a:rPr lang="en-US" smtClean="0"/>
              <a:t>‹N›</a:t>
            </a:fld>
            <a:endParaRPr lang="en-US"/>
          </a:p>
        </p:txBody>
      </p:sp>
    </p:spTree>
    <p:extLst>
      <p:ext uri="{BB962C8B-B14F-4D97-AF65-F5344CB8AC3E}">
        <p14:creationId xmlns:p14="http://schemas.microsoft.com/office/powerpoint/2010/main" val="420875263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Fondamenti di Elettronica Digitale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11/1/2023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Harris &amp; Harris, Digital Design and Computer
Architecture, ARM Ed., Morgan Kaufmann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BC5459AB-881C-8F49-93CB-C9E226F40BB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FA5935F0-7A9B-5044-AEC8-3EE3269D60BC}"/>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10</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402CCAE-1CD7-C146-AD48-1AFDA0763A9F}"/>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0B69842-273C-2D49-9FB9-8676B8D34F13}"/>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11</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C13B22F-859C-B146-89E3-8F40B875049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A8269456-FFBF-AD4E-BB16-1161E39E492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12</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DE0E37F8-F4FE-9A46-9EED-36EA530C7960}"/>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C4FA34A3-5907-9F47-BB74-6BECF0C53437}"/>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13</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B0E4BF30-BE5D-2140-B6A7-803D04E99536}"/>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1C664EA5-2A33-1640-9A47-98F5CEF090DC}"/>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14</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C2EECE7-B132-1042-B098-95C1D98D56FE}"/>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199209C-C463-2A40-9DBF-75E87CE27B6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15</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BF378257-87F7-454F-BA23-9D99818EFE8D}"/>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13CF334E-A6E0-9D43-9ECB-E61D59A75344}"/>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16</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AE7514C-B918-B94C-A670-60F718823FC8}"/>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3D04E12-E069-F94A-B79A-B915CECB222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17</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D9FFB157-C975-8143-BFE3-A5BA882692EE}"/>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C8F2256-F3B0-C549-821B-468936B6EE7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18</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BA5E0A2-E11E-C543-9755-8D135AC37861}"/>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5F2813DC-A894-0F43-8096-1822356FE474}"/>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19</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7C6A8E7-51E9-0542-803A-1C8B70D2A3F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8E7ECF4D-A8B9-924B-8586-6E66D4A134A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BC5459AB-881C-8F49-93CB-C9E226F40BB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FA5935F0-7A9B-5044-AEC8-3EE3269D60BC}"/>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040848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20</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C05B3151-3FC3-9C49-AEFF-981A831562C4}"/>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C9BAEB8-F517-F84A-B902-87D5B3EA37E6}"/>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21</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0D054792-034C-AD4A-AD50-F33CBD2E80DF}"/>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139B9DD8-B309-A44D-8319-6E1B478EE42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22</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61D3AF1E-C90B-2A41-8857-D14750A9A2E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D54636F-34AF-0243-B455-A154BF5B201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23</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4786AFE2-0CE4-F44E-9D8A-A32583725B5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0B9644F7-A143-5E48-8E6A-3568F8B2F834}"/>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24</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104CAA55-122D-214F-B3C6-F14D80524BF3}"/>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F7B95865-4342-0843-9487-11499EBBA8D0}"/>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25</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A63CC78-E345-FE4A-83C2-5E15C4293452}"/>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08106964-BFCD-0F42-B2FB-9335A8E9A685}"/>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26</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17B12B9D-66BD-6E4A-8D5E-D49AA2A90634}"/>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1CC22A9-7ECA-D145-A93E-7DD137BD528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27</a:t>
            </a:fld>
            <a:endParaRPr lang="en-US" dirty="0"/>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62EF2815-6E95-6D4C-B013-8D9A10F61C8A}"/>
              </a:ext>
            </a:extLst>
          </p:cNvPr>
          <p:cNvSpPr>
            <a:spLocks noGrp="1"/>
          </p:cNvSpPr>
          <p:nvPr>
            <p:ph type="ftr" sz="quarter" idx="10"/>
          </p:nvPr>
        </p:nvSpPr>
        <p:spPr/>
        <p:txBody>
          <a:bodyPr/>
          <a:lstStyle/>
          <a:p>
            <a:r>
              <a:rPr lang="en-US" dirty="0"/>
              <a:t>Harris &amp; Harris, Digital Design and Computer
Architecture, ARM Ed., Morgan Kaufmann</a:t>
            </a:r>
          </a:p>
        </p:txBody>
      </p:sp>
      <p:sp>
        <p:nvSpPr>
          <p:cNvPr id="3" name="Header Placeholder 2">
            <a:extLst>
              <a:ext uri="{FF2B5EF4-FFF2-40B4-BE49-F238E27FC236}">
                <a16:creationId xmlns:a16="http://schemas.microsoft.com/office/drawing/2014/main" id="{0E12F190-A593-3447-9FD4-4EF7E0CF8AA9}"/>
              </a:ext>
            </a:extLst>
          </p:cNvPr>
          <p:cNvSpPr>
            <a:spLocks noGrp="1"/>
          </p:cNvSpPr>
          <p:nvPr>
            <p:ph type="hdr" sz="quarter" idx="11"/>
          </p:nvPr>
        </p:nvSpPr>
        <p:spPr/>
        <p:txBody>
          <a:bodyPr/>
          <a:lstStyle/>
          <a:p>
            <a:r>
              <a:rPr lang="en-US" dirty="0" err="1"/>
              <a:t>Fondamenti</a:t>
            </a:r>
            <a:r>
              <a:rPr lang="en-US"/>
              <a:t> di Elettronica Digitale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28</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AE7514C-B918-B94C-A670-60F718823FC8}"/>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3D04E12-E069-F94A-B79A-B915CECB222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29</a:t>
            </a:fld>
            <a:endParaRPr lang="en-US" dirty="0"/>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62EF2815-6E95-6D4C-B013-8D9A10F61C8A}"/>
              </a:ext>
            </a:extLst>
          </p:cNvPr>
          <p:cNvSpPr>
            <a:spLocks noGrp="1"/>
          </p:cNvSpPr>
          <p:nvPr>
            <p:ph type="ftr" sz="quarter" idx="10"/>
          </p:nvPr>
        </p:nvSpPr>
        <p:spPr/>
        <p:txBody>
          <a:bodyPr/>
          <a:lstStyle/>
          <a:p>
            <a:r>
              <a:rPr lang="en-US" dirty="0"/>
              <a:t>Harris &amp; Harris, Digital Design and Computer
Architecture, ARM Ed., Morgan Kaufmann</a:t>
            </a:r>
          </a:p>
        </p:txBody>
      </p:sp>
      <p:sp>
        <p:nvSpPr>
          <p:cNvPr id="3" name="Header Placeholder 2">
            <a:extLst>
              <a:ext uri="{FF2B5EF4-FFF2-40B4-BE49-F238E27FC236}">
                <a16:creationId xmlns:a16="http://schemas.microsoft.com/office/drawing/2014/main" id="{0E12F190-A593-3447-9FD4-4EF7E0CF8AA9}"/>
              </a:ext>
            </a:extLst>
          </p:cNvPr>
          <p:cNvSpPr>
            <a:spLocks noGrp="1"/>
          </p:cNvSpPr>
          <p:nvPr>
            <p:ph type="hdr" sz="quarter" idx="11"/>
          </p:nvPr>
        </p:nvSpPr>
        <p:spPr/>
        <p:txBody>
          <a:bodyPr/>
          <a:lstStyle/>
          <a:p>
            <a:r>
              <a:rPr lang="en-US" dirty="0" err="1"/>
              <a:t>Fondamenti</a:t>
            </a:r>
            <a:r>
              <a:rPr lang="en-US"/>
              <a:t> di Elettronica Digitale</a:t>
            </a:r>
          </a:p>
        </p:txBody>
      </p:sp>
    </p:spTree>
    <p:extLst>
      <p:ext uri="{BB962C8B-B14F-4D97-AF65-F5344CB8AC3E}">
        <p14:creationId xmlns:p14="http://schemas.microsoft.com/office/powerpoint/2010/main" val="406669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3</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EE2EB19-15E1-3D4C-927B-2F2C9FBCDD6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34E18290-6A4B-434E-B0A6-495E1816763C}"/>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30</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B66331A-A247-8948-9F86-22386DFFCC6C}"/>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2C454C2-5C17-2A42-B3A2-2A739A6857B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31</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r>
              <a:rPr lang="en-US" dirty="0"/>
              <a:t>Fine </a:t>
            </a:r>
            <a:r>
              <a:rPr lang="en-US" dirty="0" err="1"/>
              <a:t>lezione</a:t>
            </a:r>
            <a:r>
              <a:rPr lang="en-US" dirty="0"/>
              <a:t> 5</a:t>
            </a:r>
          </a:p>
        </p:txBody>
      </p:sp>
      <p:sp>
        <p:nvSpPr>
          <p:cNvPr id="2" name="Footer Placeholder 1">
            <a:extLst>
              <a:ext uri="{FF2B5EF4-FFF2-40B4-BE49-F238E27FC236}">
                <a16:creationId xmlns:a16="http://schemas.microsoft.com/office/drawing/2014/main" id="{100F0FB4-583A-4B43-B701-8F03634D464A}"/>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6477F4EB-D25F-F54F-A8AF-9B1266AF5061}"/>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32</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F8645FE1-BFC0-7743-A151-C4D35097341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525DC7-5F05-7C49-A78D-AF8ED0F16398}"/>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33</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024AEAB-CBEB-E848-8DFC-CD7E84B388B2}"/>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D816388-52C7-FD4A-9955-DD09C2D98B4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34</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024AEAB-CBEB-E848-8DFC-CD7E84B388B2}"/>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D816388-52C7-FD4A-9955-DD09C2D98B4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2485974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35</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60A84591-DDB8-7548-AC93-E0C3F1B7CEA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2C640377-4D67-4846-884E-F4090E55BDEC}"/>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36</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C8AB445-BA02-1F41-A64F-A526EF745D48}"/>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D4E3F51E-1BDD-D445-9CC3-0311688F00F6}"/>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37</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034EE438-E063-1C46-A0D0-82C38755564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C983A937-C60F-E342-96C0-E59896DA9285}"/>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38</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20741F0C-B061-CA4E-A1A8-5ED9F6E40595}"/>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F1E29088-6458-174E-A4C2-AE3B92B43174}"/>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39</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FDB20D-BE67-2C49-902A-AECA2D1ED04F}"/>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3031D5E9-DDD1-9B40-A951-D8CC99541F30}"/>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5BEFF60-827A-1F4E-A31D-01430716DC79}"/>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1711586D-2141-FD4D-94B4-11CCAFE0D98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40</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EA23715-E6D9-9A49-86BA-02F81A15C7D4}"/>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5AC5685-A214-FB40-8FAF-E946D2A1D8D7}"/>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41</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58769BF-3539-314A-9F38-18558D057D10}"/>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B31011CB-F370-7E4A-8F1A-9886126F1359}"/>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5</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8F1A7378-3064-8A47-BAB6-B7FA7E1C71BB}"/>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787B60BC-A3C1-294D-96BF-9AA350743BA5}"/>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6</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0C2B83B0-F5F2-A549-B9CA-83E3ABE1B4F7}"/>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15C1C379-C865-6F4C-9104-95AC9AA96920}"/>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B426B76D-DEFC-2647-900D-7464C9E7A6E4}"/>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4558B719-B139-4A43-B6A4-B0E9C539CDBF}"/>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97078856-E08B-2246-97A9-55635B9D5581}"/>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49C87ED1-7D1B-9640-B7E2-E9FBAEF47C7B}"/>
              </a:ext>
            </a:extLst>
          </p:cNvPr>
          <p:cNvSpPr>
            <a:spLocks noGrp="1"/>
          </p:cNvSpPr>
          <p:nvPr>
            <p:ph type="hdr" sz="quarter" idx="11"/>
          </p:nvPr>
        </p:nvSpPr>
        <p:spPr/>
        <p:txBody>
          <a:bodyPr/>
          <a:lstStyle/>
          <a:p>
            <a:r>
              <a:rPr lang="en-US"/>
              <a:t>Fondamenti di Elettronica Digitale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9</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97078856-E08B-2246-97A9-55635B9D5581}"/>
              </a:ext>
            </a:extLst>
          </p:cNvPr>
          <p:cNvSpPr>
            <a:spLocks noGrp="1"/>
          </p:cNvSpPr>
          <p:nvPr>
            <p:ph type="ftr" sz="quarter" idx="10"/>
          </p:nvPr>
        </p:nvSpPr>
        <p:spPr/>
        <p:txBody>
          <a:bodyPr/>
          <a:lstStyle/>
          <a:p>
            <a:r>
              <a:rPr lang="en-US"/>
              <a:t>Harris &amp; Harris, Digital Design and Computer
Architecture, ARM Ed., Morgan Kaufmann</a:t>
            </a:r>
          </a:p>
        </p:txBody>
      </p:sp>
      <p:sp>
        <p:nvSpPr>
          <p:cNvPr id="3" name="Header Placeholder 2">
            <a:extLst>
              <a:ext uri="{FF2B5EF4-FFF2-40B4-BE49-F238E27FC236}">
                <a16:creationId xmlns:a16="http://schemas.microsoft.com/office/drawing/2014/main" id="{49C87ED1-7D1B-9640-B7E2-E9FBAEF47C7B}"/>
              </a:ext>
            </a:extLst>
          </p:cNvPr>
          <p:cNvSpPr>
            <a:spLocks noGrp="1"/>
          </p:cNvSpPr>
          <p:nvPr>
            <p:ph type="hdr" sz="quarter" idx="11"/>
          </p:nvPr>
        </p:nvSpPr>
        <p:spPr/>
        <p:txBody>
          <a:bodyPr/>
          <a:lstStyle/>
          <a:p>
            <a:r>
              <a:rPr lang="en-US"/>
              <a:t>Fondamenti di Elettronica Digitale</a:t>
            </a:r>
          </a:p>
        </p:txBody>
      </p:sp>
    </p:spTree>
    <p:extLst>
      <p:ext uri="{BB962C8B-B14F-4D97-AF65-F5344CB8AC3E}">
        <p14:creationId xmlns:p14="http://schemas.microsoft.com/office/powerpoint/2010/main" val="1455919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1" name="TextBox 10"/>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2" name="TextBox 11"/>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37581393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9600" y="5943600"/>
            <a:ext cx="773569" cy="864310"/>
          </a:xfrm>
          <a:prstGeom prst="rect">
            <a:avLst/>
          </a:prstGeom>
        </p:spPr>
      </p:pic>
      <p:sp>
        <p:nvSpPr>
          <p:cNvPr id="12" name="TextBox 11"/>
          <p:cNvSpPr txBox="1"/>
          <p:nvPr userDrawn="1"/>
        </p:nvSpPr>
        <p:spPr>
          <a:xfrm>
            <a:off x="6477000" y="6248400"/>
            <a:ext cx="1981200" cy="307777"/>
          </a:xfrm>
          <a:prstGeom prst="rect">
            <a:avLst/>
          </a:prstGeom>
          <a:noFill/>
        </p:spPr>
        <p:txBody>
          <a:bodyPr wrap="square" rtlCol="0">
            <a:spAutoFit/>
          </a:bodyPr>
          <a:lstStyle/>
          <a:p>
            <a:r>
              <a:rPr lang="en-US" sz="1400" baseline="0" dirty="0">
                <a:solidFill>
                  <a:schemeClr val="bg1"/>
                </a:solidFill>
              </a:rPr>
              <a:t>Chapter 3 &lt;</a:t>
            </a:r>
            <a:fld id="{D1B2EFE9-D440-4A3B-858C-5FEDF5DD0E10}" type="slidenum">
              <a:rPr lang="en-US" sz="1400" smtClean="0">
                <a:solidFill>
                  <a:schemeClr val="bg1"/>
                </a:solidFill>
              </a:rPr>
              <a:pPr/>
              <a:t>‹N›</a:t>
            </a:fld>
            <a:r>
              <a:rPr lang="en-US" sz="1400" dirty="0">
                <a:solidFill>
                  <a:schemeClr val="bg1"/>
                </a:solidFill>
              </a:rPr>
              <a:t>&gt; </a:t>
            </a:r>
          </a:p>
        </p:txBody>
      </p:sp>
      <p:sp>
        <p:nvSpPr>
          <p:cNvPr id="13" name="TextBox 12"/>
          <p:cNvSpPr txBox="1"/>
          <p:nvPr userDrawn="1"/>
        </p:nvSpPr>
        <p:spPr>
          <a:xfrm>
            <a:off x="1295400" y="6248400"/>
            <a:ext cx="5257800" cy="307777"/>
          </a:xfrm>
          <a:prstGeom prst="rect">
            <a:avLst/>
          </a:prstGeom>
          <a:noFill/>
        </p:spPr>
        <p:txBody>
          <a:bodyPr wrap="square" rtlCol="0">
            <a:spAutoFit/>
          </a:bodyPr>
          <a:lstStyle/>
          <a:p>
            <a:r>
              <a:rPr lang="en-US" sz="1400" dirty="0">
                <a:solidFill>
                  <a:schemeClr val="bg1"/>
                </a:solidFill>
              </a:rPr>
              <a:t>Digital Design and Computer Architecture:</a:t>
            </a:r>
            <a:r>
              <a:rPr lang="en-US" sz="1400" baseline="0" dirty="0">
                <a:solidFill>
                  <a:schemeClr val="bg1"/>
                </a:solidFill>
              </a:rPr>
              <a:t> ARM® Edition © 2015</a:t>
            </a:r>
            <a:endParaRPr lang="en-US" sz="1400" dirty="0">
              <a:solidFill>
                <a:schemeClr val="bg1"/>
              </a:solidFill>
            </a:endParaRPr>
          </a:p>
        </p:txBody>
      </p:sp>
    </p:spTree>
    <p:extLst>
      <p:ext uri="{BB962C8B-B14F-4D97-AF65-F5344CB8AC3E}">
        <p14:creationId xmlns:p14="http://schemas.microsoft.com/office/powerpoint/2010/main" val="204430809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p:cNvSpPr>
            <a:spLocks noGrp="1"/>
          </p:cNvSpPr>
          <p:nvPr>
            <p:ph type="tbl" idx="1"/>
          </p:nvPr>
        </p:nvSpPr>
        <p:spPr>
          <a:xfrm>
            <a:off x="685800" y="1219200"/>
            <a:ext cx="7772400" cy="4953000"/>
          </a:xfrm>
        </p:spPr>
        <p:txBody>
          <a:bodyPr/>
          <a:lstStyle/>
          <a:p>
            <a:pPr lvl="0"/>
            <a:endParaRPr lang="en-US" noProof="0"/>
          </a:p>
        </p:txBody>
      </p:sp>
      <p:sp>
        <p:nvSpPr>
          <p:cNvPr id="4" name="Footer Placeholder 3"/>
          <p:cNvSpPr>
            <a:spLocks noGrp="1"/>
          </p:cNvSpPr>
          <p:nvPr>
            <p:ph type="ftr" sz="quarter" idx="10"/>
          </p:nvPr>
        </p:nvSpPr>
        <p:spPr/>
        <p:txBody>
          <a:bodyPr/>
          <a:lstStyle>
            <a:lvl1pPr>
              <a:defRPr smtClean="0"/>
            </a:lvl1pPr>
          </a:lstStyle>
          <a:p>
            <a:pPr>
              <a:defRPr/>
            </a:pP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‹N›</a:t>
            </a:fld>
            <a:r>
              <a:rPr lang="en-US"/>
              <a:t>&gt;</a:t>
            </a:r>
          </a:p>
          <a:p>
            <a:endParaRPr lang="en-GB"/>
          </a:p>
        </p:txBody>
      </p:sp>
    </p:spTree>
    <p:extLst>
      <p:ext uri="{BB962C8B-B14F-4D97-AF65-F5344CB8AC3E}">
        <p14:creationId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‹N›</a:t>
            </a:fld>
            <a:r>
              <a:rPr lang="en-US"/>
              <a:t>&gt;</a:t>
            </a:r>
          </a:p>
          <a:p>
            <a:endParaRPr lang="en-GB"/>
          </a:p>
        </p:txBody>
      </p:sp>
    </p:spTree>
    <p:extLst>
      <p:ext uri="{BB962C8B-B14F-4D97-AF65-F5344CB8AC3E}">
        <p14:creationId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‹N›</a:t>
            </a:fld>
            <a:r>
              <a:rPr lang="en-US"/>
              <a:t>&gt;</a:t>
            </a:r>
          </a:p>
          <a:p>
            <a:endParaRPr lang="en-GB"/>
          </a:p>
        </p:txBody>
      </p:sp>
    </p:spTree>
    <p:extLst>
      <p:ext uri="{BB962C8B-B14F-4D97-AF65-F5344CB8AC3E}">
        <p14:creationId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‹N›</a:t>
            </a:fld>
            <a:r>
              <a:rPr lang="en-US"/>
              <a:t>&gt;</a:t>
            </a:r>
          </a:p>
          <a:p>
            <a:endParaRPr lang="en-GB"/>
          </a:p>
        </p:txBody>
      </p:sp>
    </p:spTree>
    <p:extLst>
      <p:ext uri="{BB962C8B-B14F-4D97-AF65-F5344CB8AC3E}">
        <p14:creationId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‹N›</a:t>
            </a:fld>
            <a:r>
              <a:rPr lang="en-US"/>
              <a:t>&gt;</a:t>
            </a:r>
          </a:p>
          <a:p>
            <a:endParaRPr lang="en-GB"/>
          </a:p>
        </p:txBody>
      </p:sp>
    </p:spTree>
    <p:extLst>
      <p:ext uri="{BB962C8B-B14F-4D97-AF65-F5344CB8AC3E}">
        <p14:creationId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quarter" idx="1"/>
          </p:nvPr>
        </p:nvSpPr>
        <p:spPr>
          <a:xfrm>
            <a:off x="6858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‹N›</a:t>
            </a:fld>
            <a:r>
              <a:rPr lang="en-US"/>
              <a:t>&gt;</a:t>
            </a:r>
          </a:p>
          <a:p>
            <a:endParaRPr lang="en-GB"/>
          </a:p>
        </p:txBody>
      </p:sp>
    </p:spTree>
    <p:extLst>
      <p:ext uri="{BB962C8B-B14F-4D97-AF65-F5344CB8AC3E}">
        <p14:creationId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3" Type="http://schemas.openxmlformats.org/officeDocument/2006/relationships/tags" Target="../tags/tag30.xml"/><Relationship Id="rId7" Type="http://schemas.openxmlformats.org/officeDocument/2006/relationships/notesSlide" Target="../notesSlides/notesSlide11.xml"/><Relationship Id="rId12"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11" Type="http://schemas.openxmlformats.org/officeDocument/2006/relationships/image" Target="../media/image13.wmf"/><Relationship Id="rId5" Type="http://schemas.openxmlformats.org/officeDocument/2006/relationships/tags" Target="../tags/tag32.xml"/><Relationship Id="rId10" Type="http://schemas.openxmlformats.org/officeDocument/2006/relationships/oleObject" Target="../embeddings/oleObject11.bin"/><Relationship Id="rId4" Type="http://schemas.openxmlformats.org/officeDocument/2006/relationships/tags" Target="../tags/tag31.xml"/><Relationship Id="rId9"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5.w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oleObject" Target="../embeddings/oleObject13.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6.wmf"/><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oleObject" Target="../embeddings/oleObject14.bin"/><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7.w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5.bin"/><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8.w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oleObject" Target="../embeddings/oleObject16.bin"/><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9.w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oleObject" Target="../embeddings/oleObject17.bin"/><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notesSlide" Target="../notesSlides/notesSlide20.xml"/><Relationship Id="rId5" Type="http://schemas.openxmlformats.org/officeDocument/2006/relationships/tags" Target="../tags/tag59.xml"/><Relationship Id="rId10"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tags" Target="../tags/tag6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notesSlide" Target="../notesSlides/notesSlide2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73.x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slideLayout" Target="../slideLayouts/slideLayout2.xml"/><Relationship Id="rId7" Type="http://schemas.openxmlformats.org/officeDocument/2006/relationships/oleObject" Target="../embeddings/oleObject22.bin"/><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8.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9.wmf"/><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oleObject" Target="../embeddings/oleObject23.bin"/><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w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oleObject" Target="../embeddings/oleObject2.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81.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89.xml"/></Relationships>
</file>

<file path=ppt/slides/_rels/slide3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9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37.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04.xml"/><Relationship Id="rId4" Type="http://schemas.openxmlformats.org/officeDocument/2006/relationships/image" Target="../media/image27.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oleObject" Target="../embeddings/oleObject24.bin"/><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6.w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7.w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tags" Target="../tags/tag17.xml"/><Relationship Id="rId7" Type="http://schemas.openxmlformats.org/officeDocument/2006/relationships/oleObject" Target="../embeddings/oleObject5.bin"/><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9.wmf"/><Relationship Id="rId4" Type="http://schemas.openxmlformats.org/officeDocument/2006/relationships/tags" Target="../tags/tag18.xml"/><Relationship Id="rId9"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tags" Target="../tags/tag21.xml"/><Relationship Id="rId7" Type="http://schemas.openxmlformats.org/officeDocument/2006/relationships/oleObject" Target="../embeddings/oleObject7.bin"/><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8.xml"/><Relationship Id="rId5" Type="http://schemas.openxmlformats.org/officeDocument/2006/relationships/slideLayout" Target="../slideLayouts/slideLayout2.xml"/><Relationship Id="rId10" Type="http://schemas.openxmlformats.org/officeDocument/2006/relationships/image" Target="../media/image10.wmf"/><Relationship Id="rId4" Type="http://schemas.openxmlformats.org/officeDocument/2006/relationships/tags" Target="../tags/tag22.xml"/><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5.xml"/><Relationship Id="rId7" Type="http://schemas.openxmlformats.org/officeDocument/2006/relationships/image" Target="../media/image9.wmf"/><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oleObject" Target="../embeddings/oleObject9.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1"/>
            </p:custDataLst>
            <p:extLst>
              <p:ext uri="{D42A27DB-BD31-4B8C-83A1-F6EECF244321}">
                <p14:modId xmlns:p14="http://schemas.microsoft.com/office/powerpoint/2010/main" val="1729703373"/>
              </p:ext>
            </p:extLst>
          </p:nvPr>
        </p:nvGraphicFramePr>
        <p:xfrm>
          <a:off x="2321024" y="3429000"/>
          <a:ext cx="4003576" cy="2209800"/>
        </p:xfrm>
        <a:graphic>
          <a:graphicData uri="http://schemas.openxmlformats.org/presentationml/2006/ole">
            <mc:AlternateContent xmlns:mc="http://schemas.openxmlformats.org/markup-compatibility/2006">
              <mc:Choice xmlns:v="urn:schemas-microsoft-com:vml" Requires="v">
                <p:oleObj name="VISIO" r:id="rId5" imgW="2128680" imgH="1174680" progId="Visio.Drawing.6">
                  <p:embed/>
                </p:oleObj>
              </mc:Choice>
              <mc:Fallback>
                <p:oleObj name="VISIO" r:id="rId5" imgW="2128680" imgH="1174680" progId="Visio.Drawing.6">
                  <p:embed/>
                  <p:pic>
                    <p:nvPicPr>
                      <p:cNvPr id="0" name=""/>
                      <p:cNvPicPr>
                        <a:picLocks noChangeAspect="1" noChangeArrowheads="1"/>
                      </p:cNvPicPr>
                      <p:nvPr/>
                    </p:nvPicPr>
                    <p:blipFill>
                      <a:blip r:embed="rId6"/>
                      <a:srcRect/>
                      <a:stretch>
                        <a:fillRect/>
                      </a:stretch>
                    </p:blipFill>
                    <p:spPr bwMode="auto">
                      <a:xfrm>
                        <a:off x="2321024" y="3429000"/>
                        <a:ext cx="4003576" cy="2209800"/>
                      </a:xfrm>
                      <a:prstGeom prst="rect">
                        <a:avLst/>
                      </a:prstGeom>
                      <a:noFill/>
                      <a:ln>
                        <a:noFill/>
                      </a:ln>
                      <a:effectLst/>
                    </p:spPr>
                  </p:pic>
                </p:oleObj>
              </mc:Fallback>
            </mc:AlternateContent>
          </a:graphicData>
        </a:graphic>
      </p:graphicFrame>
      <p:sp>
        <p:nvSpPr>
          <p:cNvPr id="981002" name="Rectangle 10"/>
          <p:cNvSpPr>
            <a:spLocks noChangeArrowheads="1"/>
          </p:cNvSpPr>
          <p:nvPr>
            <p:custDataLst>
              <p:tags r:id="rId2"/>
            </p:custDataLst>
          </p:nvPr>
        </p:nvSpPr>
        <p:spPr bwMode="auto">
          <a:xfrm>
            <a:off x="4572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EN</a:t>
            </a:r>
          </a:p>
          <a:p>
            <a:pPr marL="742950" lvl="1" indent="-285750">
              <a:spcBef>
                <a:spcPct val="20000"/>
              </a:spcBef>
              <a:buFontTx/>
              <a:buChar char="–"/>
            </a:pPr>
            <a:r>
              <a:rPr lang="en-US" sz="2300" dirty="0">
                <a:latin typeface="+mj-lt"/>
                <a:cs typeface="Arial" charset="0"/>
              </a:rPr>
              <a:t>The enable input (</a:t>
            </a:r>
            <a:r>
              <a:rPr lang="en-US" sz="2300" i="1" dirty="0">
                <a:latin typeface="+mj-lt"/>
                <a:cs typeface="Arial" charset="0"/>
              </a:rPr>
              <a:t>EN</a:t>
            </a:r>
            <a:r>
              <a:rPr lang="en-US" sz="2300" dirty="0">
                <a:latin typeface="+mj-lt"/>
                <a:cs typeface="Arial" charset="0"/>
              </a:rPr>
              <a:t>) controls when new data (</a:t>
            </a:r>
            <a:r>
              <a:rPr lang="en-US" sz="2300" i="1" dirty="0">
                <a:latin typeface="+mj-lt"/>
                <a:cs typeface="Arial" charset="0"/>
              </a:rPr>
              <a:t>D</a:t>
            </a:r>
            <a:r>
              <a:rPr lang="en-US" sz="2300" dirty="0">
                <a:latin typeface="+mj-lt"/>
                <a:cs typeface="Arial" charset="0"/>
              </a:rPr>
              <a:t>) is stored</a:t>
            </a: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300" b="1" i="1" dirty="0">
                <a:latin typeface="+mj-lt"/>
                <a:cs typeface="Arial" charset="0"/>
              </a:rPr>
              <a:t>EN</a:t>
            </a:r>
            <a:r>
              <a:rPr lang="en-US" sz="2300" b="1" dirty="0">
                <a:latin typeface="+mj-lt"/>
                <a:cs typeface="Arial" charset="0"/>
              </a:rPr>
              <a:t> = 1: </a:t>
            </a:r>
            <a:r>
              <a:rPr lang="en-US" sz="2300" i="1" dirty="0">
                <a:latin typeface="+mj-lt"/>
                <a:cs typeface="Arial" charset="0"/>
              </a:rPr>
              <a:t>D</a:t>
            </a:r>
            <a:r>
              <a:rPr lang="en-US" sz="2300" dirty="0">
                <a:latin typeface="+mj-lt"/>
                <a:cs typeface="Arial" charset="0"/>
              </a:rPr>
              <a:t> passes through to </a:t>
            </a:r>
            <a:r>
              <a:rPr lang="en-US" sz="2300" i="1" dirty="0">
                <a:latin typeface="+mj-lt"/>
                <a:cs typeface="Arial" charset="0"/>
              </a:rPr>
              <a:t>Q</a:t>
            </a:r>
            <a:r>
              <a:rPr lang="en-US" sz="2300" dirty="0">
                <a:latin typeface="+mj-lt"/>
                <a:cs typeface="Arial" charset="0"/>
              </a:rPr>
              <a:t> on the clock edge </a:t>
            </a:r>
          </a:p>
          <a:p>
            <a:pPr marL="742950" lvl="1" indent="-285750">
              <a:spcBef>
                <a:spcPct val="20000"/>
              </a:spcBef>
              <a:buFontTx/>
              <a:buChar char="–"/>
            </a:pPr>
            <a:r>
              <a:rPr lang="en-US" sz="2300" b="1" i="1" dirty="0">
                <a:latin typeface="+mj-lt"/>
                <a:cs typeface="Arial" charset="0"/>
              </a:rPr>
              <a:t>EN</a:t>
            </a:r>
            <a:r>
              <a:rPr lang="en-US" sz="2300" b="1" dirty="0">
                <a:latin typeface="+mj-lt"/>
                <a:cs typeface="Arial" charset="0"/>
              </a:rPr>
              <a:t> = 0: </a:t>
            </a:r>
            <a:r>
              <a:rPr lang="en-US" sz="2300" dirty="0">
                <a:latin typeface="+mj-lt"/>
                <a:cs typeface="Arial" charset="0"/>
              </a:rPr>
              <a:t>the flip-flop retains its previous state</a:t>
            </a:r>
            <a:endParaRPr lang="en-US" sz="23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Enabled Flip-Flops</a:t>
            </a:r>
          </a:p>
        </p:txBody>
      </p:sp>
    </p:spTree>
    <p:extLst>
      <p:ext uri="{BB962C8B-B14F-4D97-AF65-F5344CB8AC3E}">
        <p14:creationId xmlns:p14="http://schemas.microsoft.com/office/powerpoint/2010/main" val="1145567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5334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Breaks cyclic paths by </a:t>
            </a:r>
            <a:r>
              <a:rPr lang="en-US" sz="2400" b="1" dirty="0">
                <a:latin typeface="+mj-lt"/>
                <a:cs typeface="Arial" charset="0"/>
              </a:rPr>
              <a:t>inserting registers</a:t>
            </a:r>
          </a:p>
          <a:p>
            <a:pPr marL="342900" indent="-342900">
              <a:spcBef>
                <a:spcPct val="20000"/>
              </a:spcBef>
              <a:buFontTx/>
              <a:buChar char="•"/>
            </a:pPr>
            <a:r>
              <a:rPr lang="en-US" sz="2400" dirty="0">
                <a:latin typeface="+mj-lt"/>
                <a:cs typeface="Arial" charset="0"/>
              </a:rPr>
              <a:t>Registers contain </a:t>
            </a:r>
            <a:r>
              <a:rPr lang="en-US" sz="2400" b="1" dirty="0">
                <a:latin typeface="+mj-lt"/>
                <a:cs typeface="Arial" charset="0"/>
              </a:rPr>
              <a:t>state</a:t>
            </a:r>
            <a:r>
              <a:rPr lang="en-US" sz="2400" dirty="0">
                <a:latin typeface="+mj-lt"/>
                <a:cs typeface="Arial" charset="0"/>
              </a:rPr>
              <a:t> of the system</a:t>
            </a:r>
          </a:p>
          <a:p>
            <a:pPr marL="342900" indent="-342900">
              <a:spcBef>
                <a:spcPct val="20000"/>
              </a:spcBef>
              <a:buFontTx/>
              <a:buChar char="•"/>
            </a:pPr>
            <a:r>
              <a:rPr lang="en-US" sz="2400" dirty="0">
                <a:latin typeface="+mj-lt"/>
                <a:cs typeface="Arial" charset="0"/>
              </a:rPr>
              <a:t>State changes at clock edge: system </a:t>
            </a:r>
            <a:r>
              <a:rPr lang="en-US" sz="2400" b="1" dirty="0">
                <a:latin typeface="+mj-lt"/>
                <a:cs typeface="Arial" charset="0"/>
              </a:rPr>
              <a:t>synchronized</a:t>
            </a:r>
            <a:r>
              <a:rPr lang="en-US" sz="2400" dirty="0">
                <a:latin typeface="+mj-lt"/>
                <a:cs typeface="Arial" charset="0"/>
              </a:rPr>
              <a:t>  to the clock</a:t>
            </a:r>
          </a:p>
          <a:p>
            <a:pPr marL="342900" indent="-342900">
              <a:spcBef>
                <a:spcPct val="20000"/>
              </a:spcBef>
              <a:buFontTx/>
              <a:buChar char="•"/>
            </a:pPr>
            <a:r>
              <a:rPr lang="en-US" sz="2400" b="1" dirty="0">
                <a:latin typeface="+mj-lt"/>
                <a:cs typeface="Arial" charset="0"/>
              </a:rPr>
              <a:t>Rules</a:t>
            </a:r>
            <a:r>
              <a:rPr lang="en-US" sz="2400" dirty="0">
                <a:latin typeface="+mj-lt"/>
                <a:cs typeface="Arial" charset="0"/>
              </a:rPr>
              <a:t> of synchronous sequential circuit composition:</a:t>
            </a:r>
          </a:p>
          <a:p>
            <a:pPr marL="742950" lvl="1" indent="-285750">
              <a:spcBef>
                <a:spcPct val="20000"/>
              </a:spcBef>
              <a:buFontTx/>
              <a:buChar char="–"/>
            </a:pPr>
            <a:r>
              <a:rPr lang="en-US" sz="2000" dirty="0">
                <a:latin typeface="+mj-lt"/>
                <a:cs typeface="Arial" charset="0"/>
              </a:rPr>
              <a:t>Every circuit element is either a register or a combinational circuit</a:t>
            </a:r>
          </a:p>
          <a:p>
            <a:pPr marL="742950" lvl="1" indent="-285750">
              <a:spcBef>
                <a:spcPct val="20000"/>
              </a:spcBef>
              <a:buFontTx/>
              <a:buChar char="–"/>
            </a:pPr>
            <a:r>
              <a:rPr lang="en-US" sz="2000" dirty="0">
                <a:latin typeface="+mj-lt"/>
                <a:cs typeface="Arial" charset="0"/>
              </a:rPr>
              <a:t>At least one circuit element is a register</a:t>
            </a:r>
          </a:p>
          <a:p>
            <a:pPr marL="742950" lvl="1" indent="-285750">
              <a:spcBef>
                <a:spcPct val="20000"/>
              </a:spcBef>
              <a:buFontTx/>
              <a:buChar char="–"/>
            </a:pPr>
            <a:r>
              <a:rPr lang="en-US" sz="2000" dirty="0">
                <a:latin typeface="+mj-lt"/>
                <a:cs typeface="Arial" charset="0"/>
              </a:rPr>
              <a:t>All registers receive the same clock signal</a:t>
            </a:r>
          </a:p>
          <a:p>
            <a:pPr marL="742950" lvl="1" indent="-285750">
              <a:spcBef>
                <a:spcPct val="20000"/>
              </a:spcBef>
              <a:buFontTx/>
              <a:buChar char="–"/>
            </a:pPr>
            <a:r>
              <a:rPr lang="en-US" sz="2000" dirty="0">
                <a:latin typeface="+mj-lt"/>
                <a:cs typeface="Arial" charset="0"/>
              </a:rPr>
              <a:t>Every cyclic path contains at least one register</a:t>
            </a:r>
          </a:p>
          <a:p>
            <a:pPr marL="342900" indent="-342900">
              <a:spcBef>
                <a:spcPct val="20000"/>
              </a:spcBef>
              <a:buFontTx/>
              <a:buChar char="•"/>
            </a:pPr>
            <a:r>
              <a:rPr lang="en-US" sz="2400" dirty="0">
                <a:latin typeface="+mj-lt"/>
                <a:cs typeface="Arial" charset="0"/>
              </a:rPr>
              <a:t>Two common synchronous sequential circuits</a:t>
            </a:r>
          </a:p>
          <a:p>
            <a:pPr marL="742950" lvl="1" indent="-285750">
              <a:spcBef>
                <a:spcPct val="20000"/>
              </a:spcBef>
              <a:buFontTx/>
              <a:buChar char="–"/>
            </a:pPr>
            <a:r>
              <a:rPr lang="en-US" sz="2000" dirty="0">
                <a:latin typeface="+mj-lt"/>
                <a:cs typeface="Arial" charset="0"/>
              </a:rPr>
              <a:t>Finite State Machines (FSMs)</a:t>
            </a:r>
          </a:p>
          <a:p>
            <a:pPr marL="742950" lvl="1" indent="-285750">
              <a:spcBef>
                <a:spcPct val="20000"/>
              </a:spcBef>
              <a:buFontTx/>
              <a:buChar char="–"/>
            </a:pPr>
            <a:r>
              <a:rPr lang="en-US" sz="2000" dirty="0">
                <a:latin typeface="+mj-lt"/>
                <a:cs typeface="Arial" charset="0"/>
              </a:rPr>
              <a:t>Pipelines</a:t>
            </a:r>
          </a:p>
        </p:txBody>
      </p:sp>
      <p:sp>
        <p:nvSpPr>
          <p:cNvPr id="7" name="TextBox 6"/>
          <p:cNvSpPr txBox="1"/>
          <p:nvPr/>
        </p:nvSpPr>
        <p:spPr>
          <a:xfrm>
            <a:off x="457200" y="68759"/>
            <a:ext cx="7924800" cy="707886"/>
          </a:xfrm>
          <a:prstGeom prst="rect">
            <a:avLst/>
          </a:prstGeom>
          <a:noFill/>
        </p:spPr>
        <p:txBody>
          <a:bodyPr wrap="square" rtlCol="0">
            <a:spAutoFit/>
          </a:bodyPr>
          <a:lstStyle/>
          <a:p>
            <a:r>
              <a:rPr lang="en-US" sz="4000" dirty="0">
                <a:latin typeface="+mj-lt"/>
              </a:rPr>
              <a:t>Synchronous Sequential Logic Design</a:t>
            </a:r>
          </a:p>
        </p:txBody>
      </p:sp>
    </p:spTree>
    <p:extLst>
      <p:ext uri="{BB962C8B-B14F-4D97-AF65-F5344CB8AC3E}">
        <p14:creationId xmlns:p14="http://schemas.microsoft.com/office/powerpoint/2010/main" val="28651769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1"/>
            </p:custDataLst>
          </p:nvPr>
        </p:nvGraphicFramePr>
        <p:xfrm>
          <a:off x="5867400" y="1408112"/>
          <a:ext cx="2542504" cy="1335088"/>
        </p:xfrm>
        <a:graphic>
          <a:graphicData uri="http://schemas.openxmlformats.org/presentationml/2006/ole">
            <mc:AlternateContent xmlns:mc="http://schemas.openxmlformats.org/markup-compatibility/2006">
              <mc:Choice xmlns:v="urn:schemas-microsoft-com:vml" Requires="v">
                <p:oleObj name="VISIO" r:id="rId8" imgW="1484640" imgH="779760" progId="Visio.Drawing.6">
                  <p:embed/>
                </p:oleObj>
              </mc:Choice>
              <mc:Fallback>
                <p:oleObj name="VISIO" r:id="rId8" imgW="1484640" imgH="779760" progId="Visio.Drawing.6">
                  <p:embed/>
                  <p:pic>
                    <p:nvPicPr>
                      <p:cNvPr id="98919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408112"/>
                        <a:ext cx="2542504" cy="1335088"/>
                      </a:xfrm>
                      <a:prstGeom prst="rect">
                        <a:avLst/>
                      </a:prstGeom>
                    </p:spPr>
                  </p:pic>
                </p:oleObj>
              </mc:Fallback>
            </mc:AlternateContent>
          </a:graphicData>
        </a:graphic>
      </p:graphicFrame>
      <p:graphicFrame>
        <p:nvGraphicFramePr>
          <p:cNvPr id="989203" name="Object 19"/>
          <p:cNvGraphicFramePr>
            <a:graphicFrameLocks noGrp="1" noChangeAspect="1"/>
          </p:cNvGraphicFramePr>
          <p:nvPr>
            <p:ph sz="quarter" idx="4294967295"/>
            <p:custDataLst>
              <p:tags r:id="rId2"/>
            </p:custDataLst>
          </p:nvPr>
        </p:nvGraphicFramePr>
        <p:xfrm>
          <a:off x="6248400" y="2895600"/>
          <a:ext cx="2590800" cy="1471913"/>
        </p:xfrm>
        <a:graphic>
          <a:graphicData uri="http://schemas.openxmlformats.org/presentationml/2006/ole">
            <mc:AlternateContent xmlns:mc="http://schemas.openxmlformats.org/markup-compatibility/2006">
              <mc:Choice xmlns:v="urn:schemas-microsoft-com:vml" Requires="v">
                <p:oleObj name="VISIO" r:id="rId10" imgW="1286640" imgH="730080" progId="Visio.Drawing.6">
                  <p:embed/>
                </p:oleObj>
              </mc:Choice>
              <mc:Fallback>
                <p:oleObj name="VISIO" r:id="rId10" imgW="1286640" imgH="730080" progId="Visio.Drawing.6">
                  <p:embed/>
                  <p:pic>
                    <p:nvPicPr>
                      <p:cNvPr id="989203"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2895600"/>
                        <a:ext cx="2590800" cy="1471913"/>
                      </a:xfrm>
                      <a:prstGeom prst="rect">
                        <a:avLst/>
                      </a:prstGeom>
                    </p:spPr>
                  </p:pic>
                </p:oleObj>
              </mc:Fallback>
            </mc:AlternateContent>
          </a:graphicData>
        </a:graphic>
      </p:graphicFrame>
      <p:graphicFrame>
        <p:nvGraphicFramePr>
          <p:cNvPr id="989204" name="Object 20"/>
          <p:cNvGraphicFramePr>
            <a:graphicFrameLocks noGrp="1" noChangeAspect="1"/>
          </p:cNvGraphicFramePr>
          <p:nvPr>
            <p:ph sz="quarter" idx="4294967295"/>
            <p:custDataLst>
              <p:tags r:id="rId3"/>
            </p:custDataLst>
          </p:nvPr>
        </p:nvGraphicFramePr>
        <p:xfrm>
          <a:off x="6248400" y="4399113"/>
          <a:ext cx="2895600" cy="1553369"/>
        </p:xfrm>
        <a:graphic>
          <a:graphicData uri="http://schemas.openxmlformats.org/presentationml/2006/ole">
            <mc:AlternateContent xmlns:mc="http://schemas.openxmlformats.org/markup-compatibility/2006">
              <mc:Choice xmlns:v="urn:schemas-microsoft-com:vml" Requires="v">
                <p:oleObj name="VISIO" r:id="rId12" imgW="1360440" imgH="730080" progId="Visio.Drawing.6">
                  <p:embed/>
                </p:oleObj>
              </mc:Choice>
              <mc:Fallback>
                <p:oleObj name="VISIO" r:id="rId12" imgW="1360440" imgH="730080" progId="Visio.Drawing.6">
                  <p:embed/>
                  <p:pic>
                    <p:nvPicPr>
                      <p:cNvPr id="989204"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400" y="4399113"/>
                        <a:ext cx="2895600" cy="1553369"/>
                      </a:xfrm>
                      <a:prstGeom prst="rect">
                        <a:avLst/>
                      </a:prstGeom>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5"/>
            </p:custDataLst>
          </p:nvPr>
        </p:nvSpPr>
        <p:spPr bwMode="auto">
          <a:xfrm>
            <a:off x="4572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Char char="•"/>
            </a:pPr>
            <a:r>
              <a:rPr lang="en-US" sz="3200" dirty="0">
                <a:latin typeface="+mj-lt"/>
                <a:cs typeface="Arial" charset="0"/>
              </a:rPr>
              <a:t>Consists of:</a:t>
            </a:r>
          </a:p>
          <a:p>
            <a:pPr marL="742950" lvl="1" indent="-285750">
              <a:buFontTx/>
              <a:buChar char="–"/>
            </a:pPr>
            <a:r>
              <a:rPr lang="en-US" sz="3200" b="1" dirty="0">
                <a:latin typeface="+mj-lt"/>
                <a:cs typeface="Arial" charset="0"/>
              </a:rPr>
              <a:t>State register</a:t>
            </a:r>
          </a:p>
          <a:p>
            <a:pPr marL="1143000" lvl="2" indent="-228600">
              <a:buFontTx/>
              <a:buChar char="•"/>
            </a:pPr>
            <a:r>
              <a:rPr lang="en-US" sz="2600" dirty="0">
                <a:latin typeface="+mj-lt"/>
                <a:cs typeface="Arial" charset="0"/>
              </a:rPr>
              <a:t>Stores current state </a:t>
            </a:r>
          </a:p>
          <a:p>
            <a:pPr marL="1143000" lvl="2" indent="-228600">
              <a:buFontTx/>
              <a:buChar char="•"/>
            </a:pPr>
            <a:r>
              <a:rPr lang="en-US" sz="2600" dirty="0">
                <a:latin typeface="+mj-lt"/>
                <a:cs typeface="Arial" charset="0"/>
              </a:rPr>
              <a:t>Loads next state at clock edge</a:t>
            </a:r>
          </a:p>
          <a:p>
            <a:pPr marL="742950" lvl="1" indent="-285750">
              <a:buFontTx/>
              <a:buChar char="–"/>
            </a:pPr>
            <a:r>
              <a:rPr lang="en-US" sz="3200" b="1" dirty="0">
                <a:latin typeface="+mj-lt"/>
                <a:cs typeface="Arial" charset="0"/>
              </a:rPr>
              <a:t>Combinational logic</a:t>
            </a:r>
          </a:p>
          <a:p>
            <a:pPr marL="1143000" lvl="2" indent="-228600">
              <a:buFontTx/>
              <a:buChar char="•"/>
            </a:pPr>
            <a:r>
              <a:rPr lang="en-US" sz="2600" dirty="0">
                <a:latin typeface="+mj-lt"/>
                <a:cs typeface="Arial" charset="0"/>
              </a:rPr>
              <a:t>Computes the next state</a:t>
            </a:r>
          </a:p>
          <a:p>
            <a:pPr marL="1143000" lvl="2" indent="-228600">
              <a:buFontTx/>
              <a:buChar char="•"/>
            </a:pPr>
            <a:r>
              <a:rPr lang="en-US" sz="2600" dirty="0">
                <a:latin typeface="+mj-lt"/>
                <a:cs typeface="Arial" charset="0"/>
              </a:rPr>
              <a:t>Computes the outputs</a:t>
            </a:r>
          </a:p>
        </p:txBody>
      </p:sp>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Finite State Machine (FSM)</a:t>
            </a:r>
          </a:p>
        </p:txBody>
      </p:sp>
    </p:spTree>
    <p:extLst>
      <p:ext uri="{BB962C8B-B14F-4D97-AF65-F5344CB8AC3E}">
        <p14:creationId xmlns:p14="http://schemas.microsoft.com/office/powerpoint/2010/main" val="13788846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1"/>
            </p:custDataLst>
          </p:nvPr>
        </p:nvGraphicFramePr>
        <p:xfrm>
          <a:off x="1905000" y="2667000"/>
          <a:ext cx="5029200" cy="3113516"/>
        </p:xfrm>
        <a:graphic>
          <a:graphicData uri="http://schemas.openxmlformats.org/presentationml/2006/ole">
            <mc:AlternateContent xmlns:mc="http://schemas.openxmlformats.org/markup-compatibility/2006">
              <mc:Choice xmlns:v="urn:schemas-microsoft-com:vml" Requires="v">
                <p:oleObj name="VISIO" r:id="rId6" imgW="2613600" imgH="1617480" progId="Visio.Drawing.6">
                  <p:embed/>
                </p:oleObj>
              </mc:Choice>
              <mc:Fallback>
                <p:oleObj name="VISIO" r:id="rId6" imgW="2613600" imgH="1617480" progId="Visio.Drawing.6">
                  <p:embed/>
                  <p:pic>
                    <p:nvPicPr>
                      <p:cNvPr id="99226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667000"/>
                        <a:ext cx="5029200" cy="3113516"/>
                      </a:xfrm>
                      <a:prstGeom prst="rect">
                        <a:avLst/>
                      </a:prstGeom>
                    </p:spPr>
                  </p:pic>
                </p:oleObj>
              </mc:Fallback>
            </mc:AlternateContent>
          </a:graphicData>
        </a:graphic>
      </p:graphicFrame>
      <p:sp>
        <p:nvSpPr>
          <p:cNvPr id="99225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3"/>
            </p:custDataLst>
          </p:nvPr>
        </p:nvSpPr>
        <p:spPr bwMode="auto">
          <a:xfrm>
            <a:off x="3810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mj-lt"/>
                <a:cs typeface="Arial" charset="0"/>
              </a:rPr>
              <a:t>Next state </a:t>
            </a:r>
            <a:r>
              <a:rPr lang="en-US" sz="2400" dirty="0">
                <a:latin typeface="+mj-lt"/>
                <a:cs typeface="Arial" charset="0"/>
              </a:rPr>
              <a:t>determined by current state and inputs</a:t>
            </a:r>
          </a:p>
          <a:p>
            <a:pPr marL="342900" indent="-342900">
              <a:spcBef>
                <a:spcPct val="20000"/>
              </a:spcBef>
              <a:buFontTx/>
              <a:buChar char="•"/>
            </a:pPr>
            <a:r>
              <a:rPr lang="en-US" sz="2400" dirty="0">
                <a:latin typeface="+mj-lt"/>
                <a:cs typeface="Arial" charset="0"/>
              </a:rPr>
              <a:t>Two types of finite state machines differ in </a:t>
            </a:r>
            <a:r>
              <a:rPr lang="en-US" sz="2400" b="1" dirty="0">
                <a:latin typeface="+mj-lt"/>
                <a:cs typeface="Arial" charset="0"/>
              </a:rPr>
              <a:t>output logic</a:t>
            </a:r>
            <a:r>
              <a:rPr lang="en-US" sz="2400" dirty="0">
                <a:latin typeface="+mj-lt"/>
                <a:cs typeface="Arial" charset="0"/>
              </a:rPr>
              <a:t>:</a:t>
            </a:r>
          </a:p>
          <a:p>
            <a:pPr marL="742950" lvl="1" indent="-285750">
              <a:spcBef>
                <a:spcPct val="20000"/>
              </a:spcBef>
              <a:buFontTx/>
              <a:buChar char="–"/>
            </a:pPr>
            <a:r>
              <a:rPr lang="en-US" sz="2000" b="1" u="sng" dirty="0">
                <a:latin typeface="+mj-lt"/>
                <a:cs typeface="Arial" charset="0"/>
              </a:rPr>
              <a:t>Moore FSM</a:t>
            </a:r>
            <a:r>
              <a:rPr lang="en-US" sz="2000" b="1" dirty="0">
                <a:latin typeface="+mj-lt"/>
                <a:cs typeface="Arial" charset="0"/>
              </a:rPr>
              <a:t>: </a:t>
            </a:r>
            <a:r>
              <a:rPr lang="en-US" sz="2000" dirty="0">
                <a:latin typeface="+mj-lt"/>
                <a:cs typeface="Arial" charset="0"/>
              </a:rPr>
              <a:t>outputs depend only on current state</a:t>
            </a:r>
          </a:p>
          <a:p>
            <a:pPr marL="742950" lvl="1" indent="-285750">
              <a:spcBef>
                <a:spcPct val="20000"/>
              </a:spcBef>
              <a:buFontTx/>
              <a:buChar char="–"/>
            </a:pPr>
            <a:r>
              <a:rPr lang="en-US" sz="2000" b="1" u="sng" dirty="0">
                <a:latin typeface="+mj-lt"/>
                <a:cs typeface="Arial" charset="0"/>
              </a:rPr>
              <a:t>Mealy FSM</a:t>
            </a:r>
            <a:r>
              <a:rPr lang="en-US" sz="2000" b="1" dirty="0">
                <a:latin typeface="+mj-lt"/>
                <a:cs typeface="Arial" charset="0"/>
              </a:rPr>
              <a:t>: </a:t>
            </a:r>
            <a:r>
              <a:rPr lang="en-US" sz="2000" dirty="0">
                <a:latin typeface="+mj-lt"/>
                <a:cs typeface="Arial" charset="0"/>
              </a:rPr>
              <a:t>outputs depend on current state </a:t>
            </a:r>
            <a:r>
              <a:rPr lang="en-US" sz="2000" i="1" dirty="0">
                <a:latin typeface="+mj-lt"/>
                <a:cs typeface="Arial" charset="0"/>
              </a:rPr>
              <a:t>and</a:t>
            </a:r>
            <a:r>
              <a:rPr lang="en-US" sz="2000" dirty="0">
                <a:latin typeface="+mj-lt"/>
                <a:cs typeface="Arial" charset="0"/>
              </a:rPr>
              <a:t> inputs</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Finite State Machines (FSMs)</a:t>
            </a:r>
          </a:p>
        </p:txBody>
      </p:sp>
    </p:spTree>
    <p:extLst>
      <p:ext uri="{BB962C8B-B14F-4D97-AF65-F5344CB8AC3E}">
        <p14:creationId xmlns:p14="http://schemas.microsoft.com/office/powerpoint/2010/main" val="18792304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1"/>
            </p:custDataLst>
          </p:nvPr>
        </p:nvGraphicFramePr>
        <p:xfrm>
          <a:off x="3738562" y="2209800"/>
          <a:ext cx="4288067" cy="3657600"/>
        </p:xfrm>
        <a:graphic>
          <a:graphicData uri="http://schemas.openxmlformats.org/presentationml/2006/ole">
            <mc:AlternateContent xmlns:mc="http://schemas.openxmlformats.org/markup-compatibility/2006">
              <mc:Choice xmlns:v="urn:schemas-microsoft-com:vml" Requires="v">
                <p:oleObj name="VISIO" r:id="rId6" imgW="2278080" imgH="1943280" progId="Visio.Drawing.6">
                  <p:embed/>
                </p:oleObj>
              </mc:Choice>
              <mc:Fallback>
                <p:oleObj name="VISIO" r:id="rId6" imgW="2278080" imgH="1943280" progId="Visio.Drawing.6">
                  <p:embed/>
                  <p:pic>
                    <p:nvPicPr>
                      <p:cNvPr id="99533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8562" y="2209800"/>
                        <a:ext cx="4288067" cy="3657600"/>
                      </a:xfrm>
                      <a:prstGeom prst="rect">
                        <a:avLst/>
                      </a:prstGeom>
                      <a:noFill/>
                      <a:ln>
                        <a:noFill/>
                      </a:ln>
                      <a:effectLst/>
                    </p:spPr>
                  </p:pic>
                </p:oleObj>
              </mc:Fallback>
            </mc:AlternateContent>
          </a:graphicData>
        </a:graphic>
      </p:graphicFrame>
      <p:sp>
        <p:nvSpPr>
          <p:cNvPr id="99533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3"/>
            </p:custDataLst>
          </p:nvPr>
        </p:nvSpPr>
        <p:spPr bwMode="auto">
          <a:xfrm>
            <a:off x="4572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Traffic light controller</a:t>
            </a:r>
          </a:p>
          <a:p>
            <a:pPr marL="742950" lvl="1" indent="-285750">
              <a:spcBef>
                <a:spcPct val="20000"/>
              </a:spcBef>
              <a:buFontTx/>
              <a:buChar char="–"/>
            </a:pPr>
            <a:r>
              <a:rPr lang="en-US" sz="2600" dirty="0">
                <a:latin typeface="+mj-lt"/>
                <a:cs typeface="Arial" charset="0"/>
              </a:rPr>
              <a:t>Traffic sensors: </a:t>
            </a:r>
            <a:r>
              <a:rPr lang="en-US" sz="2600" i="1" dirty="0">
                <a:latin typeface="+mj-lt"/>
                <a:cs typeface="Arial" charset="0"/>
              </a:rPr>
              <a:t>T</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T</a:t>
            </a:r>
            <a:r>
              <a:rPr lang="en-US" sz="2600" i="1" baseline="-25000" dirty="0">
                <a:latin typeface="+mj-lt"/>
                <a:cs typeface="Arial" charset="0"/>
              </a:rPr>
              <a:t>B</a:t>
            </a:r>
            <a:r>
              <a:rPr lang="en-US" sz="2600" dirty="0">
                <a:latin typeface="+mj-lt"/>
                <a:cs typeface="Arial" charset="0"/>
              </a:rPr>
              <a:t> (TRUE when there’s traffic)</a:t>
            </a:r>
          </a:p>
          <a:p>
            <a:pPr marL="742950" lvl="1" indent="-285750">
              <a:spcBef>
                <a:spcPct val="20000"/>
              </a:spcBef>
              <a:buFontTx/>
              <a:buChar char="–"/>
            </a:pPr>
            <a:r>
              <a:rPr lang="en-US" sz="2600" dirty="0">
                <a:latin typeface="+mj-lt"/>
                <a:cs typeface="Arial" charset="0"/>
              </a:rPr>
              <a:t>Lights: </a:t>
            </a:r>
            <a:r>
              <a:rPr lang="en-US" sz="2600" i="1" dirty="0">
                <a:latin typeface="+mj-lt"/>
                <a:cs typeface="Arial" charset="0"/>
              </a:rPr>
              <a:t>L</a:t>
            </a:r>
            <a:r>
              <a:rPr lang="en-US" sz="2600" i="1" baseline="-25000" dirty="0">
                <a:latin typeface="+mj-lt"/>
                <a:cs typeface="Arial" charset="0"/>
              </a:rPr>
              <a:t>A</a:t>
            </a:r>
            <a:r>
              <a:rPr lang="en-US" sz="2600" dirty="0">
                <a:latin typeface="+mj-lt"/>
                <a:cs typeface="Arial" charset="0"/>
              </a:rPr>
              <a:t>, </a:t>
            </a:r>
            <a:r>
              <a:rPr lang="en-US" sz="2600" i="1" dirty="0">
                <a:latin typeface="+mj-lt"/>
                <a:cs typeface="Arial" charset="0"/>
              </a:rPr>
              <a:t>L</a:t>
            </a:r>
            <a:r>
              <a:rPr lang="en-US" sz="26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FSM Example</a:t>
            </a:r>
          </a:p>
        </p:txBody>
      </p:sp>
    </p:spTree>
    <p:extLst>
      <p:ext uri="{BB962C8B-B14F-4D97-AF65-F5344CB8AC3E}">
        <p14:creationId xmlns:p14="http://schemas.microsoft.com/office/powerpoint/2010/main" val="23730555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1"/>
            </p:custDataLst>
          </p:nvPr>
        </p:nvGraphicFramePr>
        <p:xfrm>
          <a:off x="3581400" y="2057400"/>
          <a:ext cx="4679950" cy="3857625"/>
        </p:xfrm>
        <a:graphic>
          <a:graphicData uri="http://schemas.openxmlformats.org/presentationml/2006/ole">
            <mc:AlternateContent xmlns:mc="http://schemas.openxmlformats.org/markup-compatibility/2006">
              <mc:Choice xmlns:v="urn:schemas-microsoft-com:vml" Requires="v">
                <p:oleObj name="VISIO" r:id="rId6" imgW="1628640" imgH="1343160" progId="Visio.Drawing.6">
                  <p:embed/>
                </p:oleObj>
              </mc:Choice>
              <mc:Fallback>
                <p:oleObj name="VISIO" r:id="rId6" imgW="1628640" imgH="1343160" progId="Visio.Drawing.6">
                  <p:embed/>
                  <p:pic>
                    <p:nvPicPr>
                      <p:cNvPr id="99635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057400"/>
                        <a:ext cx="4679950" cy="3857625"/>
                      </a:xfrm>
                      <a:prstGeom prst="rect">
                        <a:avLst/>
                      </a:prstGeom>
                    </p:spPr>
                  </p:pic>
                </p:oleObj>
              </mc:Fallback>
            </mc:AlternateContent>
          </a:graphicData>
        </a:graphic>
      </p:graphicFrame>
      <p:sp>
        <p:nvSpPr>
          <p:cNvPr id="99635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Reset</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T</a:t>
            </a:r>
            <a:r>
              <a:rPr lang="en-US" sz="3200" i="1" baseline="-25000" dirty="0">
                <a:latin typeface="+mj-lt"/>
                <a:cs typeface="Arial" charset="0"/>
              </a:rPr>
              <a:t>B</a:t>
            </a:r>
          </a:p>
          <a:p>
            <a:pPr marL="342900" indent="-342900">
              <a:spcBef>
                <a:spcPct val="20000"/>
              </a:spcBef>
              <a:buFontTx/>
              <a:buChar char="•"/>
            </a:pPr>
            <a:r>
              <a:rPr lang="en-US" sz="3200" dirty="0">
                <a:latin typeface="+mj-lt"/>
                <a:cs typeface="Arial" charset="0"/>
              </a:rPr>
              <a:t>Outputs: </a:t>
            </a:r>
            <a:r>
              <a:rPr lang="en-US" sz="3200" i="1" dirty="0">
                <a:latin typeface="+mj-lt"/>
                <a:cs typeface="Arial" charset="0"/>
              </a:rPr>
              <a:t>L</a:t>
            </a:r>
            <a:r>
              <a:rPr lang="en-US" sz="3200" i="1" baseline="-25000" dirty="0">
                <a:latin typeface="+mj-lt"/>
                <a:cs typeface="Arial" charset="0"/>
              </a:rPr>
              <a:t>A</a:t>
            </a:r>
            <a:r>
              <a:rPr lang="en-US" sz="3200" dirty="0">
                <a:latin typeface="+mj-lt"/>
                <a:cs typeface="Arial" charset="0"/>
              </a:rPr>
              <a:t>, </a:t>
            </a:r>
            <a:r>
              <a:rPr lang="en-US" sz="3200" i="1" dirty="0">
                <a:latin typeface="+mj-lt"/>
                <a:cs typeface="Arial" charset="0"/>
              </a:rPr>
              <a:t>L</a:t>
            </a:r>
            <a:r>
              <a:rPr lang="en-US" sz="3200" i="1" baseline="-25000" dirty="0">
                <a:latin typeface="+mj-lt"/>
                <a:cs typeface="Arial" charset="0"/>
              </a:rPr>
              <a:t>B</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FSM Black Box</a:t>
            </a:r>
          </a:p>
        </p:txBody>
      </p:sp>
    </p:spTree>
    <p:extLst>
      <p:ext uri="{BB962C8B-B14F-4D97-AF65-F5344CB8AC3E}">
        <p14:creationId xmlns:p14="http://schemas.microsoft.com/office/powerpoint/2010/main" val="4446177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1"/>
            </p:custDataLst>
          </p:nvPr>
        </p:nvGraphicFramePr>
        <p:xfrm>
          <a:off x="4191000" y="1828800"/>
          <a:ext cx="4314825" cy="4298950"/>
        </p:xfrm>
        <a:graphic>
          <a:graphicData uri="http://schemas.openxmlformats.org/presentationml/2006/ole">
            <mc:AlternateContent xmlns:mc="http://schemas.openxmlformats.org/markup-compatibility/2006">
              <mc:Choice xmlns:v="urn:schemas-microsoft-com:vml" Requires="v">
                <p:oleObj name="VISIO" r:id="rId6" imgW="2000160" imgH="1992960" progId="Visio.Drawing.6">
                  <p:embed/>
                </p:oleObj>
              </mc:Choice>
              <mc:Fallback>
                <p:oleObj name="VISIO" r:id="rId6" imgW="2000160" imgH="1992960" progId="Visio.Drawing.6">
                  <p:embed/>
                  <p:pic>
                    <p:nvPicPr>
                      <p:cNvPr id="9973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1828800"/>
                        <a:ext cx="4314825" cy="4298950"/>
                      </a:xfrm>
                      <a:prstGeom prst="rect">
                        <a:avLst/>
                      </a:prstGeom>
                    </p:spPr>
                  </p:pic>
                </p:oleObj>
              </mc:Fallback>
            </mc:AlternateContent>
          </a:graphicData>
        </a:graphic>
      </p:graphicFrame>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FSM State Transition Diagram</a:t>
            </a:r>
          </a:p>
        </p:txBody>
      </p:sp>
      <p:sp>
        <p:nvSpPr>
          <p:cNvPr id="6"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Tree>
    <p:extLst>
      <p:ext uri="{BB962C8B-B14F-4D97-AF65-F5344CB8AC3E}">
        <p14:creationId xmlns:p14="http://schemas.microsoft.com/office/powerpoint/2010/main" val="28924237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457200" y="76200"/>
            <a:ext cx="7924800" cy="769441"/>
          </a:xfrm>
          <a:prstGeom prst="rect">
            <a:avLst/>
          </a:prstGeom>
          <a:noFill/>
        </p:spPr>
        <p:txBody>
          <a:bodyPr wrap="square" rtlCol="0">
            <a:spAutoFit/>
          </a:bodyPr>
          <a:lstStyle/>
          <a:p>
            <a:r>
              <a:rPr lang="en-US" sz="4400" dirty="0">
                <a:latin typeface="+mj-lt"/>
              </a:rPr>
              <a:t>FSM State Transition Diagram</a:t>
            </a:r>
          </a:p>
        </p:txBody>
      </p:sp>
      <p:graphicFrame>
        <p:nvGraphicFramePr>
          <p:cNvPr id="2" name="Object 1"/>
          <p:cNvGraphicFramePr>
            <a:graphicFrameLocks noChangeAspect="1"/>
          </p:cNvGraphicFramePr>
          <p:nvPr>
            <p:custDataLst>
              <p:tags r:id="rId3"/>
            </p:custDataLst>
          </p:nvPr>
        </p:nvGraphicFramePr>
        <p:xfrm>
          <a:off x="4267200" y="1676400"/>
          <a:ext cx="4314825" cy="4298950"/>
        </p:xfrm>
        <a:graphic>
          <a:graphicData uri="http://schemas.openxmlformats.org/presentationml/2006/ole">
            <mc:AlternateContent xmlns:mc="http://schemas.openxmlformats.org/markup-compatibility/2006">
              <mc:Choice xmlns:v="urn:schemas-microsoft-com:vml" Requires="v">
                <p:oleObj name="VISIO" r:id="rId6" imgW="2001299" imgH="1993667" progId="Visio.Drawing.6">
                  <p:embed/>
                </p:oleObj>
              </mc:Choice>
              <mc:Fallback>
                <p:oleObj name="VISIO" r:id="rId6" imgW="2001299" imgH="1993667" progId="Visio.Drawing.6">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6764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4643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nvPr>
        </p:nvGraphicFramePr>
        <p:xfrm>
          <a:off x="2038350" y="1447800"/>
          <a:ext cx="5429250" cy="4023360"/>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FSM State Transition Table</a:t>
            </a:r>
          </a:p>
        </p:txBody>
      </p:sp>
    </p:spTree>
    <p:extLst>
      <p:ext uri="{BB962C8B-B14F-4D97-AF65-F5344CB8AC3E}">
        <p14:creationId xmlns:p14="http://schemas.microsoft.com/office/powerpoint/2010/main" val="20834377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nvPr>
        </p:nvGraphicFramePr>
        <p:xfrm>
          <a:off x="2038350" y="1447800"/>
          <a:ext cx="5429250" cy="4023360"/>
        </p:xfrm>
        <a:graphic>
          <a:graphicData uri="http://schemas.openxmlformats.org/drawingml/2006/table">
            <a:tbl>
              <a:tblPr/>
              <a:tblGrid>
                <a:gridCol w="1357313">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gridCol w="1357313">
                  <a:extLst>
                    <a:ext uri="{9D8B030D-6E8A-4147-A177-3AD203B41FA5}">
                      <a16:colId xmlns:a16="http://schemas.microsoft.com/office/drawing/2014/main" val="20002"/>
                    </a:ext>
                  </a:extLst>
                </a:gridCol>
                <a:gridCol w="1357312">
                  <a:extLst>
                    <a:ext uri="{9D8B030D-6E8A-4147-A177-3AD203B41FA5}">
                      <a16:colId xmlns:a16="http://schemas.microsoft.com/office/drawing/2014/main" val="20003"/>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S3</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S2</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FSM State Transition Table</a:t>
            </a:r>
          </a:p>
        </p:txBody>
      </p:sp>
    </p:spTree>
    <p:extLst>
      <p:ext uri="{BB962C8B-B14F-4D97-AF65-F5344CB8AC3E}">
        <p14:creationId xmlns:p14="http://schemas.microsoft.com/office/powerpoint/2010/main" val="13355086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nvPr>
        </p:nvGraphicFramePr>
        <p:xfrm>
          <a:off x="457200" y="1366837"/>
          <a:ext cx="5715000" cy="3662363"/>
        </p:xfrm>
        <a:graphic>
          <a:graphicData uri="http://schemas.openxmlformats.org/drawingml/2006/table">
            <a:tbl>
              <a:tblPr/>
              <a:tblGrid>
                <a:gridCol w="1076739">
                  <a:extLst>
                    <a:ext uri="{9D8B030D-6E8A-4147-A177-3AD203B41FA5}">
                      <a16:colId xmlns:a16="http://schemas.microsoft.com/office/drawing/2014/main" val="20000"/>
                    </a:ext>
                  </a:extLst>
                </a:gridCol>
                <a:gridCol w="993913">
                  <a:extLst>
                    <a:ext uri="{9D8B030D-6E8A-4147-A177-3AD203B41FA5}">
                      <a16:colId xmlns:a16="http://schemas.microsoft.com/office/drawing/2014/main" val="20001"/>
                    </a:ext>
                  </a:extLst>
                </a:gridCol>
                <a:gridCol w="993913">
                  <a:extLst>
                    <a:ext uri="{9D8B030D-6E8A-4147-A177-3AD203B41FA5}">
                      <a16:colId xmlns:a16="http://schemas.microsoft.com/office/drawing/2014/main" val="20002"/>
                    </a:ext>
                  </a:extLst>
                </a:gridCol>
                <a:gridCol w="911087">
                  <a:extLst>
                    <a:ext uri="{9D8B030D-6E8A-4147-A177-3AD203B41FA5}">
                      <a16:colId xmlns:a16="http://schemas.microsoft.com/office/drawing/2014/main" val="20003"/>
                    </a:ext>
                  </a:extLst>
                </a:gridCol>
                <a:gridCol w="828261">
                  <a:extLst>
                    <a:ext uri="{9D8B030D-6E8A-4147-A177-3AD203B41FA5}">
                      <a16:colId xmlns:a16="http://schemas.microsoft.com/office/drawing/2014/main" val="20004"/>
                    </a:ext>
                  </a:extLst>
                </a:gridCol>
                <a:gridCol w="911087">
                  <a:extLst>
                    <a:ext uri="{9D8B030D-6E8A-4147-A177-3AD203B41FA5}">
                      <a16:colId xmlns:a16="http://schemas.microsoft.com/office/drawing/2014/main" val="20005"/>
                    </a:ext>
                  </a:extLst>
                </a:gridCol>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a:noFill/>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5715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5381" name="Group 69"/>
          <p:cNvGraphicFramePr>
            <a:graphicFrameLocks noGrp="1"/>
          </p:cNvGraphicFramePr>
          <p:nvPr>
            <p:ph sz="half" idx="4294967295"/>
            <p:custDataLst>
              <p:tags r:id="rId2"/>
            </p:custDataLst>
          </p:nvPr>
        </p:nvGraphicFramePr>
        <p:xfrm>
          <a:off x="6324600" y="1752600"/>
          <a:ext cx="2514600" cy="285908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457200" y="68759"/>
            <a:ext cx="7924800" cy="738664"/>
          </a:xfrm>
          <a:prstGeom prst="rect">
            <a:avLst/>
          </a:prstGeom>
          <a:noFill/>
        </p:spPr>
        <p:txBody>
          <a:bodyPr wrap="square" rtlCol="0">
            <a:spAutoFit/>
          </a:bodyPr>
          <a:lstStyle/>
          <a:p>
            <a:r>
              <a:rPr lang="en-US" sz="4200" dirty="0">
                <a:latin typeface="+mj-lt"/>
              </a:rPr>
              <a:t>FSM Encoded State Transition Table</a:t>
            </a:r>
          </a:p>
        </p:txBody>
      </p:sp>
    </p:spTree>
    <p:extLst>
      <p:ext uri="{BB962C8B-B14F-4D97-AF65-F5344CB8AC3E}">
        <p14:creationId xmlns:p14="http://schemas.microsoft.com/office/powerpoint/2010/main" val="8488513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002" name="Rectangle 10"/>
          <p:cNvSpPr>
            <a:spLocks noChangeArrowheads="1"/>
          </p:cNvSpPr>
          <p:nvPr>
            <p:custDataLst>
              <p:tags r:id="rId1"/>
            </p:custDataLst>
          </p:nvPr>
        </p:nvSpPr>
        <p:spPr bwMode="auto">
          <a:xfrm>
            <a:off x="4572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mj-lt"/>
                <a:cs typeface="Arial" charset="0"/>
              </a:rPr>
              <a:t>Enabled flip-flop with clock gating</a:t>
            </a:r>
            <a:endParaRPr lang="en-US" sz="23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Enabled Flip-Flops</a:t>
            </a:r>
          </a:p>
        </p:txBody>
      </p:sp>
      <p:pic>
        <p:nvPicPr>
          <p:cNvPr id="5" name="Picture 4">
            <a:extLst>
              <a:ext uri="{FF2B5EF4-FFF2-40B4-BE49-F238E27FC236}">
                <a16:creationId xmlns:a16="http://schemas.microsoft.com/office/drawing/2014/main" id="{D913D7B8-571B-4860-9EF3-5AD91A6D2531}"/>
              </a:ext>
            </a:extLst>
          </p:cNvPr>
          <p:cNvPicPr>
            <a:picLocks noChangeAspect="1"/>
          </p:cNvPicPr>
          <p:nvPr/>
        </p:nvPicPr>
        <p:blipFill>
          <a:blip r:embed="rId4"/>
          <a:stretch>
            <a:fillRect/>
          </a:stretch>
        </p:blipFill>
        <p:spPr>
          <a:xfrm>
            <a:off x="2476500" y="2240311"/>
            <a:ext cx="4191000" cy="3667126"/>
          </a:xfrm>
          <a:prstGeom prst="rect">
            <a:avLst/>
          </a:prstGeom>
        </p:spPr>
      </p:pic>
    </p:spTree>
    <p:extLst>
      <p:ext uri="{BB962C8B-B14F-4D97-AF65-F5344CB8AC3E}">
        <p14:creationId xmlns:p14="http://schemas.microsoft.com/office/powerpoint/2010/main" val="30259977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nvPr>
        </p:nvGraphicFramePr>
        <p:xfrm>
          <a:off x="457200" y="1366837"/>
          <a:ext cx="5715000" cy="3662363"/>
        </p:xfrm>
        <a:graphic>
          <a:graphicData uri="http://schemas.openxmlformats.org/drawingml/2006/table">
            <a:tbl>
              <a:tblPr/>
              <a:tblGrid>
                <a:gridCol w="1076739">
                  <a:extLst>
                    <a:ext uri="{9D8B030D-6E8A-4147-A177-3AD203B41FA5}">
                      <a16:colId xmlns:a16="http://schemas.microsoft.com/office/drawing/2014/main" val="20000"/>
                    </a:ext>
                  </a:extLst>
                </a:gridCol>
                <a:gridCol w="993913">
                  <a:extLst>
                    <a:ext uri="{9D8B030D-6E8A-4147-A177-3AD203B41FA5}">
                      <a16:colId xmlns:a16="http://schemas.microsoft.com/office/drawing/2014/main" val="20001"/>
                    </a:ext>
                  </a:extLst>
                </a:gridCol>
                <a:gridCol w="993913">
                  <a:extLst>
                    <a:ext uri="{9D8B030D-6E8A-4147-A177-3AD203B41FA5}">
                      <a16:colId xmlns:a16="http://schemas.microsoft.com/office/drawing/2014/main" val="20002"/>
                    </a:ext>
                  </a:extLst>
                </a:gridCol>
                <a:gridCol w="911087">
                  <a:extLst>
                    <a:ext uri="{9D8B030D-6E8A-4147-A177-3AD203B41FA5}">
                      <a16:colId xmlns:a16="http://schemas.microsoft.com/office/drawing/2014/main" val="20003"/>
                    </a:ext>
                  </a:extLst>
                </a:gridCol>
                <a:gridCol w="828261">
                  <a:extLst>
                    <a:ext uri="{9D8B030D-6E8A-4147-A177-3AD203B41FA5}">
                      <a16:colId xmlns:a16="http://schemas.microsoft.com/office/drawing/2014/main" val="20004"/>
                    </a:ext>
                  </a:extLst>
                </a:gridCol>
                <a:gridCol w="911087">
                  <a:extLst>
                    <a:ext uri="{9D8B030D-6E8A-4147-A177-3AD203B41FA5}">
                      <a16:colId xmlns:a16="http://schemas.microsoft.com/office/drawing/2014/main" val="20005"/>
                    </a:ext>
                  </a:extLst>
                </a:gridCol>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T</a:t>
                      </a:r>
                      <a:r>
                        <a:rPr kumimoji="0" lang="en-US" sz="2400" b="1" i="1" u="none" strike="noStrike" cap="none" normalizeH="0" baseline="-25000" dirty="0">
                          <a:ln>
                            <a:noFill/>
                          </a:ln>
                          <a:solidFill>
                            <a:schemeClr val="bg1"/>
                          </a:solidFill>
                          <a:effectLst/>
                          <a:latin typeface="Times New Roman" pitchFamily="18" charset="0"/>
                          <a:cs typeface="Arial" charset="0"/>
                        </a:rPr>
                        <a:t>B</a:t>
                      </a:r>
                    </a:p>
                  </a:txBody>
                  <a:tcPr anchor="b" horzOverflow="overflow">
                    <a:lnL>
                      <a:noFill/>
                    </a:lnL>
                    <a:lnR w="57150"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57150" cap="flat" cmpd="sng" algn="ctr">
                      <a:solidFill>
                        <a:schemeClr val="tx1"/>
                      </a:solidFill>
                      <a:prstDash val="solid"/>
                      <a:round/>
                      <a:headEnd type="none" w="med" len="med"/>
                      <a:tailEnd type="none" w="med" len="med"/>
                    </a:lnL>
                    <a:lnR>
                      <a:noFill/>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4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5381" name="Group 69"/>
          <p:cNvGraphicFramePr>
            <a:graphicFrameLocks noGrp="1"/>
          </p:cNvGraphicFramePr>
          <p:nvPr>
            <p:ph sz="half" idx="4294967295"/>
            <p:custDataLst>
              <p:tags r:id="rId2"/>
            </p:custDataLst>
          </p:nvPr>
        </p:nvGraphicFramePr>
        <p:xfrm>
          <a:off x="6324600" y="1752600"/>
          <a:ext cx="2514600" cy="285908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457200" y="68759"/>
            <a:ext cx="7924800" cy="738664"/>
          </a:xfrm>
          <a:prstGeom prst="rect">
            <a:avLst/>
          </a:prstGeom>
          <a:noFill/>
        </p:spPr>
        <p:txBody>
          <a:bodyPr wrap="square" rtlCol="0">
            <a:spAutoFit/>
          </a:bodyPr>
          <a:lstStyle/>
          <a:p>
            <a:r>
              <a:rPr lang="en-US" sz="4200" dirty="0">
                <a:latin typeface="+mj-lt"/>
              </a:rPr>
              <a:t>FSM Encoded State Transition Table</a:t>
            </a:r>
          </a:p>
        </p:txBody>
      </p:sp>
      <p:sp>
        <p:nvSpPr>
          <p:cNvPr id="6" name="Rectangle 91"/>
          <p:cNvSpPr>
            <a:spLocks noChangeArrowheads="1"/>
          </p:cNvSpPr>
          <p:nvPr>
            <p:custDataLst>
              <p:tags r:id="rId4"/>
            </p:custDataLst>
          </p:nvPr>
        </p:nvSpPr>
        <p:spPr bwMode="auto">
          <a:xfrm>
            <a:off x="1981200" y="5029200"/>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 </a:t>
            </a:r>
            <a:r>
              <a:rPr lang="en-US" b="1" dirty="0">
                <a:latin typeface="Symbol" pitchFamily="18" charset="2"/>
                <a:cs typeface="Arial" charset="0"/>
              </a:rPr>
              <a:t>Å</a:t>
            </a:r>
            <a:r>
              <a:rPr lang="en-US" sz="2400" b="1" i="1" dirty="0">
                <a:latin typeface="Times New Roman" pitchFamily="18" charset="0"/>
                <a:cs typeface="Arial" charset="0"/>
              </a:rPr>
              <a:t> S</a:t>
            </a:r>
            <a:r>
              <a:rPr lang="en-US" sz="2400" b="1" baseline="-25000" dirty="0">
                <a:latin typeface="Times New Roman" pitchFamily="18" charset="0"/>
                <a:cs typeface="Arial" charset="0"/>
              </a:rPr>
              <a:t>0</a:t>
            </a:r>
            <a:r>
              <a:rPr lang="en-US" sz="2400" b="1" i="1" dirty="0">
                <a:latin typeface="Times New Roman" pitchFamily="18" charset="0"/>
                <a:cs typeface="Arial" charset="0"/>
              </a:rPr>
              <a:t> </a:t>
            </a:r>
          </a:p>
          <a:p>
            <a:pPr marL="342900" indent="-342900">
              <a:spcBef>
                <a:spcPct val="20000"/>
              </a:spcBef>
            </a:pPr>
            <a:r>
              <a:rPr lang="en-US" sz="2400" b="1" i="1" dirty="0">
                <a:latin typeface="Times New Roman" pitchFamily="18" charset="0"/>
                <a:cs typeface="Arial" charset="0"/>
              </a:rPr>
              <a:t>S</a:t>
            </a:r>
            <a:r>
              <a:rPr lang="en-US" sz="2400" b="1" i="1" dirty="0">
                <a:latin typeface="Times New Roman" pitchFamily="18" charset="0"/>
                <a:cs typeface="Times New Roman" pitchFamily="18" charset="0"/>
              </a:rPr>
              <a:t>'</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A</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i="1" dirty="0">
                <a:latin typeface="Times New Roman" pitchFamily="18" charset="0"/>
                <a:cs typeface="Arial" charset="0"/>
              </a:rPr>
              <a:t>T</a:t>
            </a:r>
            <a:r>
              <a:rPr lang="en-US" sz="2400" b="1" i="1" baseline="-25000" dirty="0">
                <a:latin typeface="Times New Roman" pitchFamily="18" charset="0"/>
                <a:cs typeface="Arial" charset="0"/>
              </a:rPr>
              <a:t>B</a:t>
            </a:r>
          </a:p>
        </p:txBody>
      </p:sp>
      <p:sp>
        <p:nvSpPr>
          <p:cNvPr id="7" name="Line 92"/>
          <p:cNvSpPr>
            <a:spLocks noChangeShapeType="1"/>
          </p:cNvSpPr>
          <p:nvPr>
            <p:custDataLst>
              <p:tags r:id="rId5"/>
            </p:custDataLst>
          </p:nvPr>
        </p:nvSpPr>
        <p:spPr bwMode="auto">
          <a:xfrm>
            <a:off x="2743200" y="5561011"/>
            <a:ext cx="228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93"/>
          <p:cNvSpPr>
            <a:spLocks noChangeShapeType="1"/>
          </p:cNvSpPr>
          <p:nvPr>
            <p:custDataLst>
              <p:tags r:id="rId6"/>
            </p:custDataLst>
          </p:nvPr>
        </p:nvSpPr>
        <p:spPr bwMode="auto">
          <a:xfrm>
            <a:off x="3048000" y="5561011"/>
            <a:ext cx="228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94"/>
          <p:cNvSpPr>
            <a:spLocks noChangeShapeType="1"/>
          </p:cNvSpPr>
          <p:nvPr>
            <p:custDataLst>
              <p:tags r:id="rId7"/>
            </p:custDataLst>
          </p:nvPr>
        </p:nvSpPr>
        <p:spPr bwMode="auto">
          <a:xfrm>
            <a:off x="4191000" y="555148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95"/>
          <p:cNvSpPr>
            <a:spLocks noChangeShapeType="1"/>
          </p:cNvSpPr>
          <p:nvPr>
            <p:custDataLst>
              <p:tags r:id="rId8"/>
            </p:custDataLst>
          </p:nvPr>
        </p:nvSpPr>
        <p:spPr bwMode="auto">
          <a:xfrm>
            <a:off x="4495800" y="555148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3"/>
          <p:cNvSpPr>
            <a:spLocks noChangeShapeType="1"/>
          </p:cNvSpPr>
          <p:nvPr>
            <p:custDataLst>
              <p:tags r:id="rId9"/>
            </p:custDataLst>
          </p:nvPr>
        </p:nvSpPr>
        <p:spPr bwMode="auto">
          <a:xfrm>
            <a:off x="3352800" y="5561011"/>
            <a:ext cx="228600"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7771227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nvPr>
        </p:nvGraphicFramePr>
        <p:xfrm>
          <a:off x="381000" y="1447800"/>
          <a:ext cx="5524500" cy="2743200"/>
        </p:xfrm>
        <a:graphic>
          <a:graphicData uri="http://schemas.openxmlformats.org/drawingml/2006/table">
            <a:tbl>
              <a:tblPr/>
              <a:tblGrid>
                <a:gridCol w="12573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Outputs</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67411" name="Group 51"/>
          <p:cNvGraphicFramePr>
            <a:graphicFrameLocks noGrp="1"/>
          </p:cNvGraphicFramePr>
          <p:nvPr>
            <p:ph sz="half" idx="4294967295"/>
            <p:custDataLst>
              <p:tags r:id="rId2"/>
            </p:custDataLst>
          </p:nvPr>
        </p:nvGraphicFramePr>
        <p:xfrm>
          <a:off x="6248400" y="1600200"/>
          <a:ext cx="2667000" cy="2297113"/>
        </p:xfrm>
        <a:graphic>
          <a:graphicData uri="http://schemas.openxmlformats.org/drawingml/2006/table">
            <a:tbl>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FSM Output Table</a:t>
            </a:r>
          </a:p>
        </p:txBody>
      </p:sp>
    </p:spTree>
    <p:extLst>
      <p:ext uri="{BB962C8B-B14F-4D97-AF65-F5344CB8AC3E}">
        <p14:creationId xmlns:p14="http://schemas.microsoft.com/office/powerpoint/2010/main" val="28576314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nvPr>
        </p:nvGraphicFramePr>
        <p:xfrm>
          <a:off x="381000" y="1447800"/>
          <a:ext cx="5524500" cy="2743200"/>
        </p:xfrm>
        <a:graphic>
          <a:graphicData uri="http://schemas.openxmlformats.org/drawingml/2006/table">
            <a:tbl>
              <a:tblPr/>
              <a:tblGrid>
                <a:gridCol w="12573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Outputs</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A</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L</a:t>
                      </a:r>
                      <a:r>
                        <a:rPr kumimoji="0" lang="en-US" sz="2400" b="1" i="1" u="none" strike="noStrike" cap="none" normalizeH="0" baseline="-25000" dirty="0">
                          <a:ln>
                            <a:noFill/>
                          </a:ln>
                          <a:solidFill>
                            <a:schemeClr val="bg1"/>
                          </a:solidFill>
                          <a:effectLst/>
                          <a:latin typeface="Times New Roman" pitchFamily="18" charset="0"/>
                          <a:cs typeface="Arial" charset="0"/>
                        </a:rPr>
                        <a:t>B</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67411" name="Group 51"/>
          <p:cNvGraphicFramePr>
            <a:graphicFrameLocks noGrp="1"/>
          </p:cNvGraphicFramePr>
          <p:nvPr>
            <p:ph sz="half" idx="4294967295"/>
            <p:custDataLst>
              <p:tags r:id="rId2"/>
            </p:custDataLst>
          </p:nvPr>
        </p:nvGraphicFramePr>
        <p:xfrm>
          <a:off x="6248400" y="1600200"/>
          <a:ext cx="2667000" cy="2297113"/>
        </p:xfrm>
        <a:graphic>
          <a:graphicData uri="http://schemas.openxmlformats.org/drawingml/2006/table">
            <a:tbl>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457200" y="68759"/>
            <a:ext cx="7924800" cy="769441"/>
          </a:xfrm>
          <a:prstGeom prst="rect">
            <a:avLst/>
          </a:prstGeom>
          <a:noFill/>
        </p:spPr>
        <p:txBody>
          <a:bodyPr wrap="square" rtlCol="0">
            <a:spAutoFit/>
          </a:bodyPr>
          <a:lstStyle/>
          <a:p>
            <a:r>
              <a:rPr lang="en-US" sz="4400" dirty="0">
                <a:latin typeface="+mj-lt"/>
              </a:rPr>
              <a:t>FSM Output Table</a:t>
            </a:r>
          </a:p>
        </p:txBody>
      </p:sp>
      <p:sp>
        <p:nvSpPr>
          <p:cNvPr id="5" name="Rectangle 70"/>
          <p:cNvSpPr>
            <a:spLocks noChangeArrowheads="1"/>
          </p:cNvSpPr>
          <p:nvPr>
            <p:custDataLst>
              <p:tags r:id="rId3"/>
            </p:custDataLst>
          </p:nvPr>
        </p:nvSpPr>
        <p:spPr bwMode="auto">
          <a:xfrm>
            <a:off x="2514600" y="4114800"/>
            <a:ext cx="2438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A</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1</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endParaRPr lang="en-US" sz="2400" b="1" i="1" dirty="0">
              <a:latin typeface="Times New Roman" pitchFamily="18" charset="0"/>
              <a:cs typeface="Arial" charset="0"/>
            </a:endParaRPr>
          </a:p>
          <a:p>
            <a:pPr marL="342900" indent="-342900">
              <a:spcBef>
                <a:spcPct val="20000"/>
              </a:spcBef>
            </a:pPr>
            <a:r>
              <a:rPr lang="en-US" sz="2400" b="1" i="1" dirty="0">
                <a:latin typeface="Times New Roman" pitchFamily="18" charset="0"/>
                <a:cs typeface="Arial" charset="0"/>
              </a:rPr>
              <a:t>L</a:t>
            </a:r>
            <a:r>
              <a:rPr lang="en-US" sz="2400" b="1" i="1" baseline="-25000" dirty="0">
                <a:latin typeface="Times New Roman" pitchFamily="18" charset="0"/>
                <a:cs typeface="Arial" charset="0"/>
              </a:rPr>
              <a:t>B</a:t>
            </a:r>
            <a:r>
              <a:rPr lang="en-US" sz="2400" b="1" baseline="-25000" dirty="0">
                <a:latin typeface="Times New Roman" pitchFamily="18" charset="0"/>
                <a:cs typeface="Arial" charset="0"/>
              </a:rPr>
              <a:t>0</a:t>
            </a:r>
            <a:r>
              <a:rPr lang="en-US" sz="2400" b="1" i="1" dirty="0">
                <a:latin typeface="Times New Roman" pitchFamily="18" charset="0"/>
                <a:cs typeface="Arial" charset="0"/>
              </a:rPr>
              <a:t> = S</a:t>
            </a:r>
            <a:r>
              <a:rPr lang="en-US" sz="2400" b="1" baseline="-25000" dirty="0">
                <a:latin typeface="Times New Roman" pitchFamily="18" charset="0"/>
                <a:cs typeface="Arial" charset="0"/>
              </a:rPr>
              <a:t>1</a:t>
            </a:r>
            <a:r>
              <a:rPr lang="en-US" sz="2400" b="1" i="1" dirty="0">
                <a:latin typeface="Times New Roman" pitchFamily="18" charset="0"/>
                <a:cs typeface="Arial" charset="0"/>
              </a:rPr>
              <a:t>S</a:t>
            </a:r>
            <a:r>
              <a:rPr lang="en-US" sz="2400" b="1" baseline="-25000" dirty="0">
                <a:latin typeface="Times New Roman" pitchFamily="18" charset="0"/>
                <a:cs typeface="Arial" charset="0"/>
              </a:rPr>
              <a:t>0</a:t>
            </a:r>
            <a:endParaRPr lang="en-US" sz="2400" b="1" i="1" baseline="-25000" dirty="0">
              <a:latin typeface="Times New Roman" pitchFamily="18" charset="0"/>
              <a:cs typeface="Arial" charset="0"/>
            </a:endParaRPr>
          </a:p>
        </p:txBody>
      </p:sp>
      <p:sp>
        <p:nvSpPr>
          <p:cNvPr id="6" name="Line 71"/>
          <p:cNvSpPr>
            <a:spLocks noChangeShapeType="1"/>
          </p:cNvSpPr>
          <p:nvPr>
            <p:custDataLst>
              <p:tags r:id="rId4"/>
            </p:custDataLst>
          </p:nvPr>
        </p:nvSpPr>
        <p:spPr bwMode="auto">
          <a:xfrm>
            <a:off x="3352800" y="4648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7" name="Line 72"/>
          <p:cNvSpPr>
            <a:spLocks noChangeShapeType="1"/>
          </p:cNvSpPr>
          <p:nvPr>
            <p:custDataLst>
              <p:tags r:id="rId5"/>
            </p:custDataLst>
          </p:nvPr>
        </p:nvSpPr>
        <p:spPr bwMode="auto">
          <a:xfrm>
            <a:off x="3352800" y="510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Tree>
    <p:extLst>
      <p:ext uri="{BB962C8B-B14F-4D97-AF65-F5344CB8AC3E}">
        <p14:creationId xmlns:p14="http://schemas.microsoft.com/office/powerpoint/2010/main" val="32877925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1"/>
            </p:custDataLst>
          </p:nvPr>
        </p:nvGraphicFramePr>
        <p:xfrm>
          <a:off x="4800600" y="1371600"/>
          <a:ext cx="1922462" cy="3352800"/>
        </p:xfrm>
        <a:graphic>
          <a:graphicData uri="http://schemas.openxmlformats.org/presentationml/2006/ole">
            <mc:AlternateContent xmlns:mc="http://schemas.openxmlformats.org/markup-compatibility/2006">
              <mc:Choice xmlns:v="urn:schemas-microsoft-com:vml" Requires="v">
                <p:oleObj name="VISIO" r:id="rId4" imgW="769680" imgH="1343160" progId="Visio.Drawing.6">
                  <p:embed/>
                </p:oleObj>
              </mc:Choice>
              <mc:Fallback>
                <p:oleObj name="VISIO" r:id="rId4" imgW="769680" imgH="1343160" progId="Visio.Drawing.6">
                  <p:embed/>
                  <p:pic>
                    <p:nvPicPr>
                      <p:cNvPr id="1003595"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371600"/>
                        <a:ext cx="192246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FSM Schematic: State Register</a:t>
            </a:r>
          </a:p>
        </p:txBody>
      </p:sp>
    </p:spTree>
    <p:extLst>
      <p:ext uri="{BB962C8B-B14F-4D97-AF65-F5344CB8AC3E}">
        <p14:creationId xmlns:p14="http://schemas.microsoft.com/office/powerpoint/2010/main" val="5432827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1"/>
            </p:custDataLst>
          </p:nvPr>
        </p:nvGraphicFramePr>
        <p:xfrm>
          <a:off x="685800" y="1344612"/>
          <a:ext cx="6030913" cy="3989388"/>
        </p:xfrm>
        <a:graphic>
          <a:graphicData uri="http://schemas.openxmlformats.org/presentationml/2006/ole">
            <mc:AlternateContent xmlns:mc="http://schemas.openxmlformats.org/markup-compatibility/2006">
              <mc:Choice xmlns:v="urn:schemas-microsoft-com:vml" Requires="v">
                <p:oleObj name="VISIO" r:id="rId4" imgW="2461680" imgH="1628640" progId="Visio.Drawing.6">
                  <p:embed/>
                </p:oleObj>
              </mc:Choice>
              <mc:Fallback>
                <p:oleObj name="VISIO" r:id="rId4" imgW="2461680" imgH="1628640" progId="Visio.Drawing.6">
                  <p:embed/>
                  <p:pic>
                    <p:nvPicPr>
                      <p:cNvPr id="10055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44612"/>
                        <a:ext cx="6030913" cy="39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FSM Schematic: Next State Logic</a:t>
            </a:r>
          </a:p>
        </p:txBody>
      </p:sp>
    </p:spTree>
    <p:extLst>
      <p:ext uri="{BB962C8B-B14F-4D97-AF65-F5344CB8AC3E}">
        <p14:creationId xmlns:p14="http://schemas.microsoft.com/office/powerpoint/2010/main" val="68659886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1"/>
            </p:custDataLst>
          </p:nvPr>
        </p:nvGraphicFramePr>
        <p:xfrm>
          <a:off x="685800" y="1371600"/>
          <a:ext cx="8458200" cy="3937000"/>
        </p:xfrm>
        <a:graphic>
          <a:graphicData uri="http://schemas.openxmlformats.org/presentationml/2006/ole">
            <mc:AlternateContent xmlns:mc="http://schemas.openxmlformats.org/markup-compatibility/2006">
              <mc:Choice xmlns:v="urn:schemas-microsoft-com:vml" Requires="v">
                <p:oleObj name="VISIO" r:id="rId4" imgW="3498840" imgH="1628640" progId="Visio.Drawing.6">
                  <p:embed/>
                </p:oleObj>
              </mc:Choice>
              <mc:Fallback>
                <p:oleObj name="VISIO" r:id="rId4" imgW="3498840" imgH="1628640" progId="Visio.Drawing.6">
                  <p:embed/>
                  <p:pic>
                    <p:nvPicPr>
                      <p:cNvPr id="10076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371600"/>
                        <a:ext cx="8458200" cy="3937000"/>
                      </a:xfrm>
                      <a:prstGeom prst="rect">
                        <a:avLst/>
                      </a:prstGeom>
                    </p:spPr>
                  </p:pic>
                </p:oleObj>
              </mc:Fallback>
            </mc:AlternateContent>
          </a:graphicData>
        </a:graphic>
      </p:graphicFrame>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FSM Schematic: Output Logic</a:t>
            </a:r>
          </a:p>
        </p:txBody>
      </p:sp>
    </p:spTree>
    <p:extLst>
      <p:ext uri="{BB962C8B-B14F-4D97-AF65-F5344CB8AC3E}">
        <p14:creationId xmlns:p14="http://schemas.microsoft.com/office/powerpoint/2010/main" val="18672090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1"/>
            </p:custDataLst>
          </p:nvPr>
        </p:nvGraphicFramePr>
        <p:xfrm>
          <a:off x="228600" y="914400"/>
          <a:ext cx="8839200" cy="3295650"/>
        </p:xfrm>
        <a:graphic>
          <a:graphicData uri="http://schemas.openxmlformats.org/presentationml/2006/ole">
            <mc:AlternateContent xmlns:mc="http://schemas.openxmlformats.org/markup-compatibility/2006">
              <mc:Choice xmlns:v="urn:schemas-microsoft-com:vml" Requires="v">
                <p:oleObj name="VISIO" r:id="rId5" imgW="5529240" imgH="2543040" progId="Visio.Drawing.6">
                  <p:embed/>
                </p:oleObj>
              </mc:Choice>
              <mc:Fallback>
                <p:oleObj name="VISIO" r:id="rId5" imgW="5529240" imgH="2543040" progId="Visio.Drawing.6">
                  <p:embed/>
                  <p:pic>
                    <p:nvPicPr>
                      <p:cNvPr id="100864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914400"/>
                        <a:ext cx="8839200" cy="3295650"/>
                      </a:xfrm>
                      <a:prstGeom prst="rect">
                        <a:avLst/>
                      </a:prstGeom>
                    </p:spPr>
                  </p:pic>
                </p:oleObj>
              </mc:Fallback>
            </mc:AlternateContent>
          </a:graphicData>
        </a:graphic>
      </p:graphicFrame>
      <p:graphicFrame>
        <p:nvGraphicFramePr>
          <p:cNvPr id="1008645" name="Object 5"/>
          <p:cNvGraphicFramePr>
            <a:graphicFrameLocks noGrp="1" noChangeAspect="1"/>
          </p:cNvGraphicFramePr>
          <p:nvPr>
            <p:ph idx="4294967295"/>
            <p:custDataLst>
              <p:tags r:id="rId2"/>
            </p:custDataLst>
          </p:nvPr>
        </p:nvGraphicFramePr>
        <p:xfrm>
          <a:off x="3657600" y="4046538"/>
          <a:ext cx="1903901" cy="1897062"/>
        </p:xfrm>
        <a:graphic>
          <a:graphicData uri="http://schemas.openxmlformats.org/presentationml/2006/ole">
            <mc:AlternateContent xmlns:mc="http://schemas.openxmlformats.org/markup-compatibility/2006">
              <mc:Choice xmlns:v="urn:schemas-microsoft-com:vml" Requires="v">
                <p:oleObj name="VISIO" r:id="rId7" imgW="2000160" imgH="1992960" progId="Visio.Drawing.6">
                  <p:embed/>
                </p:oleObj>
              </mc:Choice>
              <mc:Fallback>
                <p:oleObj name="VISIO" r:id="rId7" imgW="2000160" imgH="1992960" progId="Visio.Drawing.6">
                  <p:embed/>
                  <p:pic>
                    <p:nvPicPr>
                      <p:cNvPr id="100864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046538"/>
                        <a:ext cx="1903901" cy="1897062"/>
                      </a:xfrm>
                      <a:prstGeom prst="rect">
                        <a:avLst/>
                      </a:prstGeom>
                      <a:noFill/>
                      <a:ln>
                        <a:noFill/>
                      </a:ln>
                      <a:effectLst/>
                    </p:spPr>
                  </p:pic>
                </p:oleObj>
              </mc:Fallback>
            </mc:AlternateContent>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FSM Timing Diagram</a:t>
            </a:r>
          </a:p>
        </p:txBody>
      </p:sp>
    </p:spTree>
    <p:extLst>
      <p:ext uri="{BB962C8B-B14F-4D97-AF65-F5344CB8AC3E}">
        <p14:creationId xmlns:p14="http://schemas.microsoft.com/office/powerpoint/2010/main" val="11167947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Binary</a:t>
            </a:r>
            <a:r>
              <a:rPr lang="en-US" sz="3200" dirty="0">
                <a:latin typeface="+mj-lt"/>
                <a:cs typeface="Arial" charset="0"/>
              </a:rPr>
              <a:t> encoding: </a:t>
            </a:r>
          </a:p>
          <a:p>
            <a:pPr marL="742950" lvl="1" indent="-285750">
              <a:spcBef>
                <a:spcPct val="20000"/>
              </a:spcBef>
              <a:buFontTx/>
              <a:buChar char="–"/>
            </a:pPr>
            <a:r>
              <a:rPr lang="en-US" sz="2600" dirty="0">
                <a:latin typeface="+mj-lt"/>
                <a:cs typeface="Arial" charset="0"/>
              </a:rPr>
              <a:t>i.e., for four states, 00, 01, 10, 11</a:t>
            </a:r>
          </a:p>
          <a:p>
            <a:pPr marL="342900" indent="-342900">
              <a:spcBef>
                <a:spcPct val="20000"/>
              </a:spcBef>
              <a:buFontTx/>
              <a:buChar char="•"/>
            </a:pPr>
            <a:r>
              <a:rPr lang="en-US" sz="3200" b="1" dirty="0">
                <a:latin typeface="+mj-lt"/>
                <a:cs typeface="Arial" charset="0"/>
              </a:rPr>
              <a:t>One-hot</a:t>
            </a:r>
            <a:r>
              <a:rPr lang="en-US" sz="3200" dirty="0">
                <a:latin typeface="+mj-lt"/>
                <a:cs typeface="Arial" charset="0"/>
              </a:rPr>
              <a:t> encoding</a:t>
            </a:r>
          </a:p>
          <a:p>
            <a:pPr marL="742950" lvl="1" indent="-285750">
              <a:spcBef>
                <a:spcPct val="20000"/>
              </a:spcBef>
              <a:buFontTx/>
              <a:buChar char="–"/>
            </a:pPr>
            <a:r>
              <a:rPr lang="en-US" sz="2600" dirty="0">
                <a:latin typeface="+mj-lt"/>
                <a:cs typeface="Arial" charset="0"/>
              </a:rPr>
              <a:t>One state bit per state</a:t>
            </a:r>
          </a:p>
          <a:p>
            <a:pPr marL="742950" lvl="1" indent="-285750">
              <a:spcBef>
                <a:spcPct val="20000"/>
              </a:spcBef>
              <a:buFontTx/>
              <a:buChar char="–"/>
            </a:pPr>
            <a:r>
              <a:rPr lang="en-US" sz="2600" dirty="0">
                <a:latin typeface="+mj-lt"/>
                <a:cs typeface="Arial" charset="0"/>
              </a:rPr>
              <a:t>Only one state bit HIGH at once</a:t>
            </a:r>
          </a:p>
          <a:p>
            <a:pPr marL="742950" lvl="1" indent="-285750">
              <a:spcBef>
                <a:spcPct val="20000"/>
              </a:spcBef>
              <a:buFontTx/>
              <a:buChar char="–"/>
            </a:pPr>
            <a:r>
              <a:rPr lang="en-US" sz="2600" dirty="0">
                <a:latin typeface="+mj-lt"/>
                <a:cs typeface="Arial" charset="0"/>
              </a:rPr>
              <a:t>i.e., for 4 states, 0001, 0010, 0100, 1000</a:t>
            </a:r>
          </a:p>
          <a:p>
            <a:pPr marL="742950" lvl="1" indent="-285750">
              <a:spcBef>
                <a:spcPct val="20000"/>
              </a:spcBef>
              <a:buFontTx/>
              <a:buChar char="–"/>
            </a:pPr>
            <a:r>
              <a:rPr lang="en-US" sz="2600" dirty="0">
                <a:latin typeface="+mj-lt"/>
                <a:cs typeface="Arial" charset="0"/>
              </a:rPr>
              <a:t>Requires more flip-flops</a:t>
            </a:r>
          </a:p>
          <a:p>
            <a:pPr marL="742950" lvl="1" indent="-285750">
              <a:spcBef>
                <a:spcPct val="20000"/>
              </a:spcBef>
              <a:buFontTx/>
              <a:buChar char="–"/>
            </a:pPr>
            <a:r>
              <a:rPr lang="en-US" sz="2600" dirty="0">
                <a:latin typeface="+mj-lt"/>
                <a:cs typeface="Arial" charset="0"/>
              </a:rPr>
              <a:t>Often next state and output logic is simpler</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FSM State Encoding</a:t>
            </a:r>
          </a:p>
        </p:txBody>
      </p:sp>
    </p:spTree>
    <p:extLst>
      <p:ext uri="{BB962C8B-B14F-4D97-AF65-F5344CB8AC3E}">
        <p14:creationId xmlns:p14="http://schemas.microsoft.com/office/powerpoint/2010/main" val="24256584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2"/>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Moore FSM: </a:t>
            </a:r>
            <a:r>
              <a:rPr lang="en-US" sz="3200" dirty="0">
                <a:latin typeface="+mj-lt"/>
                <a:cs typeface="Arial" charset="0"/>
              </a:rPr>
              <a:t>outputs labeled in each state</a:t>
            </a:r>
          </a:p>
          <a:p>
            <a:pPr marL="342900" indent="-342900">
              <a:spcBef>
                <a:spcPct val="20000"/>
              </a:spcBef>
              <a:buFontTx/>
              <a:buChar char="•"/>
            </a:pPr>
            <a:r>
              <a:rPr lang="en-US" sz="3200" b="1" dirty="0">
                <a:latin typeface="+mj-lt"/>
                <a:cs typeface="Arial" charset="0"/>
              </a:rPr>
              <a:t>States: </a:t>
            </a:r>
            <a:r>
              <a:rPr lang="en-US" sz="3200" dirty="0">
                <a:latin typeface="+mj-lt"/>
                <a:cs typeface="Arial" charset="0"/>
              </a:rPr>
              <a:t>Circles</a:t>
            </a:r>
          </a:p>
          <a:p>
            <a:pPr marL="342900" indent="-342900">
              <a:spcBef>
                <a:spcPct val="20000"/>
              </a:spcBef>
              <a:buFontTx/>
              <a:buChar char="•"/>
            </a:pPr>
            <a:r>
              <a:rPr lang="en-US" sz="3200" b="1" dirty="0">
                <a:latin typeface="+mj-lt"/>
                <a:cs typeface="Arial" charset="0"/>
              </a:rPr>
              <a:t>Transitions: </a:t>
            </a:r>
            <a:r>
              <a:rPr lang="en-US" sz="3200" dirty="0">
                <a:latin typeface="+mj-lt"/>
                <a:cs typeface="Arial" charset="0"/>
              </a:rPr>
              <a:t>Arcs</a:t>
            </a:r>
            <a:endParaRPr lang="en-US" sz="3200" i="1" baseline="-25000" dirty="0">
              <a:latin typeface="+mj-lt"/>
              <a:cs typeface="Arial" charset="0"/>
            </a:endParaRPr>
          </a:p>
        </p:txBody>
      </p:sp>
      <p:sp>
        <p:nvSpPr>
          <p:cNvPr id="8" name="TextBox 7"/>
          <p:cNvSpPr txBox="1"/>
          <p:nvPr/>
        </p:nvSpPr>
        <p:spPr>
          <a:xfrm>
            <a:off x="457200" y="76200"/>
            <a:ext cx="7924800" cy="769441"/>
          </a:xfrm>
          <a:prstGeom prst="rect">
            <a:avLst/>
          </a:prstGeom>
          <a:noFill/>
        </p:spPr>
        <p:txBody>
          <a:bodyPr wrap="square" rtlCol="0">
            <a:spAutoFit/>
          </a:bodyPr>
          <a:lstStyle/>
          <a:p>
            <a:r>
              <a:rPr lang="en-US" sz="4400" dirty="0">
                <a:latin typeface="+mj-lt"/>
              </a:rPr>
              <a:t>FSM State Transition Diagram</a:t>
            </a:r>
          </a:p>
        </p:txBody>
      </p:sp>
      <p:graphicFrame>
        <p:nvGraphicFramePr>
          <p:cNvPr id="2" name="Object 1"/>
          <p:cNvGraphicFramePr>
            <a:graphicFrameLocks noChangeAspect="1"/>
          </p:cNvGraphicFramePr>
          <p:nvPr>
            <p:custDataLst>
              <p:tags r:id="rId3"/>
            </p:custDataLst>
          </p:nvPr>
        </p:nvGraphicFramePr>
        <p:xfrm>
          <a:off x="4267200" y="1676400"/>
          <a:ext cx="4314825" cy="4298950"/>
        </p:xfrm>
        <a:graphic>
          <a:graphicData uri="http://schemas.openxmlformats.org/presentationml/2006/ole">
            <mc:AlternateContent xmlns:mc="http://schemas.openxmlformats.org/markup-compatibility/2006">
              <mc:Choice xmlns:v="urn:schemas-microsoft-com:vml" Requires="v">
                <p:oleObj name="VISIO" r:id="rId6" imgW="2001299" imgH="1993667" progId="Visio.Drawing.6">
                  <p:embed/>
                </p:oleObj>
              </mc:Choice>
              <mc:Fallback>
                <p:oleObj name="VISIO" r:id="rId6" imgW="2001299" imgH="1993667" progId="Visio.Drawing.6">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1676400"/>
                        <a:ext cx="4314825"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581254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latin typeface="+mj-lt"/>
                <a:cs typeface="Arial" charset="0"/>
              </a:rPr>
              <a:t>Use </a:t>
            </a:r>
            <a:r>
              <a:rPr lang="en-US" sz="3200" b="1" dirty="0">
                <a:latin typeface="+mj-lt"/>
                <a:cs typeface="Arial" charset="0"/>
              </a:rPr>
              <a:t>One-hot</a:t>
            </a:r>
            <a:r>
              <a:rPr lang="en-US" sz="3200" dirty="0">
                <a:latin typeface="+mj-lt"/>
                <a:cs typeface="Arial" charset="0"/>
              </a:rPr>
              <a:t> encoding to design the traffic </a:t>
            </a:r>
          </a:p>
          <a:p>
            <a:pPr>
              <a:spcBef>
                <a:spcPct val="20000"/>
              </a:spcBef>
            </a:pPr>
            <a:r>
              <a:rPr lang="en-US" sz="3200" dirty="0">
                <a:latin typeface="+mj-lt"/>
                <a:cs typeface="Arial" charset="0"/>
              </a:rPr>
              <a:t>light controller between Academic Avenue </a:t>
            </a:r>
            <a:r>
              <a:rPr lang="en-US" sz="3200">
                <a:latin typeface="+mj-lt"/>
                <a:cs typeface="Arial" charset="0"/>
              </a:rPr>
              <a:t>and Bravado </a:t>
            </a:r>
            <a:r>
              <a:rPr lang="en-US" sz="3200" dirty="0">
                <a:latin typeface="+mj-lt"/>
                <a:cs typeface="Arial" charset="0"/>
              </a:rPr>
              <a:t>Blvd </a:t>
            </a:r>
          </a:p>
        </p:txBody>
      </p:sp>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Exercise</a:t>
            </a:r>
          </a:p>
        </p:txBody>
      </p:sp>
    </p:spTree>
    <p:extLst>
      <p:ext uri="{BB962C8B-B14F-4D97-AF65-F5344CB8AC3E}">
        <p14:creationId xmlns:p14="http://schemas.microsoft.com/office/powerpoint/2010/main" val="15958462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1"/>
            </p:custDataLst>
            <p:extLst>
              <p:ext uri="{D42A27DB-BD31-4B8C-83A1-F6EECF244321}">
                <p14:modId xmlns:p14="http://schemas.microsoft.com/office/powerpoint/2010/main" val="4047066408"/>
              </p:ext>
            </p:extLst>
          </p:nvPr>
        </p:nvGraphicFramePr>
        <p:xfrm>
          <a:off x="2766218" y="2819400"/>
          <a:ext cx="3611563" cy="3057525"/>
        </p:xfrm>
        <a:graphic>
          <a:graphicData uri="http://schemas.openxmlformats.org/presentationml/2006/ole">
            <mc:AlternateContent xmlns:mc="http://schemas.openxmlformats.org/markup-compatibility/2006">
              <mc:Choice xmlns:v="urn:schemas-microsoft-com:vml" Requires="v">
                <p:oleObj name="VISIO" r:id="rId6" imgW="1066320" imgH="903240" progId="Visio.Drawing.6">
                  <p:embed/>
                </p:oleObj>
              </mc:Choice>
              <mc:Fallback>
                <p:oleObj name="VISIO" r:id="rId6" imgW="1066320" imgH="903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218" y="2819400"/>
                        <a:ext cx="3611563" cy="3057525"/>
                      </a:xfrm>
                      <a:prstGeom prst="rect">
                        <a:avLst/>
                      </a:prstGeom>
                    </p:spPr>
                  </p:pic>
                </p:oleObj>
              </mc:Fallback>
            </mc:AlternateContent>
          </a:graphicData>
        </a:graphic>
      </p:graphicFrame>
      <p:sp>
        <p:nvSpPr>
          <p:cNvPr id="98304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3"/>
            </p:custDataLst>
          </p:nvPr>
        </p:nvSpPr>
        <p:spPr bwMode="auto">
          <a:xfrm>
            <a:off x="457200" y="9906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Reset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latin typeface="+mj-lt"/>
                <a:cs typeface="Arial" charset="0"/>
              </a:rPr>
              <a:t>Reset</a:t>
            </a:r>
            <a:r>
              <a:rPr lang="en-US" sz="2600" b="1" dirty="0">
                <a:latin typeface="+mj-lt"/>
                <a:cs typeface="Arial" charset="0"/>
              </a:rPr>
              <a:t> = 1:  </a:t>
            </a:r>
            <a:r>
              <a:rPr lang="en-US" sz="2600" i="1" dirty="0">
                <a:latin typeface="+mj-lt"/>
                <a:cs typeface="Arial" charset="0"/>
              </a:rPr>
              <a:t>Q</a:t>
            </a:r>
            <a:r>
              <a:rPr lang="en-US" sz="2600" dirty="0">
                <a:latin typeface="+mj-lt"/>
                <a:cs typeface="Arial" charset="0"/>
              </a:rPr>
              <a:t> is forced to 0 </a:t>
            </a:r>
          </a:p>
          <a:p>
            <a:pPr marL="742950" lvl="1" indent="-285750">
              <a:spcBef>
                <a:spcPct val="20000"/>
              </a:spcBef>
              <a:buFontTx/>
              <a:buChar char="–"/>
            </a:pPr>
            <a:r>
              <a:rPr lang="en-US" sz="2600" b="1" i="1" dirty="0">
                <a:latin typeface="+mj-lt"/>
                <a:cs typeface="Arial" charset="0"/>
              </a:rPr>
              <a:t>Reset</a:t>
            </a:r>
            <a:r>
              <a:rPr lang="en-US" sz="2600" b="1" dirty="0">
                <a:latin typeface="+mj-lt"/>
                <a:cs typeface="Arial" charset="0"/>
              </a:rPr>
              <a:t> = 0:  </a:t>
            </a:r>
            <a:r>
              <a:rPr lang="en-US" sz="2600" dirty="0">
                <a:latin typeface="+mj-lt"/>
                <a:cs typeface="Arial" charset="0"/>
              </a:rPr>
              <a:t>flip-flop behaves as ordinary D flip-flop</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Resettable Flip-Flops</a:t>
            </a:r>
          </a:p>
        </p:txBody>
      </p:sp>
    </p:spTree>
    <p:extLst>
      <p:ext uri="{BB962C8B-B14F-4D97-AF65-F5344CB8AC3E}">
        <p14:creationId xmlns:p14="http://schemas.microsoft.com/office/powerpoint/2010/main" val="1402115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mj-lt"/>
                <a:cs typeface="Arial" charset="0"/>
              </a:rPr>
              <a:t>Alyssa P. Hacker has a snail that crawls down a paper tape with 1’s and 0’s on it. The snail smiles whenever the last two digits it has crawled over are 01.  Design Moore and Mealy FSMs of the snail’s brain.</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vs. Mealy FSM</a:t>
            </a:r>
          </a:p>
        </p:txBody>
      </p:sp>
      <p:pic>
        <p:nvPicPr>
          <p:cNvPr id="159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362200"/>
            <a:ext cx="186436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4106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Mealy FSM: arcs indicate input/output</a:t>
            </a: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State Transition Diagrams</a:t>
            </a:r>
          </a:p>
        </p:txBody>
      </p:sp>
      <p:graphicFrame>
        <p:nvGraphicFramePr>
          <p:cNvPr id="3" name="Object 2"/>
          <p:cNvGraphicFramePr>
            <a:graphicFrameLocks noChangeAspect="1"/>
          </p:cNvGraphicFramePr>
          <p:nvPr/>
        </p:nvGraphicFramePr>
        <p:xfrm>
          <a:off x="914400" y="1371600"/>
          <a:ext cx="3873062" cy="2133600"/>
        </p:xfrm>
        <a:graphic>
          <a:graphicData uri="http://schemas.openxmlformats.org/presentationml/2006/ole">
            <mc:AlternateContent xmlns:mc="http://schemas.openxmlformats.org/markup-compatibility/2006">
              <mc:Choice xmlns:v="urn:schemas-microsoft-com:vml" Requires="v">
                <p:oleObj name="VISIO" r:id="rId4" imgW="2339280" imgH="1289160" progId="Visio.Drawing.6">
                  <p:embed/>
                </p:oleObj>
              </mc:Choice>
              <mc:Fallback>
                <p:oleObj name="VISIO" r:id="rId4" imgW="2339280" imgH="1289160" progId="Visio.Drawing.6">
                  <p:embed/>
                  <p:pic>
                    <p:nvPicPr>
                      <p:cNvPr id="3" name="Object 2"/>
                      <p:cNvPicPr/>
                      <p:nvPr/>
                    </p:nvPicPr>
                    <p:blipFill>
                      <a:blip r:embed="rId5"/>
                      <a:stretch>
                        <a:fillRect/>
                      </a:stretch>
                    </p:blipFill>
                    <p:spPr>
                      <a:xfrm>
                        <a:off x="914400" y="1371600"/>
                        <a:ext cx="3873062" cy="2133600"/>
                      </a:xfrm>
                      <a:prstGeom prst="rect">
                        <a:avLst/>
                      </a:prstGeom>
                    </p:spPr>
                  </p:pic>
                </p:oleObj>
              </mc:Fallback>
            </mc:AlternateContent>
          </a:graphicData>
        </a:graphic>
      </p:graphicFrame>
      <p:pic>
        <p:nvPicPr>
          <p:cNvPr id="16077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8891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Tree>
    <p:extLst>
      <p:ext uri="{BB962C8B-B14F-4D97-AF65-F5344CB8AC3E}">
        <p14:creationId xmlns:p14="http://schemas.microsoft.com/office/powerpoint/2010/main" val="263996541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nvPr>
        </p:nvGraphicFramePr>
        <p:xfrm>
          <a:off x="838200" y="1447800"/>
          <a:ext cx="4572000" cy="365601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69515" name="Group 107"/>
          <p:cNvGraphicFramePr>
            <a:graphicFrameLocks noGrp="1"/>
          </p:cNvGraphicFramePr>
          <p:nvPr>
            <p:ph sz="half" idx="4294967295"/>
            <p:custDataLst>
              <p:tags r:id="rId2"/>
            </p:custData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1</a:t>
            </a:r>
            <a:r>
              <a:rPr lang="en-US" sz="2400" b="1" baseline="30000" dirty="0">
                <a:latin typeface="Courier (W1)" pitchFamily="49" charset="0"/>
                <a:cs typeface="Arial" charset="0"/>
              </a:rPr>
              <a:t>’</a:t>
            </a:r>
            <a:r>
              <a:rPr lang="en-US" sz="2400" b="1" i="1" dirty="0">
                <a:latin typeface="Times New Roman" pitchFamily="18" charset="0"/>
                <a:cs typeface="Arial" charset="0"/>
              </a:rPr>
              <a:t> = S</a:t>
            </a:r>
            <a:r>
              <a:rPr lang="en-US" sz="2400" b="1" baseline="-25000" dirty="0">
                <a:latin typeface="Times New Roman" pitchFamily="18" charset="0"/>
                <a:cs typeface="Arial" charset="0"/>
              </a:rPr>
              <a:t>0</a:t>
            </a:r>
            <a:r>
              <a:rPr lang="en-US" sz="2400" b="1" i="1" dirty="0">
                <a:latin typeface="Times New Roman" pitchFamily="18" charset="0"/>
                <a:cs typeface="Arial" charset="0"/>
              </a:rPr>
              <a:t>A</a:t>
            </a:r>
          </a:p>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142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nvPr>
        </p:nvGraphicFramePr>
        <p:xfrm>
          <a:off x="838200" y="1447800"/>
          <a:ext cx="4572000" cy="4111626"/>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900" dirty="0"/>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a:r>
                        <a:rPr lang="en-US" sz="1900" dirty="0"/>
                        <a:t>X</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algn="ctr"/>
                      <a:r>
                        <a:rPr lang="en-US" sz="1900" dirty="0"/>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2494842383"/>
                  </a:ext>
                </a:extLst>
              </a:tr>
            </a:tbl>
          </a:graphicData>
        </a:graphic>
      </p:graphicFrame>
      <p:graphicFrame>
        <p:nvGraphicFramePr>
          <p:cNvPr id="1169515" name="Group 107"/>
          <p:cNvGraphicFramePr>
            <a:graphicFrameLocks noGrp="1"/>
          </p:cNvGraphicFramePr>
          <p:nvPr>
            <p:ph sz="half" idx="4294967295"/>
            <p:custDataLst>
              <p:tags r:id="rId2"/>
            </p:custDataLst>
          </p:nvPr>
        </p:nvGraphicFramePr>
        <p:xfrm>
          <a:off x="6019800" y="1600200"/>
          <a:ext cx="2514600" cy="2297113"/>
        </p:xfrm>
        <a:graphic>
          <a:graphicData uri="http://schemas.openxmlformats.org/drawingml/2006/table">
            <a:tbl>
              <a:tblPr/>
              <a:tblGrid>
                <a:gridCol w="1066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Moore FSM State Transition Table</a:t>
            </a:r>
          </a:p>
        </p:txBody>
      </p:sp>
      <p:sp>
        <p:nvSpPr>
          <p:cNvPr id="6" name="Rectangle 44"/>
          <p:cNvSpPr>
            <a:spLocks noChangeArrowheads="1"/>
          </p:cNvSpPr>
          <p:nvPr>
            <p:custDataLst>
              <p:tags r:id="rId4"/>
            </p:custDataLst>
          </p:nvPr>
        </p:nvSpPr>
        <p:spPr bwMode="auto">
          <a:xfrm>
            <a:off x="60198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1</a:t>
            </a:r>
            <a:r>
              <a:rPr lang="en-US" sz="2400" b="1" baseline="30000" dirty="0">
                <a:latin typeface="Courier (W1)" pitchFamily="49" charset="0"/>
                <a:cs typeface="Arial" charset="0"/>
              </a:rPr>
              <a:t>’</a:t>
            </a:r>
            <a:r>
              <a:rPr lang="en-US" sz="2400" b="1" i="1" dirty="0">
                <a:latin typeface="Times New Roman" pitchFamily="18" charset="0"/>
                <a:cs typeface="Arial" charset="0"/>
              </a:rPr>
              <a:t> = S</a:t>
            </a:r>
            <a:r>
              <a:rPr lang="en-US" sz="2400" b="1" baseline="-25000" dirty="0">
                <a:latin typeface="Times New Roman" pitchFamily="18" charset="0"/>
                <a:cs typeface="Arial" charset="0"/>
              </a:rPr>
              <a:t>0</a:t>
            </a:r>
            <a:r>
              <a:rPr lang="en-US" sz="2400" b="1" i="1" dirty="0">
                <a:latin typeface="Times New Roman" pitchFamily="18" charset="0"/>
                <a:cs typeface="Arial" charset="0"/>
              </a:rPr>
              <a:t>A</a:t>
            </a:r>
          </a:p>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endParaRPr lang="en-US" sz="2400" b="1" i="1" baseline="-25000" dirty="0">
              <a:latin typeface="Times New Roman" pitchFamily="18" charset="0"/>
              <a:cs typeface="Arial" charset="0"/>
            </a:endParaRPr>
          </a:p>
        </p:txBody>
      </p:sp>
      <p:cxnSp>
        <p:nvCxnSpPr>
          <p:cNvPr id="3" name="Straight Connector 2"/>
          <p:cNvCxnSpPr/>
          <p:nvPr/>
        </p:nvCxnSpPr>
        <p:spPr>
          <a:xfrm>
            <a:off x="6858000" y="5181600"/>
            <a:ext cx="22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reccia a destra 1">
            <a:extLst>
              <a:ext uri="{FF2B5EF4-FFF2-40B4-BE49-F238E27FC236}">
                <a16:creationId xmlns:a16="http://schemas.microsoft.com/office/drawing/2014/main" id="{FFEC1262-B2FB-4E25-913A-EA6523C8C0E2}"/>
              </a:ext>
            </a:extLst>
          </p:cNvPr>
          <p:cNvSpPr/>
          <p:nvPr/>
        </p:nvSpPr>
        <p:spPr>
          <a:xfrm rot="19299236">
            <a:off x="5473513" y="5494246"/>
            <a:ext cx="533400" cy="227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26CDFE09-FC09-4A08-9F59-F0E6584D8F94}"/>
              </a:ext>
            </a:extLst>
          </p:cNvPr>
          <p:cNvSpPr txBox="1"/>
          <p:nvPr/>
        </p:nvSpPr>
        <p:spPr>
          <a:xfrm>
            <a:off x="2133600" y="5854700"/>
            <a:ext cx="4147131" cy="646331"/>
          </a:xfrm>
          <a:prstGeom prst="rect">
            <a:avLst/>
          </a:prstGeom>
          <a:noFill/>
        </p:spPr>
        <p:txBody>
          <a:bodyPr wrap="square" rtlCol="0">
            <a:spAutoFit/>
          </a:bodyPr>
          <a:lstStyle/>
          <a:p>
            <a:r>
              <a:rPr lang="it-IT" dirty="0"/>
              <a:t>Ho semplificato le funzioni sfruttando i </a:t>
            </a:r>
            <a:r>
              <a:rPr lang="it-IT" dirty="0" err="1"/>
              <a:t>don’t</a:t>
            </a:r>
            <a:r>
              <a:rPr lang="it-IT" dirty="0"/>
              <a:t> care dello stato S</a:t>
            </a:r>
            <a:r>
              <a:rPr lang="it-IT" baseline="-25000" dirty="0"/>
              <a:t>1</a:t>
            </a:r>
            <a:r>
              <a:rPr lang="it-IT" dirty="0"/>
              <a:t>S</a:t>
            </a:r>
            <a:r>
              <a:rPr lang="it-IT" baseline="-25000" dirty="0"/>
              <a:t>0</a:t>
            </a:r>
            <a:r>
              <a:rPr lang="it-IT" dirty="0"/>
              <a:t>=11</a:t>
            </a:r>
          </a:p>
        </p:txBody>
      </p:sp>
    </p:spTree>
    <p:extLst>
      <p:ext uri="{BB962C8B-B14F-4D97-AF65-F5344CB8AC3E}">
        <p14:creationId xmlns:p14="http://schemas.microsoft.com/office/powerpoint/2010/main" val="17539757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nvPr>
        </p:nvGraphicFramePr>
        <p:xfrm>
          <a:off x="1524001" y="1905000"/>
          <a:ext cx="3352800" cy="2286000"/>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a:ln>
                            <a:noFill/>
                          </a:ln>
                          <a:solidFill>
                            <a:schemeClr val="bg1"/>
                          </a:solidFill>
                          <a:effectLst/>
                          <a:latin typeface="Times New Roman" pitchFamily="18" charset="0"/>
                          <a:cs typeface="Arial" charset="0"/>
                        </a:rPr>
                        <a:t>S</a:t>
                      </a:r>
                      <a:r>
                        <a:rPr kumimoji="0" lang="en-US" sz="24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Y</a:t>
                      </a:r>
                      <a:endParaRPr kumimoji="0" lang="en-US" sz="2400" b="1" i="0" u="none" strike="noStrike" cap="none" normalizeH="0" baseline="-25000" dirty="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Output Table</a:t>
            </a:r>
          </a:p>
        </p:txBody>
      </p:sp>
    </p:spTree>
    <p:extLst>
      <p:ext uri="{BB962C8B-B14F-4D97-AF65-F5344CB8AC3E}">
        <p14:creationId xmlns:p14="http://schemas.microsoft.com/office/powerpoint/2010/main" val="223013823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Output Table</a:t>
            </a:r>
          </a:p>
        </p:txBody>
      </p:sp>
      <p:sp>
        <p:nvSpPr>
          <p:cNvPr id="4" name="Rectangle 44"/>
          <p:cNvSpPr>
            <a:spLocks noChangeArrowheads="1"/>
          </p:cNvSpPr>
          <p:nvPr>
            <p:custDataLst>
              <p:tags r:id="rId1"/>
            </p:custDataLst>
          </p:nvPr>
        </p:nvSpPr>
        <p:spPr bwMode="auto">
          <a:xfrm>
            <a:off x="2514600" y="46482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1</a:t>
            </a:r>
            <a:endParaRPr lang="en-US" sz="2400" b="1" i="1" baseline="-25000" dirty="0">
              <a:latin typeface="Times New Roman" pitchFamily="18" charset="0"/>
              <a:cs typeface="Arial" charset="0"/>
            </a:endParaRPr>
          </a:p>
        </p:txBody>
      </p:sp>
      <p:graphicFrame>
        <p:nvGraphicFramePr>
          <p:cNvPr id="5" name="Group 3"/>
          <p:cNvGraphicFramePr>
            <a:graphicFrameLocks/>
          </p:cNvGraphicFramePr>
          <p:nvPr>
            <p:custDataLst>
              <p:tags r:id="rId2"/>
            </p:custDataLst>
          </p:nvPr>
        </p:nvGraphicFramePr>
        <p:xfrm>
          <a:off x="1524001" y="1905000"/>
          <a:ext cx="3352800" cy="2286000"/>
        </p:xfrm>
        <a:graphic>
          <a:graphicData uri="http://schemas.openxmlformats.org/drawingml/2006/table">
            <a:tbl>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a:ln>
                            <a:noFill/>
                          </a:ln>
                          <a:solidFill>
                            <a:schemeClr val="bg1"/>
                          </a:solidFill>
                          <a:effectLst/>
                          <a:latin typeface="Times New Roman" pitchFamily="18" charset="0"/>
                          <a:cs typeface="Arial" charset="0"/>
                        </a:rPr>
                        <a:t>S</a:t>
                      </a:r>
                      <a:r>
                        <a:rPr kumimoji="0" lang="en-US" sz="2400" b="1" i="0" u="none" strike="noStrike" cap="none" normalizeH="0" baseline="-25000">
                          <a:ln>
                            <a:noFill/>
                          </a:ln>
                          <a:solidFill>
                            <a:schemeClr val="bg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S</a:t>
                      </a:r>
                      <a:r>
                        <a:rPr kumimoji="0" lang="en-US" sz="2400" b="1" i="0" u="none" strike="noStrike" cap="none" normalizeH="0" baseline="-25000" dirty="0">
                          <a:ln>
                            <a:noFill/>
                          </a:ln>
                          <a:solidFill>
                            <a:schemeClr val="bg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bg1"/>
                          </a:solidFill>
                          <a:effectLst/>
                          <a:latin typeface="Times New Roman" pitchFamily="18" charset="0"/>
                          <a:cs typeface="Arial" charset="0"/>
                        </a:rPr>
                        <a:t>Y</a:t>
                      </a:r>
                      <a:endParaRPr kumimoji="0" lang="en-US" sz="2400" b="1" i="0" u="none" strike="noStrike" cap="none" normalizeH="0" baseline="-25000" dirty="0">
                        <a:ln>
                          <a:noFill/>
                        </a:ln>
                        <a:solidFill>
                          <a:schemeClr val="bg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Times New Roman" panose="02020603050405020304" pitchFamily="18"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582162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Input</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Next State</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Output</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Y</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nvPr>
        </p:nvGraphicFramePr>
        <p:xfrm>
          <a:off x="5715000" y="2133600"/>
          <a:ext cx="2514600" cy="173513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46447"/>
            <a:ext cx="8686800" cy="677108"/>
          </a:xfrm>
          <a:prstGeom prst="rect">
            <a:avLst/>
          </a:prstGeom>
          <a:noFill/>
        </p:spPr>
        <p:txBody>
          <a:bodyPr wrap="square" rtlCol="0">
            <a:spAutoFit/>
          </a:bodyPr>
          <a:lstStyle/>
          <a:p>
            <a:r>
              <a:rPr lang="en-US" sz="3800" dirty="0">
                <a:latin typeface="+mj-lt"/>
              </a:rPr>
              <a:t>Mealy FSM State Transition &amp; Output Table</a:t>
            </a:r>
          </a:p>
        </p:txBody>
      </p:sp>
    </p:spTree>
    <p:extLst>
      <p:ext uri="{BB962C8B-B14F-4D97-AF65-F5344CB8AC3E}">
        <p14:creationId xmlns:p14="http://schemas.microsoft.com/office/powerpoint/2010/main" val="202015984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nvPr>
        </p:nvGraphicFramePr>
        <p:xfrm>
          <a:off x="1143000" y="1524000"/>
          <a:ext cx="4343399" cy="2621280"/>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799">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Input</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Next State</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8" charset="0"/>
                          <a:cs typeface="Arial" charset="0"/>
                        </a:rPr>
                        <a:t>Output</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bg1"/>
                          </a:solidFill>
                          <a:effectLst/>
                          <a:latin typeface="Times New Roman" pitchFamily="18" charset="0"/>
                          <a:cs typeface="Arial" charset="0"/>
                        </a:rPr>
                        <a:t>S</a:t>
                      </a:r>
                      <a:r>
                        <a:rPr kumimoji="0" lang="en-US" sz="2000" b="1" i="0" u="none" strike="noStrike" cap="none" normalizeH="0" baseline="-25000">
                          <a:ln>
                            <a:noFill/>
                          </a:ln>
                          <a:solidFill>
                            <a:schemeClr val="bg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A</a:t>
                      </a:r>
                      <a:endParaRPr kumimoji="0" lang="en-US" sz="2000" b="1" i="1" u="none" strike="noStrike" cap="none" normalizeH="0" baseline="-25000" dirty="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S</a:t>
                      </a:r>
                      <a:r>
                        <a:rPr kumimoji="0" lang="en-US" sz="2000" b="1" i="1" u="none" strike="noStrike" cap="none" normalizeH="0" baseline="0" dirty="0">
                          <a:ln>
                            <a:noFill/>
                          </a:ln>
                          <a:solidFill>
                            <a:schemeClr val="bg1"/>
                          </a:solidFill>
                          <a:effectLst/>
                          <a:latin typeface="Times New Roman" pitchFamily="18" charset="0"/>
                          <a:cs typeface="Times New Roman" pitchFamily="18" charset="0"/>
                        </a:rPr>
                        <a:t>'</a:t>
                      </a:r>
                      <a:r>
                        <a:rPr kumimoji="0" lang="en-US" sz="2000" b="1" i="0" u="none" strike="noStrike" cap="none" normalizeH="0" baseline="-25000" dirty="0">
                          <a:ln>
                            <a:noFill/>
                          </a:ln>
                          <a:solidFill>
                            <a:schemeClr val="bg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bg1"/>
                          </a:solidFill>
                          <a:effectLst/>
                          <a:latin typeface="Times New Roman" pitchFamily="18" charset="0"/>
                          <a:cs typeface="Arial" charset="0"/>
                        </a:rPr>
                        <a:t>Y</a:t>
                      </a:r>
                      <a:endParaRPr kumimoji="0" lang="en-US" sz="2000" b="1" i="0" u="none" strike="noStrike" cap="none" normalizeH="0" baseline="-25000" dirty="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7988" name="Group 132"/>
          <p:cNvGraphicFramePr>
            <a:graphicFrameLocks noGrp="1"/>
          </p:cNvGraphicFramePr>
          <p:nvPr>
            <p:ph sz="half" idx="4294967295"/>
            <p:custDataLst>
              <p:tags r:id="rId2"/>
            </p:custDataLst>
          </p:nvPr>
        </p:nvGraphicFramePr>
        <p:xfrm>
          <a:off x="5715000" y="2133600"/>
          <a:ext cx="2514600" cy="1735138"/>
        </p:xfrm>
        <a:graphic>
          <a:graphicData uri="http://schemas.openxmlformats.org/drawingml/2006/table">
            <a:tbl>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457200" y="152400"/>
            <a:ext cx="8686800" cy="677108"/>
          </a:xfrm>
          <a:prstGeom prst="rect">
            <a:avLst/>
          </a:prstGeom>
          <a:noFill/>
        </p:spPr>
        <p:txBody>
          <a:bodyPr wrap="square" rtlCol="0">
            <a:spAutoFit/>
          </a:bodyPr>
          <a:lstStyle/>
          <a:p>
            <a:r>
              <a:rPr lang="en-US" sz="3800" dirty="0">
                <a:latin typeface="+mj-lt"/>
              </a:rPr>
              <a:t>Mealy FSM State Transition &amp; Output Table</a:t>
            </a:r>
          </a:p>
        </p:txBody>
      </p:sp>
      <p:sp>
        <p:nvSpPr>
          <p:cNvPr id="6" name="Rectangle 44"/>
          <p:cNvSpPr>
            <a:spLocks noChangeArrowheads="1"/>
          </p:cNvSpPr>
          <p:nvPr>
            <p:custDataLst>
              <p:tags r:id="rId4"/>
            </p:custDataLst>
          </p:nvPr>
        </p:nvSpPr>
        <p:spPr bwMode="auto">
          <a:xfrm>
            <a:off x="2438400" y="4495800"/>
            <a:ext cx="1676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1" i="1" dirty="0">
                <a:latin typeface="Times New Roman" pitchFamily="18" charset="0"/>
                <a:cs typeface="Arial" charset="0"/>
              </a:rPr>
              <a:t>S</a:t>
            </a:r>
            <a:r>
              <a:rPr lang="en-US" sz="2400" b="1" baseline="-25000" dirty="0">
                <a:latin typeface="Times New Roman" pitchFamily="18" charset="0"/>
                <a:cs typeface="Arial" charset="0"/>
              </a:rPr>
              <a:t>0</a:t>
            </a:r>
            <a:r>
              <a:rPr lang="en-US" sz="2400" b="1" baseline="30000" dirty="0">
                <a:latin typeface="Courier (W1)" pitchFamily="49" charset="0"/>
                <a:cs typeface="Arial" charset="0"/>
              </a:rPr>
              <a:t>’</a:t>
            </a:r>
            <a:r>
              <a:rPr lang="en-US" sz="2400" b="1" i="1" dirty="0">
                <a:latin typeface="Times New Roman" pitchFamily="18" charset="0"/>
                <a:cs typeface="Arial" charset="0"/>
              </a:rPr>
              <a:t> =  A</a:t>
            </a:r>
          </a:p>
          <a:p>
            <a:pPr marL="342900" indent="-342900">
              <a:spcBef>
                <a:spcPct val="20000"/>
              </a:spcBef>
            </a:pPr>
            <a:r>
              <a:rPr lang="en-US" sz="2400" b="1" i="1" dirty="0">
                <a:latin typeface="Times New Roman" pitchFamily="18" charset="0"/>
                <a:cs typeface="Arial" charset="0"/>
              </a:rPr>
              <a:t>Y = S</a:t>
            </a:r>
            <a:r>
              <a:rPr lang="en-US" sz="2400" b="1" baseline="-25000" dirty="0">
                <a:latin typeface="Times New Roman" pitchFamily="18" charset="0"/>
                <a:cs typeface="Arial" charset="0"/>
              </a:rPr>
              <a:t>0 </a:t>
            </a:r>
            <a:r>
              <a:rPr lang="en-US" sz="2400" b="1" i="1" dirty="0">
                <a:latin typeface="Times New Roman" pitchFamily="18" charset="0"/>
                <a:cs typeface="Arial" charset="0"/>
              </a:rPr>
              <a:t>A</a:t>
            </a:r>
            <a:endParaRPr lang="en-US" sz="2400" b="1" i="1" baseline="-25000" dirty="0">
              <a:latin typeface="Times New Roman" pitchFamily="18" charset="0"/>
              <a:cs typeface="Arial" charset="0"/>
            </a:endParaRPr>
          </a:p>
        </p:txBody>
      </p:sp>
      <p:cxnSp>
        <p:nvCxnSpPr>
          <p:cNvPr id="3" name="Straight Connector 2"/>
          <p:cNvCxnSpPr/>
          <p:nvPr/>
        </p:nvCxnSpPr>
        <p:spPr>
          <a:xfrm>
            <a:off x="3352800" y="4572000"/>
            <a:ext cx="228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86655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Moore FSM Schematic</a:t>
            </a:r>
          </a:p>
        </p:txBody>
      </p:sp>
      <p:pic>
        <p:nvPicPr>
          <p:cNvPr id="1618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8326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latin typeface="+mj-lt"/>
                <a:cs typeface="Arial" charset="0"/>
              </a:rPr>
              <a:t>Asynchronous:</a:t>
            </a:r>
            <a:r>
              <a:rPr lang="en-US" sz="2600" dirty="0">
                <a:latin typeface="+mj-lt"/>
                <a:cs typeface="Arial" charset="0"/>
              </a:rPr>
              <a:t> 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flip-flop</a:t>
            </a:r>
          </a:p>
          <a:p>
            <a:pPr marL="342900" indent="-342900">
              <a:spcBef>
                <a:spcPct val="20000"/>
              </a:spcBef>
              <a:buFontTx/>
              <a:buChar char="•"/>
            </a:pPr>
            <a:r>
              <a:rPr lang="en-US" sz="3200" dirty="0">
                <a:latin typeface="+mj-lt"/>
                <a:cs typeface="Arial" charset="0"/>
              </a:rPr>
              <a:t>Synchronously resettable flip-flop?</a:t>
            </a: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Resettable Flip-Flops</a:t>
            </a:r>
          </a:p>
        </p:txBody>
      </p:sp>
    </p:spTree>
    <p:extLst>
      <p:ext uri="{BB962C8B-B14F-4D97-AF65-F5344CB8AC3E}">
        <p14:creationId xmlns:p14="http://schemas.microsoft.com/office/powerpoint/2010/main" val="284797303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Mealy FSM Schematic</a:t>
            </a:r>
          </a:p>
        </p:txBody>
      </p:sp>
      <p:pic>
        <p:nvPicPr>
          <p:cNvPr id="1628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962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68759"/>
            <a:ext cx="7924800" cy="769441"/>
          </a:xfrm>
          <a:prstGeom prst="rect">
            <a:avLst/>
          </a:prstGeom>
          <a:noFill/>
        </p:spPr>
        <p:txBody>
          <a:bodyPr wrap="square" rtlCol="0">
            <a:spAutoFit/>
          </a:bodyPr>
          <a:lstStyle/>
          <a:p>
            <a:r>
              <a:rPr lang="en-US" sz="4400" dirty="0">
                <a:latin typeface="+mj-lt"/>
              </a:rPr>
              <a:t>Moore &amp; Mealy Timing Diagram</a:t>
            </a:r>
          </a:p>
        </p:txBody>
      </p:sp>
      <p:graphicFrame>
        <p:nvGraphicFramePr>
          <p:cNvPr id="3" name="Object 2"/>
          <p:cNvGraphicFramePr>
            <a:graphicFrameLocks noChangeAspect="1"/>
          </p:cNvGraphicFramePr>
          <p:nvPr/>
        </p:nvGraphicFramePr>
        <p:xfrm>
          <a:off x="205571" y="1371600"/>
          <a:ext cx="8557429" cy="3429000"/>
        </p:xfrm>
        <a:graphic>
          <a:graphicData uri="http://schemas.openxmlformats.org/presentationml/2006/ole">
            <mc:AlternateContent xmlns:mc="http://schemas.openxmlformats.org/markup-compatibility/2006">
              <mc:Choice xmlns:v="urn:schemas-microsoft-com:vml" Requires="v">
                <p:oleObj name="VISIO" r:id="rId3" imgW="5859000" imgH="2348280" progId="Visio.Drawing.6">
                  <p:embed/>
                </p:oleObj>
              </mc:Choice>
              <mc:Fallback>
                <p:oleObj name="VISIO" r:id="rId3" imgW="5859000" imgH="2348280" progId="Visio.Drawing.6">
                  <p:embed/>
                  <p:pic>
                    <p:nvPicPr>
                      <p:cNvPr id="3" name="Object 2"/>
                      <p:cNvPicPr/>
                      <p:nvPr/>
                    </p:nvPicPr>
                    <p:blipFill>
                      <a:blip r:embed="rId4"/>
                      <a:stretch>
                        <a:fillRect/>
                      </a:stretch>
                    </p:blipFill>
                    <p:spPr>
                      <a:xfrm>
                        <a:off x="205571" y="1371600"/>
                        <a:ext cx="8557429" cy="34290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0C228DA-CC41-4942-9E1A-FDD0B0DDBA22}"/>
              </a:ext>
            </a:extLst>
          </p:cNvPr>
          <p:cNvGraphicFramePr>
            <a:graphicFrameLocks noChangeAspect="1"/>
          </p:cNvGraphicFramePr>
          <p:nvPr/>
        </p:nvGraphicFramePr>
        <p:xfrm>
          <a:off x="685800" y="5029200"/>
          <a:ext cx="2958661" cy="1629873"/>
        </p:xfrm>
        <a:graphic>
          <a:graphicData uri="http://schemas.openxmlformats.org/presentationml/2006/ole">
            <mc:AlternateContent xmlns:mc="http://schemas.openxmlformats.org/markup-compatibility/2006">
              <mc:Choice xmlns:v="urn:schemas-microsoft-com:vml" Requires="v">
                <p:oleObj name="VISIO" r:id="rId5" imgW="2339280" imgH="1289160" progId="Visio.Drawing.6">
                  <p:embed/>
                </p:oleObj>
              </mc:Choice>
              <mc:Fallback>
                <p:oleObj name="VISIO" r:id="rId5" imgW="2339280" imgH="1289160" progId="Visio.Drawing.6">
                  <p:embed/>
                  <p:pic>
                    <p:nvPicPr>
                      <p:cNvPr id="4" name="Object 3">
                        <a:extLst>
                          <a:ext uri="{FF2B5EF4-FFF2-40B4-BE49-F238E27FC236}">
                            <a16:creationId xmlns:a16="http://schemas.microsoft.com/office/drawing/2014/main" id="{20C228DA-CC41-4942-9E1A-FDD0B0DDBA22}"/>
                          </a:ext>
                        </a:extLst>
                      </p:cNvPr>
                      <p:cNvPicPr/>
                      <p:nvPr/>
                    </p:nvPicPr>
                    <p:blipFill>
                      <a:blip r:embed="rId6"/>
                      <a:stretch>
                        <a:fillRect/>
                      </a:stretch>
                    </p:blipFill>
                    <p:spPr>
                      <a:xfrm>
                        <a:off x="685800" y="5029200"/>
                        <a:ext cx="2958661" cy="1629873"/>
                      </a:xfrm>
                      <a:prstGeom prst="rect">
                        <a:avLst/>
                      </a:prstGeom>
                    </p:spPr>
                  </p:pic>
                </p:oleObj>
              </mc:Fallback>
            </mc:AlternateContent>
          </a:graphicData>
        </a:graphic>
      </p:graphicFrame>
      <p:pic>
        <p:nvPicPr>
          <p:cNvPr id="5" name="Picture 8">
            <a:extLst>
              <a:ext uri="{FF2B5EF4-FFF2-40B4-BE49-F238E27FC236}">
                <a16:creationId xmlns:a16="http://schemas.microsoft.com/office/drawing/2014/main" id="{D34C8F2C-6378-044C-A3ED-768701E1345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0921" y="5029199"/>
            <a:ext cx="1954660" cy="16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18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457200" y="68759"/>
            <a:ext cx="7924800" cy="769441"/>
          </a:xfrm>
          <a:prstGeom prst="rect">
            <a:avLst/>
          </a:prstGeom>
          <a:noFill/>
        </p:spPr>
        <p:txBody>
          <a:bodyPr wrap="square" rtlCol="0">
            <a:spAutoFit/>
          </a:bodyPr>
          <a:lstStyle/>
          <a:p>
            <a:r>
              <a:rPr lang="en-US" sz="4400" dirty="0">
                <a:latin typeface="+mj-lt"/>
              </a:rPr>
              <a:t>Resettable Flip-Flops</a:t>
            </a:r>
          </a:p>
        </p:txBody>
      </p:sp>
      <p:graphicFrame>
        <p:nvGraphicFramePr>
          <p:cNvPr id="2" name="Object 1"/>
          <p:cNvGraphicFramePr>
            <a:graphicFrameLocks noChangeAspect="1"/>
          </p:cNvGraphicFramePr>
          <p:nvPr>
            <p:custDataLst>
              <p:tags r:id="rId2"/>
            </p:custDataLst>
            <p:extLst>
              <p:ext uri="{D42A27DB-BD31-4B8C-83A1-F6EECF244321}">
                <p14:modId xmlns:p14="http://schemas.microsoft.com/office/powerpoint/2010/main" val="3878127330"/>
              </p:ext>
            </p:extLst>
          </p:nvPr>
        </p:nvGraphicFramePr>
        <p:xfrm>
          <a:off x="2788606" y="3871086"/>
          <a:ext cx="2850194" cy="1996314"/>
        </p:xfrm>
        <a:graphic>
          <a:graphicData uri="http://schemas.openxmlformats.org/presentationml/2006/ole">
            <mc:AlternateContent xmlns:mc="http://schemas.openxmlformats.org/markup-compatibility/2006">
              <mc:Choice xmlns:v="urn:schemas-microsoft-com:vml" Requires="v">
                <p:oleObj name="VISIO" r:id="rId6" imgW="1514332" imgH="1060948" progId="Visio.Drawing.6">
                  <p:embed/>
                </p:oleObj>
              </mc:Choice>
              <mc:Fallback>
                <p:oleObj name="VISIO" r:id="rId6" imgW="1514332" imgH="1060948" progId="Visio.Drawing.6">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8606" y="3871086"/>
                        <a:ext cx="2850194" cy="1996314"/>
                      </a:xfrm>
                      <a:prstGeom prst="rect">
                        <a:avLst/>
                      </a:prstGeom>
                      <a:noFill/>
                      <a:ln>
                        <a:noFill/>
                      </a:ln>
                    </p:spPr>
                  </p:pic>
                </p:oleObj>
              </mc:Fallback>
            </mc:AlternateContent>
          </a:graphicData>
        </a:graphic>
      </p:graphicFrame>
      <p:sp>
        <p:nvSpPr>
          <p:cNvPr id="6" name="Rectangle 4"/>
          <p:cNvSpPr>
            <a:spLocks noChangeArrowheads="1"/>
          </p:cNvSpPr>
          <p:nvPr>
            <p:custDataLst>
              <p:tags r:id="rId3"/>
            </p:custDataLst>
          </p:nvPr>
        </p:nvSpPr>
        <p:spPr bwMode="auto">
          <a:xfrm>
            <a:off x="381000" y="914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Two types:</a:t>
            </a:r>
          </a:p>
          <a:p>
            <a:pPr marL="742950" lvl="1" indent="-285750">
              <a:spcBef>
                <a:spcPct val="20000"/>
              </a:spcBef>
              <a:buFontTx/>
              <a:buChar char="–"/>
            </a:pPr>
            <a:r>
              <a:rPr lang="en-US" sz="2600" b="1" dirty="0">
                <a:latin typeface="+mj-lt"/>
                <a:cs typeface="Arial" charset="0"/>
              </a:rPr>
              <a:t>Synchronous: </a:t>
            </a:r>
            <a:r>
              <a:rPr lang="en-US" sz="2600" dirty="0">
                <a:latin typeface="+mj-lt"/>
                <a:cs typeface="Arial" charset="0"/>
              </a:rPr>
              <a:t>resets at the clock edge only</a:t>
            </a:r>
          </a:p>
          <a:p>
            <a:pPr marL="742950" lvl="1" indent="-285750">
              <a:spcBef>
                <a:spcPct val="20000"/>
              </a:spcBef>
              <a:buFontTx/>
              <a:buChar char="–"/>
            </a:pPr>
            <a:r>
              <a:rPr lang="en-US" sz="2600" b="1" dirty="0">
                <a:latin typeface="+mj-lt"/>
                <a:cs typeface="Arial" charset="0"/>
              </a:rPr>
              <a:t>Asynchronous:</a:t>
            </a:r>
            <a:r>
              <a:rPr lang="en-US" sz="2600" dirty="0">
                <a:latin typeface="+mj-lt"/>
                <a:cs typeface="Arial" charset="0"/>
              </a:rPr>
              <a:t> resets immediately when </a:t>
            </a:r>
            <a:r>
              <a:rPr lang="en-US" sz="2600" i="1" dirty="0">
                <a:latin typeface="+mj-lt"/>
                <a:cs typeface="Arial" charset="0"/>
              </a:rPr>
              <a:t>Reset</a:t>
            </a:r>
            <a:r>
              <a:rPr lang="en-US" sz="2600" dirty="0">
                <a:latin typeface="+mj-lt"/>
                <a:cs typeface="Arial" charset="0"/>
              </a:rPr>
              <a:t> = 1</a:t>
            </a:r>
          </a:p>
          <a:p>
            <a:pPr marL="342900" indent="-342900">
              <a:spcBef>
                <a:spcPct val="20000"/>
              </a:spcBef>
              <a:buFontTx/>
              <a:buChar char="•"/>
            </a:pPr>
            <a:r>
              <a:rPr lang="en-US" sz="3200" dirty="0">
                <a:latin typeface="+mj-lt"/>
                <a:cs typeface="Arial" charset="0"/>
              </a:rPr>
              <a:t>Asynchronously resettable flip-flop requires changing the internal circuitry of the flip-flop</a:t>
            </a:r>
          </a:p>
          <a:p>
            <a:pPr marL="342900" indent="-342900">
              <a:spcBef>
                <a:spcPct val="20000"/>
              </a:spcBef>
              <a:buFontTx/>
              <a:buChar char="•"/>
            </a:pPr>
            <a:r>
              <a:rPr lang="en-US" sz="3200" dirty="0">
                <a:latin typeface="+mj-lt"/>
                <a:cs typeface="Arial" charset="0"/>
              </a:rPr>
              <a:t>Synchronously resettable flip-flop?</a:t>
            </a:r>
          </a:p>
        </p:txBody>
      </p:sp>
    </p:spTree>
    <p:extLst>
      <p:ext uri="{BB962C8B-B14F-4D97-AF65-F5344CB8AC3E}">
        <p14:creationId xmlns:p14="http://schemas.microsoft.com/office/powerpoint/2010/main" val="22290311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1"/>
            </p:custDataLst>
            <p:extLst>
              <p:ext uri="{D42A27DB-BD31-4B8C-83A1-F6EECF244321}">
                <p14:modId xmlns:p14="http://schemas.microsoft.com/office/powerpoint/2010/main" val="3650673109"/>
              </p:ext>
            </p:extLst>
          </p:nvPr>
        </p:nvGraphicFramePr>
        <p:xfrm>
          <a:off x="2743200" y="2971800"/>
          <a:ext cx="3306763" cy="2798763"/>
        </p:xfrm>
        <a:graphic>
          <a:graphicData uri="http://schemas.openxmlformats.org/presentationml/2006/ole">
            <mc:AlternateContent xmlns:mc="http://schemas.openxmlformats.org/markup-compatibility/2006">
              <mc:Choice xmlns:v="urn:schemas-microsoft-com:vml" Requires="v">
                <p:oleObj name="VISIO" r:id="rId6" imgW="1066320" imgH="903240" progId="Visio.Drawing.6">
                  <p:embed/>
                </p:oleObj>
              </mc:Choice>
              <mc:Fallback>
                <p:oleObj name="VISIO" r:id="rId6" imgW="1066320" imgH="9032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971800"/>
                        <a:ext cx="3306763" cy="2798763"/>
                      </a:xfrm>
                      <a:prstGeom prst="rect">
                        <a:avLst/>
                      </a:prstGeom>
                    </p:spPr>
                  </p:pic>
                </p:oleObj>
              </mc:Fallback>
            </mc:AlternateContent>
          </a:graphicData>
        </a:graphic>
      </p:graphicFrame>
      <p:sp>
        <p:nvSpPr>
          <p:cNvPr id="9840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3"/>
            </p:custDataLst>
          </p:nvPr>
        </p:nvSpPr>
        <p:spPr bwMode="auto">
          <a:xfrm>
            <a:off x="533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mj-lt"/>
                <a:cs typeface="Arial" charset="0"/>
              </a:rPr>
              <a:t>Inputs:</a:t>
            </a:r>
            <a:r>
              <a:rPr lang="en-US" sz="3200" dirty="0">
                <a:latin typeface="+mj-lt"/>
                <a:cs typeface="Arial" charset="0"/>
              </a:rPr>
              <a:t> </a:t>
            </a:r>
            <a:r>
              <a:rPr lang="en-US" sz="3200" i="1" dirty="0">
                <a:latin typeface="+mj-lt"/>
                <a:cs typeface="Arial" charset="0"/>
              </a:rPr>
              <a:t>CLK</a:t>
            </a:r>
            <a:r>
              <a:rPr lang="en-US" sz="3200" dirty="0">
                <a:latin typeface="+mj-lt"/>
                <a:cs typeface="Arial" charset="0"/>
              </a:rPr>
              <a:t>, </a:t>
            </a:r>
            <a:r>
              <a:rPr lang="en-US" sz="3200" i="1" dirty="0">
                <a:latin typeface="+mj-lt"/>
                <a:cs typeface="Arial" charset="0"/>
              </a:rPr>
              <a:t>D</a:t>
            </a:r>
            <a:r>
              <a:rPr lang="en-US" sz="3200" dirty="0">
                <a:latin typeface="+mj-lt"/>
                <a:cs typeface="Arial" charset="0"/>
              </a:rPr>
              <a:t>, </a:t>
            </a:r>
            <a:r>
              <a:rPr lang="en-US" sz="3200" i="1" dirty="0">
                <a:latin typeface="+mj-lt"/>
                <a:cs typeface="Arial" charset="0"/>
              </a:rPr>
              <a:t>Set</a:t>
            </a:r>
            <a:endParaRPr lang="en-US" sz="3200" dirty="0">
              <a:latin typeface="+mj-lt"/>
              <a:cs typeface="Arial" charset="0"/>
            </a:endParaRPr>
          </a:p>
          <a:p>
            <a:pPr marL="342900" indent="-342900">
              <a:spcBef>
                <a:spcPct val="20000"/>
              </a:spcBef>
              <a:buFontTx/>
              <a:buChar char="•"/>
            </a:pPr>
            <a:r>
              <a:rPr lang="en-US" sz="3200" b="1" dirty="0">
                <a:latin typeface="+mj-lt"/>
                <a:cs typeface="Arial" charset="0"/>
              </a:rPr>
              <a:t>Function:</a:t>
            </a:r>
          </a:p>
          <a:p>
            <a:pPr marL="742950" lvl="1" indent="-285750">
              <a:spcBef>
                <a:spcPct val="20000"/>
              </a:spcBef>
              <a:buFontTx/>
              <a:buChar char="–"/>
            </a:pPr>
            <a:r>
              <a:rPr lang="en-US" sz="2600" b="1" i="1" dirty="0">
                <a:latin typeface="+mj-lt"/>
                <a:cs typeface="Arial" charset="0"/>
              </a:rPr>
              <a:t>Set</a:t>
            </a:r>
            <a:r>
              <a:rPr lang="en-US" sz="2600" b="1" dirty="0">
                <a:latin typeface="+mj-lt"/>
                <a:cs typeface="Arial" charset="0"/>
              </a:rPr>
              <a:t> = 1:  </a:t>
            </a:r>
            <a:r>
              <a:rPr lang="en-US" sz="2600" i="1" dirty="0">
                <a:latin typeface="+mj-lt"/>
                <a:cs typeface="Arial" charset="0"/>
              </a:rPr>
              <a:t>Q</a:t>
            </a:r>
            <a:r>
              <a:rPr lang="en-US" sz="2600" dirty="0">
                <a:latin typeface="+mj-lt"/>
                <a:cs typeface="Arial" charset="0"/>
              </a:rPr>
              <a:t> is set to 1 </a:t>
            </a:r>
          </a:p>
          <a:p>
            <a:pPr marL="742950" lvl="1" indent="-285750">
              <a:spcBef>
                <a:spcPct val="20000"/>
              </a:spcBef>
              <a:buFontTx/>
              <a:buChar char="–"/>
            </a:pPr>
            <a:r>
              <a:rPr lang="en-US" sz="2600" b="1" i="1" dirty="0">
                <a:latin typeface="+mj-lt"/>
                <a:cs typeface="Arial" charset="0"/>
              </a:rPr>
              <a:t>Set</a:t>
            </a:r>
            <a:r>
              <a:rPr lang="en-US" sz="2600" b="1" dirty="0">
                <a:latin typeface="+mj-lt"/>
                <a:cs typeface="Arial" charset="0"/>
              </a:rPr>
              <a:t> = 0:  </a:t>
            </a:r>
            <a:r>
              <a:rPr lang="en-US" sz="2600" dirty="0">
                <a:latin typeface="+mj-lt"/>
                <a:cs typeface="Arial" charset="0"/>
              </a:rPr>
              <a:t>the flip-flop behaves as ordinary D flip-flop</a:t>
            </a:r>
            <a:endParaRPr lang="en-US" sz="2600" i="1" dirty="0">
              <a:latin typeface="+mj-lt"/>
              <a:cs typeface="Arial" charset="0"/>
            </a:endParaRPr>
          </a:p>
        </p:txBody>
      </p:sp>
      <p:sp>
        <p:nvSpPr>
          <p:cNvPr id="8" name="TextBox 7"/>
          <p:cNvSpPr txBox="1"/>
          <p:nvPr/>
        </p:nvSpPr>
        <p:spPr>
          <a:xfrm>
            <a:off x="457200" y="68759"/>
            <a:ext cx="7924800" cy="769441"/>
          </a:xfrm>
          <a:prstGeom prst="rect">
            <a:avLst/>
          </a:prstGeom>
          <a:noFill/>
        </p:spPr>
        <p:txBody>
          <a:bodyPr wrap="square" rtlCol="0">
            <a:spAutoFit/>
          </a:bodyPr>
          <a:lstStyle/>
          <a:p>
            <a:r>
              <a:rPr lang="en-US" sz="4400" dirty="0">
                <a:latin typeface="+mj-lt"/>
              </a:rPr>
              <a:t>Settable Flip-Flops</a:t>
            </a:r>
          </a:p>
        </p:txBody>
      </p:sp>
    </p:spTree>
    <p:extLst>
      <p:ext uri="{BB962C8B-B14F-4D97-AF65-F5344CB8AC3E}">
        <p14:creationId xmlns:p14="http://schemas.microsoft.com/office/powerpoint/2010/main" val="20772527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1"/>
            </p:custDataLst>
          </p:nvPr>
        </p:nvGraphicFramePr>
        <p:xfrm>
          <a:off x="5943600" y="3059112"/>
          <a:ext cx="2976562" cy="1512888"/>
        </p:xfrm>
        <a:graphic>
          <a:graphicData uri="http://schemas.openxmlformats.org/presentationml/2006/ole">
            <mc:AlternateContent xmlns:mc="http://schemas.openxmlformats.org/markup-compatibility/2006">
              <mc:Choice xmlns:v="urn:schemas-microsoft-com:vml" Requires="v">
                <p:oleObj name="VISIO" r:id="rId7" imgW="1685880" imgH="857160" progId="Visio.Drawing.6">
                  <p:embed/>
                </p:oleObj>
              </mc:Choice>
              <mc:Fallback>
                <p:oleObj name="VISIO" r:id="rId7" imgW="1685880" imgH="857160" progId="Visio.Drawing.6">
                  <p:embed/>
                  <p:pic>
                    <p:nvPicPr>
                      <p:cNvPr id="9871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3059112"/>
                        <a:ext cx="297656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2"/>
            </p:custData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name="VISIO" r:id="rId9" imgW="1460520" imgH="431640" progId="Visio.Drawing.6">
                  <p:embed/>
                </p:oleObj>
              </mc:Choice>
              <mc:Fallback>
                <p:oleObj name="VISIO" r:id="rId9" imgW="1460520" imgH="431640" progId="Visio.Drawing.6">
                  <p:embed/>
                  <p:pic>
                    <p:nvPicPr>
                      <p:cNvPr id="98714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Sequential Logic</a:t>
            </a:r>
          </a:p>
        </p:txBody>
      </p:sp>
    </p:spTree>
    <p:extLst>
      <p:ext uri="{BB962C8B-B14F-4D97-AF65-F5344CB8AC3E}">
        <p14:creationId xmlns:p14="http://schemas.microsoft.com/office/powerpoint/2010/main" val="164207177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1"/>
            </p:custDataLst>
          </p:nvPr>
        </p:nvGraphicFramePr>
        <p:xfrm>
          <a:off x="1555750" y="3048000"/>
          <a:ext cx="3549650" cy="1049338"/>
        </p:xfrm>
        <a:graphic>
          <a:graphicData uri="http://schemas.openxmlformats.org/presentationml/2006/ole">
            <mc:AlternateContent xmlns:mc="http://schemas.openxmlformats.org/markup-compatibility/2006">
              <mc:Choice xmlns:v="urn:schemas-microsoft-com:vml" Requires="v">
                <p:oleObj name="VISIO" r:id="rId7" imgW="1460520" imgH="431640" progId="Visio.Drawing.6">
                  <p:embed/>
                </p:oleObj>
              </mc:Choice>
              <mc:Fallback>
                <p:oleObj name="VISIO" r:id="rId7" imgW="1460520" imgH="431640" progId="Visio.Drawing.6">
                  <p:embed/>
                  <p:pic>
                    <p:nvPicPr>
                      <p:cNvPr id="9871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mj-lt"/>
                <a:cs typeface="Arial" charset="0"/>
              </a:rPr>
              <a:t>Sequential circuits: all circuits that aren’t combinational</a:t>
            </a:r>
          </a:p>
          <a:p>
            <a:pPr marL="342900" indent="-342900">
              <a:spcBef>
                <a:spcPct val="20000"/>
              </a:spcBef>
              <a:buFontTx/>
              <a:buChar char="•"/>
            </a:pPr>
            <a:r>
              <a:rPr lang="en-US" sz="3200" dirty="0">
                <a:latin typeface="+mj-lt"/>
                <a:cs typeface="Arial" charset="0"/>
              </a:rPr>
              <a:t>A problematic circuit: (Ring oscillator)</a:t>
            </a:r>
          </a:p>
          <a:p>
            <a:pPr marL="342900" indent="-342900">
              <a:spcBef>
                <a:spcPct val="20000"/>
              </a:spcBef>
              <a:buFontTx/>
              <a:buChar char="•"/>
            </a:pPr>
            <a:endParaRPr lang="en-US" sz="2400" dirty="0">
              <a:latin typeface="+mj-lt"/>
              <a:cs typeface="Arial" charset="0"/>
            </a:endParaRPr>
          </a:p>
          <a:p>
            <a:pPr marL="342900" indent="-342900">
              <a:spcBef>
                <a:spcPct val="20000"/>
              </a:spcBef>
              <a:buFontTx/>
              <a:buChar char="•"/>
            </a:pPr>
            <a:endParaRPr lang="en-US" sz="2400" dirty="0">
              <a:latin typeface="+mj-lt"/>
              <a:cs typeface="Arial" charset="0"/>
            </a:endParaRPr>
          </a:p>
          <a:p>
            <a:pPr>
              <a:spcBef>
                <a:spcPct val="20000"/>
              </a:spcBef>
            </a:pPr>
            <a:endParaRPr lang="en-US" sz="2400" dirty="0">
              <a:latin typeface="+mj-lt"/>
              <a:cs typeface="Arial" charset="0"/>
            </a:endParaRPr>
          </a:p>
          <a:p>
            <a:pPr marL="342900" indent="-342900">
              <a:spcBef>
                <a:spcPct val="20000"/>
              </a:spcBef>
              <a:buFontTx/>
              <a:buChar char="•"/>
            </a:pPr>
            <a:r>
              <a:rPr lang="en-US" sz="2200" dirty="0">
                <a:latin typeface="+mj-lt"/>
                <a:cs typeface="Arial" charset="0"/>
              </a:rPr>
              <a:t>No inputs and 1-3 outputs</a:t>
            </a:r>
          </a:p>
          <a:p>
            <a:pPr marL="342900" indent="-342900">
              <a:spcBef>
                <a:spcPct val="20000"/>
              </a:spcBef>
              <a:buFontTx/>
              <a:buChar char="•"/>
            </a:pPr>
            <a:r>
              <a:rPr lang="en-US" sz="2200" dirty="0" err="1">
                <a:latin typeface="+mj-lt"/>
                <a:cs typeface="Arial" charset="0"/>
              </a:rPr>
              <a:t>Astable</a:t>
            </a:r>
            <a:r>
              <a:rPr lang="en-US" sz="2200" dirty="0">
                <a:latin typeface="+mj-lt"/>
                <a:cs typeface="Arial" charset="0"/>
              </a:rPr>
              <a:t> circuit, oscillates</a:t>
            </a:r>
          </a:p>
          <a:p>
            <a:pPr marL="342900" indent="-342900">
              <a:spcBef>
                <a:spcPct val="20000"/>
              </a:spcBef>
              <a:buFontTx/>
              <a:buChar char="•"/>
            </a:pPr>
            <a:r>
              <a:rPr lang="en-US" sz="2200" dirty="0">
                <a:latin typeface="+mj-lt"/>
                <a:cs typeface="Arial" charset="0"/>
              </a:rPr>
              <a:t>Period depends on inverter delay</a:t>
            </a:r>
          </a:p>
          <a:p>
            <a:pPr marL="342900" indent="-342900">
              <a:spcBef>
                <a:spcPct val="20000"/>
              </a:spcBef>
              <a:buFontTx/>
              <a:buChar char="•"/>
            </a:pPr>
            <a:r>
              <a:rPr lang="en-US" sz="2200" dirty="0">
                <a:latin typeface="+mj-lt"/>
                <a:cs typeface="Arial" charset="0"/>
              </a:rPr>
              <a:t>It has a </a:t>
            </a:r>
            <a:r>
              <a:rPr lang="en-US" sz="2200" b="1" i="1" dirty="0">
                <a:latin typeface="+mj-lt"/>
                <a:cs typeface="Arial" charset="0"/>
              </a:rPr>
              <a:t>cyclic path</a:t>
            </a:r>
            <a:r>
              <a:rPr lang="en-US" sz="2200" dirty="0">
                <a:latin typeface="+mj-lt"/>
                <a:cs typeface="Arial" charset="0"/>
              </a:rPr>
              <a:t>: output fed back to input</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a:latin typeface="+mj-lt"/>
              </a:rPr>
              <a:t>Sequential Logic</a:t>
            </a:r>
          </a:p>
        </p:txBody>
      </p:sp>
      <p:graphicFrame>
        <p:nvGraphicFramePr>
          <p:cNvPr id="2" name="Object 1"/>
          <p:cNvGraphicFramePr>
            <a:graphicFrameLocks noChangeAspect="1"/>
          </p:cNvGraphicFramePr>
          <p:nvPr>
            <p:custDataLst>
              <p:tags r:id="rId4"/>
            </p:custDataLst>
          </p:nvPr>
        </p:nvGraphicFramePr>
        <p:xfrm>
          <a:off x="5943600" y="3033906"/>
          <a:ext cx="2971800" cy="1461894"/>
        </p:xfrm>
        <a:graphic>
          <a:graphicData uri="http://schemas.openxmlformats.org/presentationml/2006/ole">
            <mc:AlternateContent xmlns:mc="http://schemas.openxmlformats.org/markup-compatibility/2006">
              <mc:Choice xmlns:v="urn:schemas-microsoft-com:vml" Requires="v">
                <p:oleObj name="VISIO" r:id="rId9" imgW="1744980" imgH="856488" progId="Visio.Drawing.6">
                  <p:embed/>
                </p:oleObj>
              </mc:Choice>
              <mc:Fallback>
                <p:oleObj name="VISIO" r:id="rId9" imgW="1744980" imgH="856488" progId="Visio.Drawing.6">
                  <p:embed/>
                  <p:pic>
                    <p:nvPicPr>
                      <p:cNvPr id="2"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3033906"/>
                        <a:ext cx="2971800" cy="14618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47847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1"/>
            </p:custDataLst>
            <p:extLst>
              <p:ext uri="{D42A27DB-BD31-4B8C-83A1-F6EECF244321}">
                <p14:modId xmlns:p14="http://schemas.microsoft.com/office/powerpoint/2010/main" val="1226176913"/>
              </p:ext>
            </p:extLst>
          </p:nvPr>
        </p:nvGraphicFramePr>
        <p:xfrm>
          <a:off x="1752600" y="3048000"/>
          <a:ext cx="3549650" cy="1049338"/>
        </p:xfrm>
        <a:graphic>
          <a:graphicData uri="http://schemas.openxmlformats.org/presentationml/2006/ole">
            <mc:AlternateContent xmlns:mc="http://schemas.openxmlformats.org/markup-compatibility/2006">
              <mc:Choice xmlns:v="urn:schemas-microsoft-com:vml" Requires="v">
                <p:oleObj name="VISIO" r:id="rId6" imgW="1460520" imgH="431640" progId="Visio.Drawing.6">
                  <p:embed/>
                </p:oleObj>
              </mc:Choice>
              <mc:Fallback>
                <p:oleObj name="VISIO" r:id="rId6" imgW="1460520" imgH="431640" progId="Visio.Drawing.6">
                  <p:embed/>
                  <p:pic>
                    <p:nvPicPr>
                      <p:cNvPr id="98714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048000"/>
                        <a:ext cx="3549650" cy="1049338"/>
                      </a:xfrm>
                      <a:prstGeom prst="rect">
                        <a:avLst/>
                      </a:prstGeom>
                    </p:spPr>
                  </p:pic>
                </p:oleObj>
              </mc:Fallback>
            </mc:AlternateContent>
          </a:graphicData>
        </a:graphic>
      </p:graphicFrame>
      <p:sp>
        <p:nvSpPr>
          <p:cNvPr id="98713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200" dirty="0" err="1">
                <a:latin typeface="+mj-lt"/>
                <a:cs typeface="Arial" charset="0"/>
              </a:rPr>
              <a:t>Supponendo</a:t>
            </a:r>
            <a:r>
              <a:rPr lang="en-US" sz="2200" dirty="0">
                <a:latin typeface="+mj-lt"/>
                <a:cs typeface="Arial" charset="0"/>
              </a:rPr>
              <a:t> </a:t>
            </a:r>
            <a:r>
              <a:rPr lang="en-US" sz="2200" dirty="0" err="1">
                <a:latin typeface="+mj-lt"/>
                <a:cs typeface="Arial" charset="0"/>
              </a:rPr>
              <a:t>t</a:t>
            </a:r>
            <a:r>
              <a:rPr lang="en-US" sz="2200" baseline="-25000" dirty="0" err="1">
                <a:latin typeface="+mj-lt"/>
                <a:cs typeface="Arial" charset="0"/>
              </a:rPr>
              <a:t>cd</a:t>
            </a:r>
            <a:r>
              <a:rPr lang="en-US" sz="2200" baseline="-25000" dirty="0">
                <a:latin typeface="+mj-lt"/>
                <a:cs typeface="Arial" charset="0"/>
              </a:rPr>
              <a:t> </a:t>
            </a:r>
            <a:r>
              <a:rPr lang="en-US" sz="2200" dirty="0">
                <a:latin typeface="+mj-lt"/>
                <a:cs typeface="Arial" charset="0"/>
              </a:rPr>
              <a:t>= </a:t>
            </a:r>
            <a:r>
              <a:rPr lang="en-US" sz="2200" dirty="0" err="1">
                <a:latin typeface="+mj-lt"/>
                <a:cs typeface="Arial" charset="0"/>
              </a:rPr>
              <a:t>t</a:t>
            </a:r>
            <a:r>
              <a:rPr lang="en-US" sz="2200" baseline="-25000" dirty="0" err="1">
                <a:latin typeface="+mj-lt"/>
                <a:cs typeface="Arial" charset="0"/>
              </a:rPr>
              <a:t>pd</a:t>
            </a:r>
            <a:r>
              <a:rPr lang="en-US" sz="2200" dirty="0">
                <a:latin typeface="+mj-lt"/>
                <a:cs typeface="Arial" charset="0"/>
              </a:rPr>
              <a:t>= 1ns</a:t>
            </a:r>
          </a:p>
          <a:p>
            <a:pPr marL="342900" indent="-342900">
              <a:spcBef>
                <a:spcPct val="20000"/>
              </a:spcBef>
              <a:buFontTx/>
              <a:buChar char="•"/>
            </a:pPr>
            <a:r>
              <a:rPr lang="en-US" sz="2200" dirty="0" err="1">
                <a:latin typeface="+mj-lt"/>
                <a:cs typeface="Arial" charset="0"/>
              </a:rPr>
              <a:t>Calcolare</a:t>
            </a:r>
            <a:r>
              <a:rPr lang="en-US" sz="2200" dirty="0">
                <a:latin typeface="+mj-lt"/>
                <a:cs typeface="Arial" charset="0"/>
              </a:rPr>
              <a:t> la </a:t>
            </a:r>
            <a:r>
              <a:rPr lang="en-US" sz="2200" dirty="0" err="1">
                <a:latin typeface="+mj-lt"/>
                <a:cs typeface="Arial" charset="0"/>
              </a:rPr>
              <a:t>frequenza</a:t>
            </a:r>
            <a:r>
              <a:rPr lang="en-US" sz="2200" dirty="0">
                <a:latin typeface="+mj-lt"/>
                <a:cs typeface="Arial" charset="0"/>
              </a:rPr>
              <a:t> del </a:t>
            </a:r>
            <a:r>
              <a:rPr lang="en-US" sz="2200" dirty="0" err="1">
                <a:latin typeface="+mj-lt"/>
                <a:cs typeface="Arial" charset="0"/>
              </a:rPr>
              <a:t>segnale</a:t>
            </a:r>
            <a:r>
              <a:rPr lang="en-US" sz="2200" dirty="0">
                <a:latin typeface="+mj-lt"/>
                <a:cs typeface="Arial" charset="0"/>
              </a:rPr>
              <a:t> CLK </a:t>
            </a:r>
          </a:p>
        </p:txBody>
      </p:sp>
      <p:sp>
        <p:nvSpPr>
          <p:cNvPr id="9" name="TextBox 8"/>
          <p:cNvSpPr txBox="1"/>
          <p:nvPr/>
        </p:nvSpPr>
        <p:spPr>
          <a:xfrm>
            <a:off x="457200" y="68759"/>
            <a:ext cx="7924800" cy="769441"/>
          </a:xfrm>
          <a:prstGeom prst="rect">
            <a:avLst/>
          </a:prstGeom>
          <a:noFill/>
        </p:spPr>
        <p:txBody>
          <a:bodyPr wrap="square" rtlCol="0">
            <a:spAutoFit/>
          </a:bodyPr>
          <a:lstStyle/>
          <a:p>
            <a:r>
              <a:rPr lang="en-US" sz="4400" dirty="0" err="1">
                <a:latin typeface="+mj-lt"/>
              </a:rPr>
              <a:t>Esercizio</a:t>
            </a:r>
            <a:r>
              <a:rPr lang="en-US" sz="4400" dirty="0">
                <a:latin typeface="+mj-lt"/>
              </a:rPr>
              <a:t>:</a:t>
            </a:r>
          </a:p>
        </p:txBody>
      </p:sp>
      <p:grpSp>
        <p:nvGrpSpPr>
          <p:cNvPr id="8" name="Group 7">
            <a:extLst>
              <a:ext uri="{FF2B5EF4-FFF2-40B4-BE49-F238E27FC236}">
                <a16:creationId xmlns:a16="http://schemas.microsoft.com/office/drawing/2014/main" id="{EEB26829-0EB3-481B-94CB-9824BD376338}"/>
              </a:ext>
            </a:extLst>
          </p:cNvPr>
          <p:cNvGrpSpPr/>
          <p:nvPr/>
        </p:nvGrpSpPr>
        <p:grpSpPr>
          <a:xfrm>
            <a:off x="5273297" y="3117413"/>
            <a:ext cx="1448058" cy="752875"/>
            <a:chOff x="379248" y="5807937"/>
            <a:chExt cx="1448058" cy="752875"/>
          </a:xfrm>
        </p:grpSpPr>
        <p:cxnSp>
          <p:nvCxnSpPr>
            <p:cNvPr id="10" name="Straight Connector 9">
              <a:extLst>
                <a:ext uri="{FF2B5EF4-FFF2-40B4-BE49-F238E27FC236}">
                  <a16:creationId xmlns:a16="http://schemas.microsoft.com/office/drawing/2014/main" id="{8ACFBEE6-6DF4-4400-985B-1CCF28EB0DC0}"/>
                </a:ext>
              </a:extLst>
            </p:cNvPr>
            <p:cNvCxnSpPr/>
            <p:nvPr/>
          </p:nvCxnSpPr>
          <p:spPr>
            <a:xfrm flipV="1">
              <a:off x="379248" y="6187166"/>
              <a:ext cx="41510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3B9CAA-E997-45D6-8745-D3F565D4572A}"/>
                </a:ext>
              </a:extLst>
            </p:cNvPr>
            <p:cNvCxnSpPr/>
            <p:nvPr/>
          </p:nvCxnSpPr>
          <p:spPr>
            <a:xfrm flipV="1">
              <a:off x="1563383" y="6183730"/>
              <a:ext cx="263923" cy="9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AE60219-3510-48B4-B41F-94A55ABC36CD}"/>
                </a:ext>
              </a:extLst>
            </p:cNvPr>
            <p:cNvSpPr/>
            <p:nvPr/>
          </p:nvSpPr>
          <p:spPr>
            <a:xfrm>
              <a:off x="1446530" y="6125012"/>
              <a:ext cx="120028" cy="11743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00">
              <a:extLst>
                <a:ext uri="{FF2B5EF4-FFF2-40B4-BE49-F238E27FC236}">
                  <a16:creationId xmlns:a16="http://schemas.microsoft.com/office/drawing/2014/main" id="{BA97F002-84AF-44A6-ABF9-662114B73B6E}"/>
                </a:ext>
              </a:extLst>
            </p:cNvPr>
            <p:cNvSpPr/>
            <p:nvPr/>
          </p:nvSpPr>
          <p:spPr>
            <a:xfrm rot="5400000">
              <a:off x="733521" y="5859860"/>
              <a:ext cx="752875" cy="649030"/>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TextBox 13">
            <a:extLst>
              <a:ext uri="{FF2B5EF4-FFF2-40B4-BE49-F238E27FC236}">
                <a16:creationId xmlns:a16="http://schemas.microsoft.com/office/drawing/2014/main" id="{241F748C-2DA8-4366-ACCA-666F9B87F923}"/>
              </a:ext>
            </a:extLst>
          </p:cNvPr>
          <p:cNvSpPr txBox="1"/>
          <p:nvPr/>
        </p:nvSpPr>
        <p:spPr>
          <a:xfrm>
            <a:off x="6705600" y="3288268"/>
            <a:ext cx="533400" cy="369332"/>
          </a:xfrm>
          <a:prstGeom prst="rect">
            <a:avLst/>
          </a:prstGeom>
          <a:noFill/>
        </p:spPr>
        <p:txBody>
          <a:bodyPr wrap="square">
            <a:spAutoFit/>
          </a:bodyPr>
          <a:lstStyle/>
          <a:p>
            <a:r>
              <a:rPr lang="en-US" sz="1800" dirty="0">
                <a:latin typeface="+mj-lt"/>
                <a:cs typeface="Arial" charset="0"/>
              </a:rPr>
              <a:t>CLK</a:t>
            </a:r>
            <a:endParaRPr lang="it-IT" dirty="0"/>
          </a:p>
        </p:txBody>
      </p:sp>
      <p:pic>
        <p:nvPicPr>
          <p:cNvPr id="16" name="Picture 15">
            <a:extLst>
              <a:ext uri="{FF2B5EF4-FFF2-40B4-BE49-F238E27FC236}">
                <a16:creationId xmlns:a16="http://schemas.microsoft.com/office/drawing/2014/main" id="{7191992E-69C2-4C13-9BCC-ADAF91847EDE}"/>
              </a:ext>
            </a:extLst>
          </p:cNvPr>
          <p:cNvPicPr>
            <a:picLocks noChangeAspect="1"/>
          </p:cNvPicPr>
          <p:nvPr/>
        </p:nvPicPr>
        <p:blipFill>
          <a:blip r:embed="rId8"/>
          <a:stretch>
            <a:fillRect/>
          </a:stretch>
        </p:blipFill>
        <p:spPr>
          <a:xfrm>
            <a:off x="2089784" y="4729358"/>
            <a:ext cx="4964431" cy="2043407"/>
          </a:xfrm>
          <a:prstGeom prst="rect">
            <a:avLst/>
          </a:prstGeom>
        </p:spPr>
      </p:pic>
    </p:spTree>
    <p:extLst>
      <p:ext uri="{BB962C8B-B14F-4D97-AF65-F5344CB8AC3E}">
        <p14:creationId xmlns:p14="http://schemas.microsoft.com/office/powerpoint/2010/main" val="24678855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16614</TotalTime>
  <Words>2109</Words>
  <Application>Microsoft Office PowerPoint</Application>
  <PresentationFormat>Presentazione su schermo (4:3)</PresentationFormat>
  <Paragraphs>730</Paragraphs>
  <Slides>41</Slides>
  <Notes>41</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1</vt:i4>
      </vt:variant>
      <vt:variant>
        <vt:lpstr>Titoli diapositive</vt:lpstr>
      </vt:variant>
      <vt:variant>
        <vt:i4>41</vt:i4>
      </vt:variant>
    </vt:vector>
  </HeadingPairs>
  <TitlesOfParts>
    <vt:vector size="48" baseType="lpstr">
      <vt:lpstr>Arial</vt:lpstr>
      <vt:lpstr>Calibri</vt:lpstr>
      <vt:lpstr>Courier (W1)</vt:lpstr>
      <vt:lpstr>Symbol</vt:lpstr>
      <vt:lpstr>Times New Roman</vt:lpstr>
      <vt:lpstr>Office Theme</vt:lpstr>
      <vt:lpstr>VISIO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salvatore Pontarelli</cp:lastModifiedBy>
  <cp:revision>207</cp:revision>
  <cp:lastPrinted>2018-05-09T11:30:38Z</cp:lastPrinted>
  <dcterms:created xsi:type="dcterms:W3CDTF">2012-08-07T04:56:47Z</dcterms:created>
  <dcterms:modified xsi:type="dcterms:W3CDTF">2023-11-01T14:25:32Z</dcterms:modified>
</cp:coreProperties>
</file>