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99" r:id="rId2"/>
    <p:sldId id="600" r:id="rId3"/>
    <p:sldId id="369" r:id="rId4"/>
    <p:sldId id="383" r:id="rId5"/>
    <p:sldId id="370" r:id="rId6"/>
    <p:sldId id="384" r:id="rId7"/>
    <p:sldId id="377" r:id="rId8"/>
    <p:sldId id="385" r:id="rId9"/>
    <p:sldId id="372" r:id="rId10"/>
    <p:sldId id="386" r:id="rId11"/>
    <p:sldId id="378" r:id="rId12"/>
    <p:sldId id="387" r:id="rId13"/>
    <p:sldId id="373" r:id="rId14"/>
    <p:sldId id="388" r:id="rId15"/>
    <p:sldId id="374" r:id="rId16"/>
    <p:sldId id="3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87039" autoAdjust="0"/>
  </p:normalViewPr>
  <p:slideViewPr>
    <p:cSldViewPr>
      <p:cViewPr varScale="1">
        <p:scale>
          <a:sx n="78" d="100"/>
          <a:sy n="78" d="100"/>
        </p:scale>
        <p:origin x="7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1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A7378-3064-8A47-BAB6-B7FA7E1C7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7B60BC-A3C1-294D-96BF-9AA350743B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9069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10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7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11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6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12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4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13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4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14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2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15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1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16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2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31006-6D2A-46D4-BA92-746C02BFFFAE}" type="slidenum">
              <a:rPr lang="en-US"/>
              <a:pPr/>
              <a:t>2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A7378-3064-8A47-BAB6-B7FA7E1C7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7B60BC-A3C1-294D-96BF-9AA350743B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50929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3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4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5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6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7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6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8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47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9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6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0.emf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emf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8.emf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B6BB3-FE09-47FE-90A3-149A8B97028B}"/>
              </a:ext>
            </a:extLst>
          </p:cNvPr>
          <p:cNvSpPr txBox="1"/>
          <p:nvPr/>
        </p:nvSpPr>
        <p:spPr>
          <a:xfrm>
            <a:off x="381000" y="378572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Book exercise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9A771A-43D3-414A-9A36-7A9A4D0B7885}"/>
              </a:ext>
            </a:extLst>
          </p:cNvPr>
          <p:cNvSpPr txBox="1"/>
          <p:nvPr/>
        </p:nvSpPr>
        <p:spPr>
          <a:xfrm>
            <a:off x="381000" y="1300413"/>
            <a:ext cx="7620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70C0"/>
                </a:solidFill>
                <a:latin typeface="AdvOTb18868a6.B"/>
              </a:rPr>
              <a:t>Exercise 4.38 </a:t>
            </a:r>
            <a:r>
              <a:rPr lang="en-US" sz="1800" b="0" i="0" u="none" strike="noStrike" baseline="0" dirty="0">
                <a:latin typeface="AdvOTbc475f09"/>
              </a:rPr>
              <a:t>Write an HDL module for the UP/DOWN Gray code counter.</a:t>
            </a:r>
          </a:p>
          <a:p>
            <a:pPr algn="l"/>
            <a:r>
              <a:rPr lang="en-US" dirty="0"/>
              <a:t>Gray codes have a useful property in that consecutive numbers differ in only a single bit position. Table 3.23 lists a 3-bit Gray code representing the numbers 0 to 7.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800" b="0" i="0" u="none" strike="noStrike" baseline="0" dirty="0">
                <a:latin typeface="AdvOTbc475f09"/>
              </a:rPr>
              <a:t>Design a 3-bit modulo 8 Gray code counter FSM. If the input </a:t>
            </a:r>
            <a:r>
              <a:rPr lang="en-US" sz="1800" b="0" i="0" u="none" strike="noStrike" baseline="0" dirty="0">
                <a:latin typeface="AdvOT638a931c.I"/>
              </a:rPr>
              <a:t>UP/DOWN </a:t>
            </a:r>
            <a:r>
              <a:rPr lang="en-US" sz="1800" b="0" i="0" u="none" strike="noStrike" baseline="0" dirty="0">
                <a:latin typeface="AdvOT8608a8d1"/>
              </a:rPr>
              <a:t>= </a:t>
            </a:r>
            <a:r>
              <a:rPr lang="en-US" sz="1800" b="0" i="0" u="none" strike="noStrike" baseline="0" dirty="0">
                <a:latin typeface="AdvOTbc475f09"/>
              </a:rPr>
              <a:t>1, the counter advances to the next number. If </a:t>
            </a:r>
            <a:r>
              <a:rPr lang="en-US" sz="1800" b="0" i="0" u="none" strike="noStrike" baseline="0" dirty="0">
                <a:latin typeface="AdvOT638a931c.I"/>
              </a:rPr>
              <a:t>UP/DOWN </a:t>
            </a:r>
            <a:r>
              <a:rPr lang="en-US" sz="1800" b="0" i="0" u="none" strike="noStrike" baseline="0" dirty="0">
                <a:latin typeface="AdvOT8608a8d1"/>
              </a:rPr>
              <a:t>= </a:t>
            </a:r>
            <a:r>
              <a:rPr lang="en-US" sz="1800" b="0" i="0" u="none" strike="noStrike" baseline="0" dirty="0">
                <a:latin typeface="AdvOTbc475f09"/>
              </a:rPr>
              <a:t>0, the counter retreats to the previous number.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6883E4-B52F-AE3C-2559-9CD5023B1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2296960"/>
            <a:ext cx="2319454" cy="32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5486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4.49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Repeat Exercise 4.48 if the &lt;= is replaced by = in every assignment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No! Non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hanno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stessa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funzione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1A353FB-4997-4D51-AE1E-5919BE16E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175" y="2951356"/>
            <a:ext cx="2274849" cy="31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205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4.50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 show errors that the authors have seen students make in the laboratory. Explain the error in each module and show how to fix it.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49DF2A-62CB-40D9-9D3C-55C6A16BD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70" y="2582096"/>
            <a:ext cx="4192859" cy="15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899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4.50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 show errors that the authors have seen students make in the laboratory. Explain the error in each module and show how to fix it.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sensitivity list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dell’always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49DF2A-62CB-40D9-9D3C-55C6A16BD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70" y="2582096"/>
            <a:ext cx="4192859" cy="15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3605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4.50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 show errors that the authors have seen students make in the laboratory. Explain the error in each module and show how to fix it.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2E14154-070D-4481-9EB3-AB755C860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892" y="2067502"/>
            <a:ext cx="5620215" cy="25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83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4.50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 show errors that the authors have seen students make in the laboratory. Explain the error in each module and show how to fix it.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sensitivity list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dell’always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soluzioni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sono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	always(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)     </a:t>
            </a:r>
          </a:p>
          <a:p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oppure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always_comb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2E14154-070D-4481-9EB3-AB755C860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892" y="2067502"/>
            <a:ext cx="5620215" cy="25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09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4.50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 show errors that the authors have seen students make in the laboratory. Explain the error in each module and show how to fix it.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350B0F-35F5-4337-933C-E5D5FD59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035092"/>
            <a:ext cx="5486400" cy="278780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40270D4-436A-43E5-A57E-3320924547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67"/>
          <a:stretch/>
        </p:blipFill>
        <p:spPr>
          <a:xfrm>
            <a:off x="1921727" y="4599157"/>
            <a:ext cx="4995746" cy="10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978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4.50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 show errors that the authors have seen students make in the laboratory. Explain the error in each module and show how to fix it.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 algn="l">
              <a:buAutoNum type="arabicParenR"/>
            </a:pP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out1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out2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non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sono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assegnati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in tutti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casi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nell’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always_comb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.</a:t>
            </a:r>
          </a:p>
          <a:p>
            <a:pPr marL="342900" indent="-342900" algn="l">
              <a:buAutoNum type="arabicParenR"/>
            </a:pPr>
            <a:r>
              <a:rPr lang="en-US" sz="1800" b="0" u="none" strike="noStrike" baseline="0" dirty="0" err="1">
                <a:latin typeface="Times New Roman" panose="02020603050405020304" pitchFamily="18" charset="0"/>
              </a:rPr>
              <a:t>Manca</a:t>
            </a:r>
            <a:r>
              <a:rPr lang="en-US" sz="1800" b="0" u="none" strike="noStrike" baseline="0" dirty="0">
                <a:latin typeface="Times New Roman" panose="02020603050405020304" pitchFamily="18" charset="0"/>
              </a:rPr>
              <a:t> il </a:t>
            </a:r>
            <a:r>
              <a:rPr lang="en-US" sz="1800" b="0" u="none" strike="noStrike" baseline="0" dirty="0" err="1">
                <a:latin typeface="Times New Roman" panose="02020603050405020304" pitchFamily="18" charset="0"/>
              </a:rPr>
              <a:t>segnale</a:t>
            </a:r>
            <a:r>
              <a:rPr lang="en-US" sz="1800" b="0" u="none" strike="noStrike" baseline="0" dirty="0">
                <a:latin typeface="Times New Roman" panose="02020603050405020304" pitchFamily="18" charset="0"/>
              </a:rPr>
              <a:t> di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reset</a:t>
            </a:r>
            <a:endParaRPr lang="en-US" sz="1800" b="0" u="none" strike="noStrike" baseline="0" dirty="0">
              <a:latin typeface="Times New Roman" panose="02020603050405020304" pitchFamily="18" charset="0"/>
            </a:endParaRPr>
          </a:p>
          <a:p>
            <a:pPr marL="457200" indent="-457200" algn="l">
              <a:buAutoNum type="arabicParenR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350B0F-35F5-4337-933C-E5D5FD59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035092"/>
            <a:ext cx="5486400" cy="278780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40270D4-436A-43E5-A57E-3320924547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67"/>
          <a:stretch/>
        </p:blipFill>
        <p:spPr>
          <a:xfrm>
            <a:off x="1921727" y="4599157"/>
            <a:ext cx="4995746" cy="10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5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B6BB3-FE09-47FE-90A3-149A8B97028B}"/>
              </a:ext>
            </a:extLst>
          </p:cNvPr>
          <p:cNvSpPr txBox="1"/>
          <p:nvPr/>
        </p:nvSpPr>
        <p:spPr>
          <a:xfrm>
            <a:off x="381000" y="378572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Book exercise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9A771A-43D3-414A-9A36-7A9A4D0B7885}"/>
              </a:ext>
            </a:extLst>
          </p:cNvPr>
          <p:cNvSpPr txBox="1"/>
          <p:nvPr/>
        </p:nvSpPr>
        <p:spPr>
          <a:xfrm>
            <a:off x="381000" y="1300413"/>
            <a:ext cx="762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70C0"/>
                </a:solidFill>
                <a:latin typeface="AdvOTb18868a6.B"/>
              </a:rPr>
              <a:t>Exercise 4.39 </a:t>
            </a:r>
            <a:r>
              <a:rPr lang="en-US" sz="1800" b="0" i="0" u="none" strike="noStrike" baseline="0" dirty="0">
                <a:latin typeface="AdvOTbc475f09"/>
              </a:rPr>
              <a:t>Write an HDL module for the FSM </a:t>
            </a:r>
            <a:r>
              <a:rPr lang="it-IT" sz="1800" b="0" i="0" u="none" strike="noStrike" baseline="0" dirty="0" err="1">
                <a:latin typeface="AdvOTbc475f09"/>
              </a:rPr>
              <a:t>that</a:t>
            </a:r>
            <a:r>
              <a:rPr lang="it-IT" sz="1800" b="0" i="0" u="none" strike="noStrike" baseline="0" dirty="0">
                <a:latin typeface="AdvOTbc475f09"/>
              </a:rPr>
              <a:t> </a:t>
            </a:r>
            <a:r>
              <a:rPr lang="en-US" sz="1800" b="0" i="0" u="none" strike="noStrike" baseline="0" dirty="0">
                <a:latin typeface="AdvOTbc475f09"/>
              </a:rPr>
              <a:t>takes two inputs, </a:t>
            </a:r>
            <a:r>
              <a:rPr lang="en-US" sz="1800" b="0" i="0" u="none" strike="noStrike" baseline="0" dirty="0">
                <a:latin typeface="AdvOT638a931c.I"/>
              </a:rPr>
              <a:t>A </a:t>
            </a:r>
            <a:r>
              <a:rPr lang="en-US" sz="1800" b="0" i="0" u="none" strike="noStrike" baseline="0" dirty="0">
                <a:latin typeface="AdvOTbc475f09"/>
              </a:rPr>
              <a:t>and </a:t>
            </a:r>
            <a:r>
              <a:rPr lang="en-US" sz="1800" b="0" i="0" u="none" strike="noStrike" baseline="0" dirty="0">
                <a:latin typeface="AdvOT638a931c.I"/>
              </a:rPr>
              <a:t>B</a:t>
            </a:r>
            <a:r>
              <a:rPr lang="en-US" sz="1800" b="0" i="0" u="none" strike="noStrike" baseline="0" dirty="0">
                <a:latin typeface="AdvOTbc475f09"/>
              </a:rPr>
              <a:t>, and generates one output, </a:t>
            </a:r>
            <a:r>
              <a:rPr lang="en-US" sz="1800" b="0" i="0" u="none" strike="noStrike" baseline="0" dirty="0">
                <a:latin typeface="AdvOT638a931c.I"/>
              </a:rPr>
              <a:t>Z</a:t>
            </a:r>
            <a:r>
              <a:rPr lang="en-US" sz="1800" b="0" i="0" u="none" strike="noStrike" baseline="0" dirty="0">
                <a:latin typeface="AdvOTbc475f09"/>
              </a:rPr>
              <a:t>. The output in cycle </a:t>
            </a:r>
            <a:r>
              <a:rPr lang="en-US" sz="1800" b="0" i="1" u="none" strike="noStrike" baseline="0" dirty="0">
                <a:latin typeface="AdvOT638a931c.I"/>
              </a:rPr>
              <a:t>n</a:t>
            </a:r>
            <a:r>
              <a:rPr lang="en-US" sz="1800" b="0" i="0" u="none" strike="noStrike" baseline="0" dirty="0">
                <a:latin typeface="AdvOTbc475f09"/>
              </a:rPr>
              <a:t>, </a:t>
            </a:r>
            <a:r>
              <a:rPr lang="en-US" sz="1800" b="0" i="0" u="none" strike="noStrike" baseline="0" dirty="0">
                <a:latin typeface="AdvOT638a931c.I"/>
              </a:rPr>
              <a:t>Z</a:t>
            </a:r>
            <a:r>
              <a:rPr lang="en-US" sz="1800" b="0" i="1" u="none" strike="noStrike" baseline="-25000" dirty="0">
                <a:latin typeface="AdvOT638a931c.I"/>
              </a:rPr>
              <a:t>n</a:t>
            </a:r>
            <a:r>
              <a:rPr lang="en-US" sz="1800" b="0" i="0" u="none" strike="noStrike" baseline="0" dirty="0">
                <a:latin typeface="AdvOTbc475f09"/>
              </a:rPr>
              <a:t>, is either the Boolean AND or </a:t>
            </a:r>
            <a:r>
              <a:rPr lang="en-US" sz="1800" b="0" i="0" u="none" strike="noStrike" baseline="0" dirty="0" err="1">
                <a:latin typeface="AdvOTbc475f09"/>
              </a:rPr>
              <a:t>OR</a:t>
            </a:r>
            <a:r>
              <a:rPr lang="en-US" sz="1800" b="0" i="0" u="none" strike="noStrike" baseline="0" dirty="0">
                <a:latin typeface="AdvOTbc475f09"/>
              </a:rPr>
              <a:t> of the corresponding input </a:t>
            </a:r>
            <a:r>
              <a:rPr lang="en-US" sz="1800" b="0" i="0" u="none" strike="noStrike" baseline="0" dirty="0">
                <a:latin typeface="AdvOT638a931c.I"/>
              </a:rPr>
              <a:t>A</a:t>
            </a:r>
            <a:r>
              <a:rPr lang="en-US" sz="1800" b="0" i="1" u="none" strike="noStrike" baseline="-25000" dirty="0">
                <a:latin typeface="AdvOT638a931c.I"/>
              </a:rPr>
              <a:t>n</a:t>
            </a:r>
            <a:r>
              <a:rPr lang="en-US" sz="1800" b="0" i="0" u="none" strike="noStrike" baseline="0" dirty="0">
                <a:latin typeface="AdvOT638a931c.I"/>
              </a:rPr>
              <a:t> </a:t>
            </a:r>
            <a:r>
              <a:rPr lang="en-US" sz="1800" b="0" i="0" u="none" strike="noStrike" baseline="0" dirty="0">
                <a:latin typeface="AdvOTbc475f09"/>
              </a:rPr>
              <a:t>and the previous input </a:t>
            </a:r>
            <a:r>
              <a:rPr lang="en-US" sz="1800" b="0" i="0" u="none" strike="noStrike" baseline="0" dirty="0">
                <a:latin typeface="AdvOT638a931c.I"/>
              </a:rPr>
              <a:t>A</a:t>
            </a:r>
            <a:r>
              <a:rPr lang="en-US" sz="1800" b="0" i="1" u="none" strike="noStrike" baseline="-25000" dirty="0">
                <a:latin typeface="AdvOT638a931c.I"/>
              </a:rPr>
              <a:t>n-1</a:t>
            </a:r>
            <a:r>
              <a:rPr lang="en-US" sz="1800" b="0" i="0" u="none" strike="noStrike" baseline="0" dirty="0">
                <a:latin typeface="AdvOTbc475f09"/>
              </a:rPr>
              <a:t>, depending on the other input, </a:t>
            </a:r>
            <a:r>
              <a:rPr lang="en-US" sz="1800" b="0" i="0" u="none" strike="noStrike" baseline="0" dirty="0">
                <a:latin typeface="AdvOT638a931c.I"/>
              </a:rPr>
              <a:t>B</a:t>
            </a:r>
            <a:r>
              <a:rPr lang="en-US" sz="1800" b="0" i="1" u="none" strike="noStrike" baseline="-25000" dirty="0">
                <a:latin typeface="AdvOT638a931c.I"/>
              </a:rPr>
              <a:t>n</a:t>
            </a:r>
            <a:r>
              <a:rPr lang="en-US" sz="1800" b="0" i="0" u="none" strike="noStrike" baseline="0" dirty="0">
                <a:latin typeface="AdvOTbc475f09"/>
              </a:rPr>
              <a:t>:</a:t>
            </a:r>
          </a:p>
          <a:p>
            <a:pPr algn="l"/>
            <a:endParaRPr lang="en-US" dirty="0">
              <a:latin typeface="AdvOTbc475f09"/>
            </a:endParaRPr>
          </a:p>
          <a:p>
            <a:r>
              <a:rPr lang="en-US" sz="1800" b="0" i="0" u="none" strike="noStrike" baseline="0" dirty="0">
                <a:latin typeface="AdvOTbc475f09"/>
              </a:rPr>
              <a:t>			Z</a:t>
            </a:r>
            <a:r>
              <a:rPr lang="en-US" sz="1800" b="0" i="1" u="none" strike="noStrike" baseline="-25000" dirty="0">
                <a:latin typeface="AdvOT638a931c.I"/>
              </a:rPr>
              <a:t>n </a:t>
            </a:r>
            <a:r>
              <a:rPr lang="en-US" dirty="0">
                <a:latin typeface="AdvOTbc475f09"/>
              </a:rPr>
              <a:t> </a:t>
            </a:r>
            <a:r>
              <a:rPr lang="en-US" sz="1800" b="0" i="0" u="none" strike="noStrike" baseline="0" dirty="0">
                <a:latin typeface="AdvOTbc475f09"/>
              </a:rPr>
              <a:t>= </a:t>
            </a:r>
            <a:r>
              <a:rPr lang="en-US" dirty="0">
                <a:latin typeface="AdvOTbc475f09"/>
              </a:rPr>
              <a:t>A</a:t>
            </a:r>
            <a:r>
              <a:rPr lang="en-US" sz="1800" b="0" i="1" u="none" strike="noStrike" baseline="-25000" dirty="0">
                <a:latin typeface="AdvOT638a931c.I"/>
              </a:rPr>
              <a:t>n </a:t>
            </a:r>
            <a:r>
              <a:rPr lang="en-US" sz="1800" b="0" i="0" u="none" strike="noStrike" baseline="0" dirty="0">
                <a:latin typeface="AdvOTbc475f09"/>
              </a:rPr>
              <a:t>A</a:t>
            </a:r>
            <a:r>
              <a:rPr lang="en-US" sz="1800" b="0" i="1" u="none" strike="noStrike" baseline="-25000" dirty="0">
                <a:latin typeface="AdvOT638a931c.I"/>
              </a:rPr>
              <a:t>n-1 	</a:t>
            </a:r>
            <a:r>
              <a:rPr lang="en-US" sz="1800" b="0" i="0" u="none" strike="noStrike" baseline="0" dirty="0">
                <a:latin typeface="AdvOTbc475f09"/>
              </a:rPr>
              <a:t>if </a:t>
            </a:r>
            <a:r>
              <a:rPr lang="en-US" dirty="0">
                <a:latin typeface="AdvOTbc475f09"/>
              </a:rPr>
              <a:t>B</a:t>
            </a:r>
            <a:r>
              <a:rPr lang="en-US" sz="1800" b="0" i="1" u="none" strike="noStrike" baseline="-25000" dirty="0">
                <a:latin typeface="AdvOT638a931c.I"/>
              </a:rPr>
              <a:t>n </a:t>
            </a:r>
            <a:r>
              <a:rPr lang="en-US" sz="1800" b="0" i="0" u="none" strike="noStrike" baseline="0" dirty="0">
                <a:latin typeface="AdvOTbc475f09"/>
              </a:rPr>
              <a:t>=0		</a:t>
            </a:r>
          </a:p>
          <a:p>
            <a:r>
              <a:rPr lang="en-US" dirty="0">
                <a:latin typeface="AdvOTbc475f09"/>
              </a:rPr>
              <a:t>		</a:t>
            </a:r>
            <a:r>
              <a:rPr lang="en-US" sz="1800" b="0" i="0" u="none" strike="noStrike" baseline="0" dirty="0">
                <a:latin typeface="AdvOTbc475f09"/>
              </a:rPr>
              <a:t>	Z</a:t>
            </a:r>
            <a:r>
              <a:rPr lang="en-US" sz="1800" b="0" i="1" u="none" strike="noStrike" baseline="-25000" dirty="0">
                <a:latin typeface="AdvOT638a931c.I"/>
              </a:rPr>
              <a:t>n </a:t>
            </a:r>
            <a:r>
              <a:rPr lang="en-US" dirty="0">
                <a:latin typeface="AdvOTbc475f09"/>
              </a:rPr>
              <a:t> </a:t>
            </a:r>
            <a:r>
              <a:rPr lang="en-US" sz="1800" b="0" i="0" u="none" strike="noStrike" baseline="0" dirty="0">
                <a:latin typeface="AdvOTbc475f09"/>
              </a:rPr>
              <a:t>= </a:t>
            </a:r>
            <a:r>
              <a:rPr lang="en-US" dirty="0">
                <a:latin typeface="AdvOTbc475f09"/>
              </a:rPr>
              <a:t>A</a:t>
            </a:r>
            <a:r>
              <a:rPr lang="en-US" sz="1800" b="0" i="1" u="none" strike="noStrike" baseline="-25000" dirty="0">
                <a:latin typeface="AdvOT638a931c.I"/>
              </a:rPr>
              <a:t>n </a:t>
            </a:r>
            <a:r>
              <a:rPr lang="en-US" sz="1800" b="0" i="0" u="none" strike="noStrike" baseline="0" dirty="0">
                <a:latin typeface="AdvOTbc475f09"/>
              </a:rPr>
              <a:t>+</a:t>
            </a:r>
            <a:r>
              <a:rPr lang="en-US" sz="1800" b="0" i="0" u="none" strike="noStrike" baseline="0">
                <a:latin typeface="AdvOTbc475f09"/>
              </a:rPr>
              <a:t>A</a:t>
            </a:r>
            <a:r>
              <a:rPr lang="en-US" sz="1800" b="0" i="1" u="none" strike="noStrike" baseline="-25000">
                <a:latin typeface="AdvOT638a931c.I"/>
              </a:rPr>
              <a:t>n-1 	</a:t>
            </a:r>
            <a:r>
              <a:rPr lang="en-US" sz="1800" b="0" i="0" u="none" strike="noStrike" baseline="0">
                <a:latin typeface="AdvOTbc475f09"/>
              </a:rPr>
              <a:t>if </a:t>
            </a:r>
            <a:r>
              <a:rPr lang="en-US">
                <a:latin typeface="AdvOTbc475f09"/>
              </a:rPr>
              <a:t>B</a:t>
            </a:r>
            <a:r>
              <a:rPr lang="en-US" sz="1800" b="0" i="1" u="none" strike="noStrike" baseline="-25000">
                <a:latin typeface="AdvOT638a931c.I"/>
              </a:rPr>
              <a:t>n </a:t>
            </a:r>
            <a:r>
              <a:rPr lang="en-US" sz="1800" b="0" i="0" u="none" strike="noStrike" baseline="0">
                <a:latin typeface="AdvOTbc475f09"/>
              </a:rPr>
              <a:t>=1</a:t>
            </a:r>
            <a:endParaRPr lang="en-US" dirty="0">
              <a:latin typeface="AdvOTbc475f09"/>
            </a:endParaRPr>
          </a:p>
        </p:txBody>
      </p:sp>
    </p:spTree>
    <p:extLst>
      <p:ext uri="{BB962C8B-B14F-4D97-AF65-F5344CB8AC3E}">
        <p14:creationId xmlns:p14="http://schemas.microsoft.com/office/powerpoint/2010/main" val="30234410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4.24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Sketch the state transition diagram for the FSM described by the following HDL code.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6338EC-AB9E-465B-8A18-0A6766FFC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97" y="1761893"/>
            <a:ext cx="3211551" cy="46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413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4.24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Sketch the state transition diagram for the FSM described by the following HDL code.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6338EC-AB9E-465B-8A18-0A6766FFC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97" y="1761893"/>
            <a:ext cx="3211551" cy="463890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E983656-B6FC-4DD7-B851-17250D22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399" y="2909151"/>
            <a:ext cx="5155949" cy="211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048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914400"/>
            <a:ext cx="8229600" cy="87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4.25 </a:t>
            </a:r>
            <a:r>
              <a:rPr lang="en-US" sz="1800" b="0" i="0" u="none" strike="noStrike" baseline="0" dirty="0">
                <a:latin typeface="AdvOTbc475f09"/>
              </a:rPr>
              <a:t>Sketch the state transition diagram for the FSM described by the</a:t>
            </a:r>
          </a:p>
          <a:p>
            <a:pPr algn="l"/>
            <a:r>
              <a:rPr lang="en-US" sz="1800" b="0" i="0" u="none" strike="noStrike" baseline="0" dirty="0">
                <a:latin typeface="AdvOTbc475f09"/>
              </a:rPr>
              <a:t>following HDL code. An FSM of this nature is used in a branch predictor on some</a:t>
            </a:r>
          </a:p>
          <a:p>
            <a:pPr algn="l"/>
            <a:r>
              <a:rPr lang="it-IT" sz="1800" b="0" i="0" u="none" strike="noStrike" baseline="0" dirty="0" err="1">
                <a:latin typeface="AdvOTbc475f09"/>
              </a:rPr>
              <a:t>microprocessors</a:t>
            </a:r>
            <a:r>
              <a:rPr lang="it-IT" sz="1800" b="0" i="0" u="none" strike="noStrike" baseline="0" dirty="0">
                <a:latin typeface="AdvOTbc475f09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015912-82AB-4CAA-9750-207965D5B6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251"/>
          <a:stretch/>
        </p:blipFill>
        <p:spPr>
          <a:xfrm>
            <a:off x="672456" y="2004588"/>
            <a:ext cx="3083273" cy="21230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033F0C-BBBA-4B00-B5F3-30C423F7FB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481"/>
          <a:stretch/>
        </p:blipFill>
        <p:spPr>
          <a:xfrm>
            <a:off x="3894785" y="2004588"/>
            <a:ext cx="3083273" cy="29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165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914400"/>
            <a:ext cx="8229600" cy="87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4.25 </a:t>
            </a:r>
            <a:r>
              <a:rPr lang="en-US" sz="1800" b="0" i="0" u="none" strike="noStrike" baseline="0" dirty="0">
                <a:latin typeface="AdvOTbc475f09"/>
              </a:rPr>
              <a:t>Sketch the state transition diagram for the FSM described by the</a:t>
            </a:r>
          </a:p>
          <a:p>
            <a:pPr algn="l"/>
            <a:r>
              <a:rPr lang="en-US" sz="1800" b="0" i="0" u="none" strike="noStrike" baseline="0" dirty="0">
                <a:latin typeface="AdvOTbc475f09"/>
              </a:rPr>
              <a:t>following HDL code. An FSM of this nature is used in a branch predictor on some</a:t>
            </a:r>
          </a:p>
          <a:p>
            <a:pPr algn="l"/>
            <a:r>
              <a:rPr lang="it-IT" sz="1800" b="0" i="0" u="none" strike="noStrike" baseline="0" dirty="0" err="1">
                <a:latin typeface="AdvOTbc475f09"/>
              </a:rPr>
              <a:t>microprocessors</a:t>
            </a:r>
            <a:r>
              <a:rPr lang="it-IT" sz="1800" b="0" i="0" u="none" strike="noStrike" baseline="0" dirty="0">
                <a:latin typeface="AdvOTbc475f09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015912-82AB-4CAA-9750-207965D5B6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251"/>
          <a:stretch/>
        </p:blipFill>
        <p:spPr>
          <a:xfrm>
            <a:off x="672456" y="2004588"/>
            <a:ext cx="3083273" cy="212303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75CA84F-3CAB-47E1-A8EA-9BD6D40D8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882375"/>
            <a:ext cx="7805854" cy="18176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033F0C-BBBA-4B00-B5F3-30C423F7FB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481"/>
          <a:stretch/>
        </p:blipFill>
        <p:spPr>
          <a:xfrm>
            <a:off x="3894785" y="2004588"/>
            <a:ext cx="3083273" cy="29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305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4.48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Consider the following two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modules. Do they have the same function? Sketch the hardware each one implies.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086A15-124A-44CA-B429-689803A8E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029522"/>
            <a:ext cx="4326673" cy="39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961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4.48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Consider the following two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modules. Do they have the same function? Sketch the hardware each one implies.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Si! Hanno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stessa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funzione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086A15-124A-44CA-B429-689803A8E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029522"/>
            <a:ext cx="4326673" cy="391407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F725F36-42FF-43F4-B88A-7C4C2E79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471" y="2965285"/>
            <a:ext cx="2676293" cy="15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023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4.49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Repeat Exercise 4.48 if the &lt;= is replaced by = in every assignment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23684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16586</TotalTime>
  <Words>690</Words>
  <Application>Microsoft Office PowerPoint</Application>
  <PresentationFormat>Presentazione su schermo (4:3)</PresentationFormat>
  <Paragraphs>185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AdvOT638a931c.I</vt:lpstr>
      <vt:lpstr>AdvOT8608a8d1</vt:lpstr>
      <vt:lpstr>AdvOTb18868a6.B</vt:lpstr>
      <vt:lpstr>AdvOTbc475f09</vt:lpstr>
      <vt:lpstr>Arial</vt:lpstr>
      <vt:lpstr>Calibri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205</cp:revision>
  <cp:lastPrinted>2018-05-09T11:30:38Z</cp:lastPrinted>
  <dcterms:created xsi:type="dcterms:W3CDTF">2012-08-07T04:56:47Z</dcterms:created>
  <dcterms:modified xsi:type="dcterms:W3CDTF">2023-11-13T11:15:59Z</dcterms:modified>
</cp:coreProperties>
</file>