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notesSlides/notesSlide2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6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28.xml" ContentType="application/vnd.openxmlformats-officedocument.presentationml.notesSlide+xml"/>
  <Override PartName="/ppt/tags/tag50.xml" ContentType="application/vnd.openxmlformats-officedocument.presentationml.tags+xml"/>
  <Override PartName="/ppt/notesSlides/notesSlide29.xml" ContentType="application/vnd.openxmlformats-officedocument.presentationml.notesSlide+xml"/>
  <Override PartName="/ppt/tags/tag51.xml" ContentType="application/vnd.openxmlformats-officedocument.presentationml.tags+xml"/>
  <Override PartName="/ppt/notesSlides/notesSlide30.xml" ContentType="application/vnd.openxmlformats-officedocument.presentationml.notesSlide+xml"/>
  <Override PartName="/ppt/tags/tag52.xml" ContentType="application/vnd.openxmlformats-officedocument.presentationml.tags+xml"/>
  <Override PartName="/ppt/notesSlides/notesSlide31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4.xml" ContentType="application/vnd.openxmlformats-officedocument.presentationml.notesSlide+xml"/>
  <Override PartName="/ppt/tags/tag59.xml" ContentType="application/vnd.openxmlformats-officedocument.presentationml.tags+xml"/>
  <Override PartName="/ppt/notesSlides/notesSlide35.xml" ContentType="application/vnd.openxmlformats-officedocument.presentationml.notesSlide+xml"/>
  <Override PartName="/ppt/tags/tag60.xml" ContentType="application/vnd.openxmlformats-officedocument.presentationml.tags+xml"/>
  <Override PartName="/ppt/notesSlides/notesSlide36.xml" ContentType="application/vnd.openxmlformats-officedocument.presentationml.notesSlide+xml"/>
  <Override PartName="/ppt/tags/tag61.xml" ContentType="application/vnd.openxmlformats-officedocument.presentationml.tags+xml"/>
  <Override PartName="/ppt/notesSlides/notesSlide37.xml" ContentType="application/vnd.openxmlformats-officedocument.presentationml.notesSlide+xml"/>
  <Override PartName="/ppt/tags/tag62.xml" ContentType="application/vnd.openxmlformats-officedocument.presentationml.tags+xml"/>
  <Override PartName="/ppt/notesSlides/notesSlide38.xml" ContentType="application/vnd.openxmlformats-officedocument.presentationml.notesSlide+xml"/>
  <Override PartName="/ppt/tags/tag63.xml" ContentType="application/vnd.openxmlformats-officedocument.presentationml.tags+xml"/>
  <Override PartName="/ppt/notesSlides/notesSlide39.xml" ContentType="application/vnd.openxmlformats-officedocument.presentationml.notesSlide+xml"/>
  <Override PartName="/ppt/tags/tag64.xml" ContentType="application/vnd.openxmlformats-officedocument.presentationml.tags+xml"/>
  <Override PartName="/ppt/notesSlides/notesSlide40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96" r:id="rId2"/>
    <p:sldId id="397" r:id="rId3"/>
    <p:sldId id="398" r:id="rId4"/>
    <p:sldId id="627" r:id="rId5"/>
    <p:sldId id="628" r:id="rId6"/>
    <p:sldId id="394" r:id="rId7"/>
    <p:sldId id="395" r:id="rId8"/>
    <p:sldId id="421" r:id="rId9"/>
    <p:sldId id="592" r:id="rId10"/>
    <p:sldId id="593" r:id="rId11"/>
    <p:sldId id="597" r:id="rId12"/>
    <p:sldId id="594" r:id="rId13"/>
    <p:sldId id="595" r:id="rId14"/>
    <p:sldId id="596" r:id="rId15"/>
    <p:sldId id="624" r:id="rId16"/>
    <p:sldId id="625" r:id="rId17"/>
    <p:sldId id="603" r:id="rId18"/>
    <p:sldId id="605" r:id="rId19"/>
    <p:sldId id="606" r:id="rId20"/>
    <p:sldId id="621" r:id="rId21"/>
    <p:sldId id="622" r:id="rId22"/>
    <p:sldId id="623" r:id="rId23"/>
    <p:sldId id="629" r:id="rId24"/>
    <p:sldId id="630" r:id="rId25"/>
    <p:sldId id="614" r:id="rId26"/>
    <p:sldId id="607" r:id="rId27"/>
    <p:sldId id="615" r:id="rId28"/>
    <p:sldId id="616" r:id="rId29"/>
    <p:sldId id="617" r:id="rId30"/>
    <p:sldId id="618" r:id="rId31"/>
    <p:sldId id="619" r:id="rId32"/>
    <p:sldId id="620" r:id="rId33"/>
    <p:sldId id="626" r:id="rId34"/>
    <p:sldId id="631" r:id="rId35"/>
    <p:sldId id="632" r:id="rId36"/>
    <p:sldId id="608" r:id="rId37"/>
    <p:sldId id="610" r:id="rId38"/>
    <p:sldId id="612" r:id="rId39"/>
    <p:sldId id="611" r:id="rId40"/>
    <p:sldId id="613" r:id="rId41"/>
    <p:sldId id="609" r:id="rId42"/>
    <p:sldId id="633" r:id="rId43"/>
    <p:sldId id="634" r:id="rId44"/>
    <p:sldId id="63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3" autoAdjust="0"/>
    <p:restoredTop sz="87032" autoAdjust="0"/>
  </p:normalViewPr>
  <p:slideViewPr>
    <p:cSldViewPr>
      <p:cViewPr varScale="1">
        <p:scale>
          <a:sx n="104" d="100"/>
          <a:sy n="104" d="100"/>
        </p:scale>
        <p:origin x="21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AAE14-0550-46DC-B297-AB0455709856}" type="slidenum">
              <a:rPr lang="en-US"/>
              <a:pPr/>
              <a:t>1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Fine </a:t>
            </a:r>
            <a:r>
              <a:rPr lang="en-US" dirty="0" err="1"/>
              <a:t>lezione</a:t>
            </a:r>
            <a:r>
              <a:rPr lang="en-US" dirty="0"/>
              <a:t> 11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9A363B-9E33-2A45-B2BE-CF44B07B6F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D2825DE2-7A43-9941-B5BE-96CB64AF6CD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10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40994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67622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573824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13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92643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14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25317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15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46793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16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46447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17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06426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18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02859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19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4408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1DFA-67F7-45E6-B6E7-7B8C1EF0267E}" type="slidenum">
              <a:rPr lang="en-US"/>
              <a:pPr/>
              <a:t>2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4341E1-3955-7D42-944E-B43190B72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E3A4FC7-5D04-ED4C-A99F-2930B4B5141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20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57194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45457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04527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23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17098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24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72438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25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71230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26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88779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27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87683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28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64986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29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0607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3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8B7DD-0475-4245-871B-868E747C6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3B8FE2-8A90-2E48-A803-1E64D94091B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30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35833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46821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81450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33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625352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34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92590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35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88472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75129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37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157170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63141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39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99608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4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8B7DD-0475-4245-871B-868E747C6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3B8FE2-8A90-2E48-A803-1E64D94091B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9825480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61A3-E3FE-4585-8FDC-C29E6BC44D89}" type="slidenum">
              <a:rPr lang="en-US"/>
              <a:pPr/>
              <a:t>40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7D90B2-981A-4946-9FA7-E3961F2EDB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2EBC9127-2A23-4341-92BE-FBB2212170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4068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176ED2-D093-44C3-956E-327CEAA9EF24}" type="slidenum">
              <a:rPr lang="en-US"/>
              <a:pPr/>
              <a:t>5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8B7DD-0475-4245-871B-868E747C60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3B8FE2-8A90-2E48-A803-1E64D94091B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162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E25FD0-999E-443D-8858-1F9C8BC53C9A}" type="slidenum">
              <a:rPr lang="en-US"/>
              <a:pPr/>
              <a:t>6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F2D13-83A3-4C40-B803-07032A6A8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B58E39BE-86F6-7347-8A4E-45704D3EE5F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3DE47-6ADE-4CC8-8D4C-F2046C047A3C}" type="slidenum">
              <a:rPr lang="en-US"/>
              <a:pPr/>
              <a:t>7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813F86-5B2B-9D41-A7D5-7F37204AC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CC0272C0-7782-D742-8DF1-DEB621C0527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43023-23D1-4250-9895-2A09B20FA834}" type="slidenum">
              <a:rPr lang="en-US"/>
              <a:pPr/>
              <a:t>8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5EDC65-C716-504D-8155-29E0BC134B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413CE41F-A3A5-2344-BC35-832B4A5100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2280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9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07182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w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w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066800" y="35052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06760" imgH="574560" progId="Visio.Drawing.6">
                  <p:embed/>
                </p:oleObj>
              </mc:Choice>
              <mc:Fallback>
                <p:oleObj name="VISIO" r:id="rId6" imgW="2606760" imgH="574560" progId="Visio.Drawing.6">
                  <p:embed/>
                  <p:pic>
                    <p:nvPicPr>
                      <p:cNvPr id="872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6269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output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Finite State Machines (FSMs)</a:t>
            </a:r>
          </a:p>
        </p:txBody>
      </p:sp>
    </p:spTree>
    <p:extLst>
      <p:ext uri="{BB962C8B-B14F-4D97-AF65-F5344CB8AC3E}">
        <p14:creationId xmlns:p14="http://schemas.microsoft.com/office/powerpoint/2010/main" val="156766553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2400" dirty="0"/>
          </a:p>
          <a:p>
            <a:pPr algn="l"/>
            <a:r>
              <a:rPr lang="it-IT" sz="2400" dirty="0"/>
              <a:t>Ogni FSM di Moore può essere trasformata in una FSM di </a:t>
            </a:r>
            <a:r>
              <a:rPr lang="it-IT" sz="2400" dirty="0" err="1"/>
              <a:t>Mealy</a:t>
            </a:r>
            <a:r>
              <a:rPr lang="it-IT" sz="2400" dirty="0"/>
              <a:t> </a:t>
            </a:r>
          </a:p>
          <a:p>
            <a:pPr algn="just"/>
            <a:r>
              <a:rPr lang="it-IT" sz="2400" dirty="0"/>
              <a:t>associando l’uscita appartenente a uno stato a tutte le transizioni che partono da tale stato</a:t>
            </a:r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l"/>
            <a:r>
              <a:rPr lang="it-IT" sz="2400" dirty="0">
                <a:latin typeface="+mj-lt"/>
                <a:cs typeface="Arial" charset="0"/>
              </a:rPr>
              <a:t>Questo metodo consente di provare l’equivalenza Moore/</a:t>
            </a:r>
            <a:r>
              <a:rPr lang="it-IT" sz="2400" dirty="0" err="1">
                <a:latin typeface="+mj-lt"/>
                <a:cs typeface="Arial" charset="0"/>
              </a:rPr>
              <a:t>Mealy</a:t>
            </a:r>
            <a:r>
              <a:rPr lang="it-IT" sz="2400" dirty="0">
                <a:latin typeface="+mj-lt"/>
                <a:cs typeface="Arial" charset="0"/>
              </a:rPr>
              <a:t> per costruzione.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Moore =&gt; Mealy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1C262D6C-BEA2-412C-83D5-587070759376}"/>
              </a:ext>
            </a:extLst>
          </p:cNvPr>
          <p:cNvSpPr/>
          <p:nvPr/>
        </p:nvSpPr>
        <p:spPr>
          <a:xfrm>
            <a:off x="3147118" y="3751023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  <a:r>
              <a:rPr lang="it-IT" baseline="-25000" dirty="0"/>
              <a:t>i </a:t>
            </a:r>
            <a:r>
              <a:rPr lang="it-IT" dirty="0"/>
              <a:t>/0</a:t>
            </a:r>
            <a:endParaRPr lang="it-IT" baseline="-25000" dirty="0"/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2302E88-E8B2-446D-A82F-C642638C1CB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85118" y="3293823"/>
            <a:ext cx="884752" cy="56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5CA8A06-5F26-4FB1-8223-DA728016E91B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385118" y="4132023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3731C064-67B0-43B8-8E0C-63A44BE83503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2385118" y="4401431"/>
            <a:ext cx="884752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DC359A2-0CEA-4890-B9F4-BE0EE727DB24}"/>
              </a:ext>
            </a:extLst>
          </p:cNvPr>
          <p:cNvSpPr txBox="1"/>
          <p:nvPr/>
        </p:nvSpPr>
        <p:spPr>
          <a:xfrm>
            <a:off x="2665991" y="320888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BC607A8-4383-43DE-8470-9A6895C9B53E}"/>
              </a:ext>
            </a:extLst>
          </p:cNvPr>
          <p:cNvSpPr txBox="1"/>
          <p:nvPr/>
        </p:nvSpPr>
        <p:spPr>
          <a:xfrm>
            <a:off x="2618481" y="38216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DB69ECA-DCDE-414C-B4EB-FEEF7553FCA7}"/>
              </a:ext>
            </a:extLst>
          </p:cNvPr>
          <p:cNvSpPr txBox="1"/>
          <p:nvPr/>
        </p:nvSpPr>
        <p:spPr>
          <a:xfrm>
            <a:off x="2576306" y="440143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524A8BB-7425-4F47-A63E-7AB33217F27B}"/>
              </a:ext>
            </a:extLst>
          </p:cNvPr>
          <p:cNvSpPr/>
          <p:nvPr/>
        </p:nvSpPr>
        <p:spPr>
          <a:xfrm>
            <a:off x="6492691" y="3790549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  <a:r>
              <a:rPr lang="it-IT" baseline="-25000" dirty="0"/>
              <a:t>i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0E20C24-EABE-434F-B024-6A93F235BEFF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30691" y="3333349"/>
            <a:ext cx="884752" cy="56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287C926-CEDB-4880-8AE5-B1187520BC9C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5730691" y="4171549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5F01120-053D-4756-BA4E-4972635E0D1E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5730691" y="4440957"/>
            <a:ext cx="884752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46D104A-400B-440C-A54E-3673DCD6E826}"/>
              </a:ext>
            </a:extLst>
          </p:cNvPr>
          <p:cNvSpPr txBox="1"/>
          <p:nvPr/>
        </p:nvSpPr>
        <p:spPr>
          <a:xfrm>
            <a:off x="5841186" y="318209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a/0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322969-CF77-4667-A3B7-04C6DE57C79A}"/>
              </a:ext>
            </a:extLst>
          </p:cNvPr>
          <p:cNvSpPr txBox="1"/>
          <p:nvPr/>
        </p:nvSpPr>
        <p:spPr>
          <a:xfrm>
            <a:off x="5825250" y="386077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b/0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887529D-C1C3-4000-9A89-FF94E659CEBE}"/>
              </a:ext>
            </a:extLst>
          </p:cNvPr>
          <p:cNvSpPr txBox="1"/>
          <p:nvPr/>
        </p:nvSpPr>
        <p:spPr>
          <a:xfrm>
            <a:off x="5825250" y="444361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c/0</a:t>
            </a:r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1DD4EBA4-381C-4EE0-AC68-C1976CD3B93E}"/>
              </a:ext>
            </a:extLst>
          </p:cNvPr>
          <p:cNvSpPr/>
          <p:nvPr/>
        </p:nvSpPr>
        <p:spPr>
          <a:xfrm>
            <a:off x="4393307" y="3986891"/>
            <a:ext cx="666656" cy="36931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7759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Ogni FSM di </a:t>
            </a:r>
            <a:r>
              <a:rPr lang="it-IT" sz="2400" dirty="0" err="1"/>
              <a:t>Mealy</a:t>
            </a:r>
            <a:r>
              <a:rPr lang="it-IT" sz="2400" dirty="0"/>
              <a:t> può essere trasformata in una FSM di Moore </a:t>
            </a:r>
          </a:p>
          <a:p>
            <a:pPr algn="l"/>
            <a:r>
              <a:rPr lang="it-IT" sz="2400" dirty="0"/>
              <a:t>replicando lo stato della macchina di Moore se le transizioni che portano a tale stato hanno uscite differenti. </a:t>
            </a:r>
          </a:p>
          <a:p>
            <a:pPr algn="l"/>
            <a:endParaRPr lang="it-IT" sz="2400" dirty="0"/>
          </a:p>
          <a:p>
            <a:pPr algn="l"/>
            <a:r>
              <a:rPr lang="it-IT" sz="2400" dirty="0"/>
              <a:t>Tali nuovi stati avranno il valore di uscita uguale a quello della transizione da cui sono stati originati.  </a:t>
            </a:r>
          </a:p>
          <a:p>
            <a:pPr algn="l"/>
            <a:endParaRPr lang="it-IT" sz="2400" dirty="0"/>
          </a:p>
          <a:p>
            <a:r>
              <a:rPr lang="it-IT" sz="2400" dirty="0">
                <a:latin typeface="+mj-lt"/>
                <a:cs typeface="Arial" charset="0"/>
              </a:rPr>
              <a:t>Questo metodo consente di provare l’equivalenza Moore/</a:t>
            </a:r>
            <a:r>
              <a:rPr lang="it-IT" sz="2400" dirty="0" err="1">
                <a:latin typeface="+mj-lt"/>
                <a:cs typeface="Arial" charset="0"/>
              </a:rPr>
              <a:t>Mealy</a:t>
            </a:r>
            <a:r>
              <a:rPr lang="it-IT" sz="2400" dirty="0">
                <a:latin typeface="+mj-lt"/>
                <a:cs typeface="Arial" charset="0"/>
              </a:rPr>
              <a:t> per costruzione. </a:t>
            </a:r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Mealy =&gt; Moore</a:t>
            </a:r>
          </a:p>
        </p:txBody>
      </p:sp>
    </p:spTree>
    <p:extLst>
      <p:ext uri="{BB962C8B-B14F-4D97-AF65-F5344CB8AC3E}">
        <p14:creationId xmlns:p14="http://schemas.microsoft.com/office/powerpoint/2010/main" val="37538994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Ogni FSM di </a:t>
            </a:r>
            <a:r>
              <a:rPr lang="it-IT" sz="2400" dirty="0" err="1"/>
              <a:t>Mealy</a:t>
            </a:r>
            <a:r>
              <a:rPr lang="it-IT" sz="2400" dirty="0"/>
              <a:t> può essere trasformata in una FSM di Moore </a:t>
            </a:r>
          </a:p>
          <a:p>
            <a:pPr algn="l"/>
            <a:r>
              <a:rPr lang="it-IT" sz="2400" dirty="0"/>
              <a:t>Replicando lo stato della macchina di Moore se le transizioni che portano a tale stato hanno uscite differenti. Tali nuovi stati avranno il valore di uscita uguale a quello della transizione da cui sono stati originati.  </a:t>
            </a:r>
            <a:endParaRPr lang="en-US" sz="2400" dirty="0">
              <a:latin typeface="+mj-lt"/>
              <a:cs typeface="Arial" charset="0"/>
            </a:endParaRPr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ctr"/>
            <a:r>
              <a:rPr lang="it-IT" sz="2400" dirty="0"/>
              <a:t>Transizioni in ingresso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Mealy =&gt; Moore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8C5ADDF5-CA92-473F-A35F-4B2A4864E816}"/>
              </a:ext>
            </a:extLst>
          </p:cNvPr>
          <p:cNvGrpSpPr/>
          <p:nvPr/>
        </p:nvGrpSpPr>
        <p:grpSpPr>
          <a:xfrm>
            <a:off x="914400" y="3932263"/>
            <a:ext cx="1600200" cy="1751458"/>
            <a:chOff x="1295400" y="3277742"/>
            <a:chExt cx="1600200" cy="1751458"/>
          </a:xfrm>
        </p:grpSpPr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A524A8BB-7425-4F47-A63E-7AB33217F27B}"/>
                </a:ext>
              </a:extLst>
            </p:cNvPr>
            <p:cNvSpPr/>
            <p:nvPr/>
          </p:nvSpPr>
          <p:spPr>
            <a:xfrm>
              <a:off x="2057400" y="3886200"/>
              <a:ext cx="8382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</a:t>
              </a:r>
              <a:r>
                <a:rPr lang="it-IT" baseline="-25000" dirty="0"/>
                <a:t>i</a:t>
              </a: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20E20C24-EABE-434F-B024-6A93F235BEF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295400" y="3429000"/>
              <a:ext cx="884752" cy="56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A287C926-CEDB-4880-8AE5-B1187520BC9C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1295400" y="4267200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95F01120-053D-4756-BA4E-4972635E0D1E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V="1">
              <a:off x="1295400" y="4536608"/>
              <a:ext cx="884752" cy="492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46D104A-400B-440C-A54E-3673DCD6E826}"/>
                </a:ext>
              </a:extLst>
            </p:cNvPr>
            <p:cNvSpPr txBox="1"/>
            <p:nvPr/>
          </p:nvSpPr>
          <p:spPr>
            <a:xfrm>
              <a:off x="1405895" y="3277742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a/0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E322969-CF77-4667-A3B7-04C6DE57C79A}"/>
                </a:ext>
              </a:extLst>
            </p:cNvPr>
            <p:cNvSpPr txBox="1"/>
            <p:nvPr/>
          </p:nvSpPr>
          <p:spPr>
            <a:xfrm>
              <a:off x="1389959" y="3956426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b/0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0887529D-C1C3-4000-9A89-FF94E659CEBE}"/>
                </a:ext>
              </a:extLst>
            </p:cNvPr>
            <p:cNvSpPr txBox="1"/>
            <p:nvPr/>
          </p:nvSpPr>
          <p:spPr>
            <a:xfrm>
              <a:off x="1389959" y="4539261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c/1</a:t>
              </a:r>
            </a:p>
          </p:txBody>
        </p:sp>
      </p:grp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413D42F3-AA9D-4D94-9EA3-81788094C437}"/>
              </a:ext>
            </a:extLst>
          </p:cNvPr>
          <p:cNvSpPr/>
          <p:nvPr/>
        </p:nvSpPr>
        <p:spPr>
          <a:xfrm>
            <a:off x="3236009" y="4791052"/>
            <a:ext cx="666656" cy="36931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01CF0998-8FC4-432F-BA93-9E4F9B0082D5}"/>
              </a:ext>
            </a:extLst>
          </p:cNvPr>
          <p:cNvGrpSpPr/>
          <p:nvPr/>
        </p:nvGrpSpPr>
        <p:grpSpPr>
          <a:xfrm>
            <a:off x="4832123" y="3580258"/>
            <a:ext cx="1722888" cy="1143000"/>
            <a:chOff x="5516112" y="3580258"/>
            <a:chExt cx="1722888" cy="1143000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F7966C76-CB97-478C-ABC5-58B695CBA76F}"/>
                </a:ext>
              </a:extLst>
            </p:cNvPr>
            <p:cNvSpPr/>
            <p:nvPr/>
          </p:nvSpPr>
          <p:spPr>
            <a:xfrm>
              <a:off x="6282734" y="3580258"/>
              <a:ext cx="956266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</a:t>
              </a:r>
              <a:r>
                <a:rPr lang="it-IT" baseline="-25000" dirty="0"/>
                <a:t>i,1</a:t>
              </a:r>
              <a:r>
                <a:rPr lang="it-IT" dirty="0"/>
                <a:t>/1</a:t>
              </a:r>
              <a:endParaRPr lang="it-IT" baseline="-25000" dirty="0"/>
            </a:p>
          </p:txBody>
        </p: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34C44FC0-02E6-4A65-8C4A-8CFF888F19B0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5520734" y="4230666"/>
              <a:ext cx="902042" cy="492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6D729C87-5F51-48F5-9381-16C6291C2723}"/>
                </a:ext>
              </a:extLst>
            </p:cNvPr>
            <p:cNvSpPr txBox="1"/>
            <p:nvPr/>
          </p:nvSpPr>
          <p:spPr>
            <a:xfrm>
              <a:off x="5516112" y="418325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</a:t>
              </a:r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3D5CE11B-961C-49E4-8231-ACC18F934A94}"/>
              </a:ext>
            </a:extLst>
          </p:cNvPr>
          <p:cNvGrpSpPr/>
          <p:nvPr/>
        </p:nvGrpSpPr>
        <p:grpSpPr>
          <a:xfrm>
            <a:off x="4832123" y="4877942"/>
            <a:ext cx="1718266" cy="1370458"/>
            <a:chOff x="5516112" y="4877942"/>
            <a:chExt cx="1718266" cy="1370458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2AF84837-2672-4A30-817A-09BBA84933A1}"/>
                </a:ext>
              </a:extLst>
            </p:cNvPr>
            <p:cNvSpPr/>
            <p:nvPr/>
          </p:nvSpPr>
          <p:spPr>
            <a:xfrm>
              <a:off x="6278112" y="5486400"/>
              <a:ext cx="956266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S</a:t>
              </a:r>
              <a:r>
                <a:rPr lang="it-IT" baseline="-25000" dirty="0"/>
                <a:t>i,0</a:t>
              </a:r>
              <a:r>
                <a:rPr lang="it-IT" dirty="0"/>
                <a:t>/0</a:t>
              </a:r>
              <a:endParaRPr lang="it-IT" baseline="-25000" dirty="0"/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A62474DE-CAA6-43A8-BFC0-97235FEA3F21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5516112" y="5029200"/>
              <a:ext cx="902042" cy="568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FC41640E-C309-4842-9ECA-258BD5CA056F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5516112" y="5867400"/>
              <a:ext cx="76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ACF1AB12-1F47-4757-8EE6-C562871D4C62}"/>
                </a:ext>
              </a:extLst>
            </p:cNvPr>
            <p:cNvSpPr txBox="1"/>
            <p:nvPr/>
          </p:nvSpPr>
          <p:spPr>
            <a:xfrm>
              <a:off x="5626607" y="487794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B3CA2BB0-2C88-4B57-B871-913E96F5D8AF}"/>
                </a:ext>
              </a:extLst>
            </p:cNvPr>
            <p:cNvSpPr txBox="1"/>
            <p:nvPr/>
          </p:nvSpPr>
          <p:spPr>
            <a:xfrm>
              <a:off x="5610671" y="555662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1081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2400" dirty="0"/>
              <a:t>Se le transizioni in ingresso allo stato S</a:t>
            </a:r>
            <a:r>
              <a:rPr lang="it-IT" sz="2400" baseline="-25000" dirty="0"/>
              <a:t>i</a:t>
            </a:r>
            <a:r>
              <a:rPr lang="it-IT" sz="2400" dirty="0"/>
              <a:t> obbligano a duplicare lo stato, allora le transizioni originali vanno riportate sulle due copie S</a:t>
            </a:r>
            <a:r>
              <a:rPr lang="it-IT" sz="2400" baseline="-25000" dirty="0"/>
              <a:t>i,0</a:t>
            </a:r>
            <a:r>
              <a:rPr lang="it-IT" sz="2400" dirty="0"/>
              <a:t> ed S</a:t>
            </a:r>
            <a:r>
              <a:rPr lang="it-IT" sz="2400" baseline="-25000" dirty="0"/>
              <a:t>i,1</a:t>
            </a:r>
            <a:r>
              <a:rPr lang="it-IT" sz="2400" dirty="0"/>
              <a:t> </a:t>
            </a:r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ctr"/>
            <a:r>
              <a:rPr lang="it-IT" sz="2400" dirty="0"/>
              <a:t>Transizioni in uscita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Mealy =&gt; Moore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524A8BB-7425-4F47-A63E-7AB33217F27B}"/>
              </a:ext>
            </a:extLst>
          </p:cNvPr>
          <p:cNvSpPr/>
          <p:nvPr/>
        </p:nvSpPr>
        <p:spPr>
          <a:xfrm>
            <a:off x="1118392" y="4342258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  <a:r>
              <a:rPr lang="it-IT" baseline="-25000" dirty="0"/>
              <a:t>i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A287C926-CEDB-4880-8AE5-B1187520BC9C}"/>
              </a:ext>
            </a:extLst>
          </p:cNvPr>
          <p:cNvCxnSpPr>
            <a:cxnSpLocks/>
          </p:cNvCxnSpPr>
          <p:nvPr/>
        </p:nvCxnSpPr>
        <p:spPr>
          <a:xfrm>
            <a:off x="1956592" y="4775275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5F01120-053D-4756-BA4E-4972635E0D1E}"/>
              </a:ext>
            </a:extLst>
          </p:cNvPr>
          <p:cNvCxnSpPr>
            <a:cxnSpLocks/>
          </p:cNvCxnSpPr>
          <p:nvPr/>
        </p:nvCxnSpPr>
        <p:spPr>
          <a:xfrm flipV="1">
            <a:off x="1730948" y="3982219"/>
            <a:ext cx="884752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46D104A-400B-440C-A54E-3673DCD6E826}"/>
              </a:ext>
            </a:extLst>
          </p:cNvPr>
          <p:cNvSpPr txBox="1"/>
          <p:nvPr/>
        </p:nvSpPr>
        <p:spPr>
          <a:xfrm>
            <a:off x="1981262" y="381391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e/0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322969-CF77-4667-A3B7-04C6DE57C79A}"/>
              </a:ext>
            </a:extLst>
          </p:cNvPr>
          <p:cNvSpPr txBox="1"/>
          <p:nvPr/>
        </p:nvSpPr>
        <p:spPr>
          <a:xfrm>
            <a:off x="2346724" y="444037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f/1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413D42F3-AA9D-4D94-9EA3-81788094C437}"/>
              </a:ext>
            </a:extLst>
          </p:cNvPr>
          <p:cNvSpPr/>
          <p:nvPr/>
        </p:nvSpPr>
        <p:spPr>
          <a:xfrm>
            <a:off x="3517276" y="4590617"/>
            <a:ext cx="666656" cy="36931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7966C76-CB97-478C-ABC5-58B695CBA76F}"/>
              </a:ext>
            </a:extLst>
          </p:cNvPr>
          <p:cNvSpPr/>
          <p:nvPr/>
        </p:nvSpPr>
        <p:spPr>
          <a:xfrm>
            <a:off x="4671263" y="3712811"/>
            <a:ext cx="956266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  <a:r>
              <a:rPr lang="it-IT" baseline="-25000" dirty="0"/>
              <a:t>i,1</a:t>
            </a:r>
            <a:r>
              <a:rPr lang="it-IT" dirty="0"/>
              <a:t>/1</a:t>
            </a:r>
            <a:endParaRPr lang="it-IT" baseline="-250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D729C87-5F51-48F5-9381-16C6291C2723}"/>
              </a:ext>
            </a:extLst>
          </p:cNvPr>
          <p:cNvSpPr txBox="1"/>
          <p:nvPr/>
        </p:nvSpPr>
        <p:spPr>
          <a:xfrm>
            <a:off x="5589901" y="42478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AF84837-2672-4A30-817A-09BBA84933A1}"/>
              </a:ext>
            </a:extLst>
          </p:cNvPr>
          <p:cNvSpPr/>
          <p:nvPr/>
        </p:nvSpPr>
        <p:spPr>
          <a:xfrm>
            <a:off x="4658074" y="5044542"/>
            <a:ext cx="956266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  <a:r>
              <a:rPr lang="it-IT" baseline="-25000" dirty="0"/>
              <a:t>i,0</a:t>
            </a:r>
            <a:r>
              <a:rPr lang="it-IT" dirty="0"/>
              <a:t>/0</a:t>
            </a:r>
            <a:endParaRPr lang="it-IT" baseline="-25000" dirty="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6380707-20E8-4D5E-A5A6-8DC5E34DDEF3}"/>
              </a:ext>
            </a:extLst>
          </p:cNvPr>
          <p:cNvCxnSpPr>
            <a:cxnSpLocks/>
          </p:cNvCxnSpPr>
          <p:nvPr/>
        </p:nvCxnSpPr>
        <p:spPr>
          <a:xfrm flipV="1">
            <a:off x="5519883" y="4143933"/>
            <a:ext cx="1138955" cy="103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783145E-8F79-447C-84B9-CAC85BA9B29D}"/>
              </a:ext>
            </a:extLst>
          </p:cNvPr>
          <p:cNvSpPr txBox="1"/>
          <p:nvPr/>
        </p:nvSpPr>
        <p:spPr>
          <a:xfrm>
            <a:off x="5567459" y="4661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56F3CE2-9D5D-4B6A-A8CB-4ADB82A7F98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5627529" y="4093811"/>
            <a:ext cx="1031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A0BD5AD-A4BF-4A1B-A7FC-EE8514CC9C38}"/>
              </a:ext>
            </a:extLst>
          </p:cNvPr>
          <p:cNvSpPr txBox="1"/>
          <p:nvPr/>
        </p:nvSpPr>
        <p:spPr>
          <a:xfrm>
            <a:off x="5614340" y="38173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EEFE8BF-D5D5-4B67-A719-C9D7644EA813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5614340" y="5386720"/>
            <a:ext cx="1011655" cy="3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014FC3B9-EC47-4965-9C48-0FAF53CD5907}"/>
              </a:ext>
            </a:extLst>
          </p:cNvPr>
          <p:cNvSpPr txBox="1"/>
          <p:nvPr/>
        </p:nvSpPr>
        <p:spPr>
          <a:xfrm>
            <a:off x="5612343" y="540613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D2B8F3B-DF04-4ED0-9495-3E5F554CD305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5487487" y="4363219"/>
            <a:ext cx="1138508" cy="98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399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Ogni FSM di </a:t>
            </a:r>
            <a:r>
              <a:rPr lang="it-IT" sz="2400" dirty="0" err="1"/>
              <a:t>Mealy</a:t>
            </a:r>
            <a:r>
              <a:rPr lang="it-IT" sz="2400" dirty="0"/>
              <a:t> può essere trasformata in una FSM di Moore </a:t>
            </a:r>
          </a:p>
          <a:p>
            <a:pPr algn="l"/>
            <a:r>
              <a:rPr lang="it-IT" sz="2400" dirty="0"/>
              <a:t>Replicando lo stato della macchina di Moore se le transizioni che portano a tale stato hanno uscite differenti. Tali nuovi stati avranno il valore di uscita uguale a quello della transizione da cui sono stati originati.</a:t>
            </a:r>
            <a:endParaRPr lang="en-US" sz="2400" dirty="0">
              <a:latin typeface="+mj-lt"/>
              <a:cs typeface="Arial" charset="0"/>
            </a:endParaRPr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just"/>
            <a:endParaRPr lang="it-IT" sz="2400" dirty="0"/>
          </a:p>
          <a:p>
            <a:pPr algn="ctr"/>
            <a:r>
              <a:rPr lang="it-IT" sz="2400" dirty="0"/>
              <a:t>Transizioni in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Mealy =&gt; Moore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524A8BB-7425-4F47-A63E-7AB33217F27B}"/>
              </a:ext>
            </a:extLst>
          </p:cNvPr>
          <p:cNvSpPr/>
          <p:nvPr/>
        </p:nvSpPr>
        <p:spPr>
          <a:xfrm>
            <a:off x="1118392" y="4342258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  <a:r>
              <a:rPr lang="it-IT" baseline="-25000" dirty="0"/>
              <a:t>i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5F01120-053D-4756-BA4E-4972635E0D1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537492" y="3712811"/>
            <a:ext cx="0" cy="62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46D104A-400B-440C-A54E-3673DCD6E826}"/>
              </a:ext>
            </a:extLst>
          </p:cNvPr>
          <p:cNvSpPr txBox="1"/>
          <p:nvPr/>
        </p:nvSpPr>
        <p:spPr>
          <a:xfrm>
            <a:off x="1569889" y="381636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a/1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E322969-CF77-4667-A3B7-04C6DE57C79A}"/>
              </a:ext>
            </a:extLst>
          </p:cNvPr>
          <p:cNvSpPr txBox="1"/>
          <p:nvPr/>
        </p:nvSpPr>
        <p:spPr>
          <a:xfrm>
            <a:off x="469760" y="525827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b/0</a:t>
            </a:r>
          </a:p>
        </p:txBody>
      </p:sp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413D42F3-AA9D-4D94-9EA3-81788094C437}"/>
              </a:ext>
            </a:extLst>
          </p:cNvPr>
          <p:cNvSpPr/>
          <p:nvPr/>
        </p:nvSpPr>
        <p:spPr>
          <a:xfrm>
            <a:off x="3371959" y="4783608"/>
            <a:ext cx="666656" cy="36931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7966C76-CB97-478C-ABC5-58B695CBA76F}"/>
              </a:ext>
            </a:extLst>
          </p:cNvPr>
          <p:cNvSpPr/>
          <p:nvPr/>
        </p:nvSpPr>
        <p:spPr>
          <a:xfrm>
            <a:off x="4497717" y="3986509"/>
            <a:ext cx="956266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  <a:r>
              <a:rPr lang="it-IT" baseline="-25000" dirty="0"/>
              <a:t>i,1</a:t>
            </a:r>
            <a:r>
              <a:rPr lang="it-IT" dirty="0"/>
              <a:t>/1</a:t>
            </a:r>
            <a:endParaRPr lang="it-IT" baseline="-25000" dirty="0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2AF84837-2672-4A30-817A-09BBA84933A1}"/>
              </a:ext>
            </a:extLst>
          </p:cNvPr>
          <p:cNvSpPr/>
          <p:nvPr/>
        </p:nvSpPr>
        <p:spPr>
          <a:xfrm>
            <a:off x="4459215" y="5382349"/>
            <a:ext cx="956266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  <a:r>
              <a:rPr lang="it-IT" baseline="-25000" dirty="0"/>
              <a:t>i,0</a:t>
            </a:r>
            <a:r>
              <a:rPr lang="it-IT" dirty="0"/>
              <a:t>/0</a:t>
            </a:r>
            <a:endParaRPr lang="it-IT" baseline="-25000" dirty="0"/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E11C3F39-06DB-4FC3-A747-50E040D05B8C}"/>
              </a:ext>
            </a:extLst>
          </p:cNvPr>
          <p:cNvCxnSpPr>
            <a:stCxn id="20" idx="2"/>
            <a:endCxn id="20" idx="3"/>
          </p:cNvCxnSpPr>
          <p:nvPr/>
        </p:nvCxnSpPr>
        <p:spPr>
          <a:xfrm rot="10800000" flipH="1" flipV="1">
            <a:off x="1118392" y="4723258"/>
            <a:ext cx="122752" cy="269408"/>
          </a:xfrm>
          <a:prstGeom prst="curvedConnector4">
            <a:avLst>
              <a:gd name="adj1" fmla="val -325389"/>
              <a:gd name="adj2" fmla="val 226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832FC88-0259-4EBD-9623-C7C4F96F0C7A}"/>
              </a:ext>
            </a:extLst>
          </p:cNvPr>
          <p:cNvCxnSpPr>
            <a:cxnSpLocks/>
          </p:cNvCxnSpPr>
          <p:nvPr/>
        </p:nvCxnSpPr>
        <p:spPr>
          <a:xfrm>
            <a:off x="5015316" y="3372692"/>
            <a:ext cx="0" cy="62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C81D7F0-5348-46A9-8043-61410E9576F1}"/>
              </a:ext>
            </a:extLst>
          </p:cNvPr>
          <p:cNvSpPr txBox="1"/>
          <p:nvPr/>
        </p:nvSpPr>
        <p:spPr>
          <a:xfrm>
            <a:off x="5047713" y="34762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0E032F7-5797-49E0-BE45-CD9E974149D8}"/>
              </a:ext>
            </a:extLst>
          </p:cNvPr>
          <p:cNvCxnSpPr>
            <a:cxnSpLocks/>
          </p:cNvCxnSpPr>
          <p:nvPr/>
        </p:nvCxnSpPr>
        <p:spPr>
          <a:xfrm>
            <a:off x="4929081" y="4773283"/>
            <a:ext cx="0" cy="62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615F404-0B20-49B0-8037-0786B7A6E6F1}"/>
              </a:ext>
            </a:extLst>
          </p:cNvPr>
          <p:cNvSpPr txBox="1"/>
          <p:nvPr/>
        </p:nvSpPr>
        <p:spPr>
          <a:xfrm>
            <a:off x="4961478" y="48768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6A436F2-3C16-436F-AD85-093698B4EA35}"/>
              </a:ext>
            </a:extLst>
          </p:cNvPr>
          <p:cNvCxnSpPr>
            <a:cxnSpLocks/>
            <a:stCxn id="20" idx="5"/>
          </p:cNvCxnSpPr>
          <p:nvPr/>
        </p:nvCxnSpPr>
        <p:spPr>
          <a:xfrm>
            <a:off x="1833840" y="4992666"/>
            <a:ext cx="384422" cy="49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708D5157-C6DA-4101-8748-4CD1E06DFDF3}"/>
              </a:ext>
            </a:extLst>
          </p:cNvPr>
          <p:cNvGrpSpPr/>
          <p:nvPr/>
        </p:nvGrpSpPr>
        <p:grpSpPr>
          <a:xfrm>
            <a:off x="1680634" y="5300592"/>
            <a:ext cx="513282" cy="369332"/>
            <a:chOff x="1680634" y="5300592"/>
            <a:chExt cx="513282" cy="369332"/>
          </a:xfrm>
        </p:grpSpPr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9A95F42A-5ABB-4A8B-8B8F-FA161BC2FFFB}"/>
                </a:ext>
              </a:extLst>
            </p:cNvPr>
            <p:cNvSpPr txBox="1"/>
            <p:nvPr/>
          </p:nvSpPr>
          <p:spPr>
            <a:xfrm>
              <a:off x="1680634" y="530059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b/1</a:t>
              </a:r>
            </a:p>
          </p:txBody>
        </p: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A7F9D19D-1474-4374-B5F9-41FC616612E5}"/>
                </a:ext>
              </a:extLst>
            </p:cNvPr>
            <p:cNvCxnSpPr/>
            <p:nvPr/>
          </p:nvCxnSpPr>
          <p:spPr>
            <a:xfrm>
              <a:off x="1741502" y="5377586"/>
              <a:ext cx="1846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F2415481-85BA-4530-896F-EC29D973AD9F}"/>
              </a:ext>
            </a:extLst>
          </p:cNvPr>
          <p:cNvGrpSpPr/>
          <p:nvPr/>
        </p:nvGrpSpPr>
        <p:grpSpPr>
          <a:xfrm>
            <a:off x="5903647" y="4293718"/>
            <a:ext cx="306494" cy="1447402"/>
            <a:chOff x="1680634" y="4222522"/>
            <a:chExt cx="306494" cy="1447402"/>
          </a:xfrm>
        </p:grpSpPr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168E86E5-6990-4E3E-B6D1-B5CEC5C0CF0F}"/>
                </a:ext>
              </a:extLst>
            </p:cNvPr>
            <p:cNvSpPr txBox="1"/>
            <p:nvPr/>
          </p:nvSpPr>
          <p:spPr>
            <a:xfrm>
              <a:off x="1680634" y="530059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</a:p>
          </p:txBody>
        </p: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D13C7FF3-F329-4DBB-8E33-E25CB9B52AB1}"/>
                </a:ext>
              </a:extLst>
            </p:cNvPr>
            <p:cNvCxnSpPr/>
            <p:nvPr/>
          </p:nvCxnSpPr>
          <p:spPr>
            <a:xfrm>
              <a:off x="1741502" y="5377586"/>
              <a:ext cx="1846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FC1924B-31FA-407F-8292-3F336C4D4173}"/>
                </a:ext>
              </a:extLst>
            </p:cNvPr>
            <p:cNvSpPr txBox="1"/>
            <p:nvPr/>
          </p:nvSpPr>
          <p:spPr>
            <a:xfrm>
              <a:off x="1680634" y="42225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</a:p>
          </p:txBody>
        </p: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78757179-F706-45C3-B304-84CD130A360A}"/>
                </a:ext>
              </a:extLst>
            </p:cNvPr>
            <p:cNvCxnSpPr/>
            <p:nvPr/>
          </p:nvCxnSpPr>
          <p:spPr>
            <a:xfrm>
              <a:off x="1741502" y="4299516"/>
              <a:ext cx="1846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686BC1F-CAE0-48EC-AC60-134C71CE0BDA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5415481" y="4992666"/>
            <a:ext cx="1143000" cy="77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5925BD7A-766D-4983-B197-15EF300C97D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5453983" y="4367509"/>
            <a:ext cx="1104498" cy="57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F87ABA1D-283F-4927-84F3-B0C378A37446}"/>
              </a:ext>
            </a:extLst>
          </p:cNvPr>
          <p:cNvSpPr/>
          <p:nvPr/>
        </p:nvSpPr>
        <p:spPr>
          <a:xfrm>
            <a:off x="6587534" y="4556925"/>
            <a:ext cx="956266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</a:t>
            </a:r>
            <a:r>
              <a:rPr lang="it-IT" baseline="-25000" dirty="0"/>
              <a:t>j,1</a:t>
            </a:r>
            <a:r>
              <a:rPr lang="it-IT" dirty="0"/>
              <a:t>/1</a:t>
            </a:r>
            <a:endParaRPr lang="it-IT" baseline="-25000" dirty="0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C5087770-1B29-4AD5-A2FB-F2561126F07E}"/>
              </a:ext>
            </a:extLst>
          </p:cNvPr>
          <p:cNvSpPr/>
          <p:nvPr/>
        </p:nvSpPr>
        <p:spPr>
          <a:xfrm>
            <a:off x="2099772" y="5378172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</a:t>
            </a:r>
            <a:r>
              <a:rPr lang="it-IT" baseline="-25000" dirty="0" err="1"/>
              <a:t>j</a:t>
            </a:r>
            <a:endParaRPr lang="it-IT" baseline="-25000" dirty="0"/>
          </a:p>
        </p:txBody>
      </p:sp>
      <p:cxnSp>
        <p:nvCxnSpPr>
          <p:cNvPr id="2" name="Connettore curvo 1">
            <a:extLst>
              <a:ext uri="{FF2B5EF4-FFF2-40B4-BE49-F238E27FC236}">
                <a16:creationId xmlns:a16="http://schemas.microsoft.com/office/drawing/2014/main" id="{BB9414AF-934F-FE7B-6CF9-60F741F53DB0}"/>
              </a:ext>
            </a:extLst>
          </p:cNvPr>
          <p:cNvCxnSpPr/>
          <p:nvPr/>
        </p:nvCxnSpPr>
        <p:spPr>
          <a:xfrm rot="10800000" flipH="1" flipV="1">
            <a:off x="4430162" y="5741120"/>
            <a:ext cx="122752" cy="269408"/>
          </a:xfrm>
          <a:prstGeom prst="curvedConnector4">
            <a:avLst>
              <a:gd name="adj1" fmla="val -325389"/>
              <a:gd name="adj2" fmla="val 226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8CFCE3-8400-B0C0-C0AD-CBB85A8D8D3E}"/>
              </a:ext>
            </a:extLst>
          </p:cNvPr>
          <p:cNvSpPr txBox="1"/>
          <p:nvPr/>
        </p:nvSpPr>
        <p:spPr>
          <a:xfrm>
            <a:off x="3760801" y="56911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301582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/>
              <a:t>Lo stato iniziale di un flip-flop non appena acceso è indeterminato, ossia non si sa se contiene uno 0 o un 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/>
              <a:t>Quindi lo stato iniziale della FSM non è definito, ed all’accensione la FSM può partire da uno qualunque dei 2</a:t>
            </a:r>
            <a:r>
              <a:rPr lang="it-IT" sz="2000" baseline="30000" dirty="0"/>
              <a:t>N</a:t>
            </a:r>
            <a:r>
              <a:rPr lang="it-IT" sz="2000" dirty="0"/>
              <a:t> stati  possibili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Per evitare questo problema si dotano sempre le FSM di un segnale di reset che forza la macchina in uno stato noto (tipicamente 00..0) da cui può partire l’elaborazione.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Inizializzazione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delle</a:t>
            </a:r>
            <a:r>
              <a:rPr lang="en-US" sz="4400" dirty="0">
                <a:latin typeface="+mj-lt"/>
              </a:rPr>
              <a:t> FSM</a:t>
            </a:r>
          </a:p>
        </p:txBody>
      </p:sp>
    </p:spTree>
    <p:extLst>
      <p:ext uri="{BB962C8B-B14F-4D97-AF65-F5344CB8AC3E}">
        <p14:creationId xmlns:p14="http://schemas.microsoft.com/office/powerpoint/2010/main" val="94825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/>
              <a:t>Gli stati irraggiungibili sono quegli stati delle FSM che non possono essere raggiunti con nessuna sequenza di valori di ingresso.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000" dirty="0">
              <a:highlight>
                <a:srgbClr val="FFFF00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0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L’</a:t>
            </a:r>
            <a:r>
              <a:rPr lang="it-IT" sz="2000" dirty="0" err="1"/>
              <a:t>irrangiungibilità</a:t>
            </a:r>
            <a:r>
              <a:rPr lang="it-IT" sz="2000" dirty="0"/>
              <a:t> dipende dallo stato iniziale della FSM (lo stato deciso dal reset)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000" dirty="0">
              <a:highlight>
                <a:srgbClr val="FFFF00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000" dirty="0">
              <a:highlight>
                <a:srgbClr val="FFFF00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/>
              <a:t>Di solito questi stati sono presenti nelle macchine a stati che hanno un numero di stati che non è esattamente una potenza di 2.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000" dirty="0">
              <a:highlight>
                <a:srgbClr val="FFFF00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000" dirty="0">
              <a:highlight>
                <a:srgbClr val="FFFF00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2000" dirty="0"/>
              <a:t>Infatti, gli stati non utilizzati contribuiscono comunque a generare i output della </a:t>
            </a:r>
            <a:r>
              <a:rPr lang="it-IT" sz="2000" dirty="0" err="1"/>
              <a:t>next</a:t>
            </a:r>
            <a:r>
              <a:rPr lang="it-IT" sz="2000" dirty="0"/>
              <a:t> state </a:t>
            </a:r>
            <a:r>
              <a:rPr lang="it-IT" sz="2000" dirty="0" err="1"/>
              <a:t>logic</a:t>
            </a:r>
            <a:r>
              <a:rPr lang="it-IT" sz="2000" dirty="0"/>
              <a:t>, (creano delle transizioni in uscita), ma non sono mai raggiunti (l’output della NSL non corrisponde mai alla codifica di questi stati).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Stati</a:t>
            </a:r>
            <a:r>
              <a:rPr lang="en-US" sz="4400" dirty="0">
                <a:latin typeface="+mj-lt"/>
              </a:rPr>
              <a:t> </a:t>
            </a:r>
            <a:r>
              <a:rPr lang="en-US" sz="4400" dirty="0" err="1">
                <a:latin typeface="+mj-lt"/>
              </a:rPr>
              <a:t>irrangiungibili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46275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considerino 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anche eventuali sovrapposizioni.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	    x	0101100111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z1	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z0	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</p:spTree>
    <p:extLst>
      <p:ext uri="{BB962C8B-B14F-4D97-AF65-F5344CB8AC3E}">
        <p14:creationId xmlns:p14="http://schemas.microsoft.com/office/powerpoint/2010/main" val="25101819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231164" y="2723802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078988" y="1769654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4593079" y="2353436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3811633" y="28801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3840988" y="196650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4816597" y="20790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3854906" y="353467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462365" y="195854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259452" y="159906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3852227" y="517463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231164" y="4282708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3729360" y="4520146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003416" y="349360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433077" y="27416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501791" y="4173162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448426" y="516938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4653465" y="42013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457865" y="3506485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5836802" y="2706573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5827362" y="305288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Sequenza iniziale: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425882" y="476672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109250" y="2597027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474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231164" y="2723802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078988" y="1769654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4593079" y="2353436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3811633" y="28801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3840988" y="196650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4816597" y="20790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3854906" y="353467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462365" y="195854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259452" y="159906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3852227" y="517463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231164" y="4282708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3729360" y="4520146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095311" y="4132090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003416" y="349360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433077" y="27416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501791" y="4173162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448426" y="516938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4653465" y="42013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457865" y="3506485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5836802" y="2706573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5827362" y="305288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Automa completo: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4610100" y="5543399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4777324" y="559715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3854688" y="5546189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185443" y="5722219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5791200" y="4254515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425882" y="476672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109250" y="2597027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6602383" y="470551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5943600" y="4254515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5957051" y="448972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4499112" y="4144969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4664963" y="4975501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382353" y="3493606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7867568" y="3152001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215738" y="3867621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358228" y="358576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13403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7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9144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</p:nvPr>
        </p:nvGraphicFramePr>
        <p:xfrm>
          <a:off x="2120900" y="9495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72440" imgH="1189800" progId="Visio.Drawing.6">
                  <p:embed/>
                </p:oleObj>
              </mc:Choice>
              <mc:Fallback>
                <p:oleObj name="VISIO" r:id="rId6" imgW="1072440" imgH="1189800" progId="Visio.Drawing.6">
                  <p:embed/>
                  <p:pic>
                    <p:nvPicPr>
                      <p:cNvPr id="873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9495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Example: Divide by 3</a:t>
            </a:r>
          </a:p>
        </p:txBody>
      </p:sp>
    </p:spTree>
    <p:extLst>
      <p:ext uri="{BB962C8B-B14F-4D97-AF65-F5344CB8AC3E}">
        <p14:creationId xmlns:p14="http://schemas.microsoft.com/office/powerpoint/2010/main" val="291431090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09776" y="2782948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657600" y="1828800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5171691" y="2412582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4390245" y="29393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4419600" y="2025650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5395209" y="213822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4433518" y="3593824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6040977" y="2017689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259452" y="159906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4430839" y="523378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809776" y="4341854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4307972" y="4579292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673923" y="4191236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582028" y="355275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7011689" y="28008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5080403" y="4232308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6027038" y="522853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5232077" y="42604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6036477" y="356563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6415414" y="2765719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6405974" y="31120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Codifica: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5188712" y="5602545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5355936" y="565630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4433300" y="5605335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764055" y="5781365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63698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6004494" y="482586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687862" y="2656173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7180995" y="47646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65222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6535663" y="454886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5077724" y="4204115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5243575" y="503464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960965" y="3552752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8446180" y="3211147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794350" y="3926767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936840" y="36449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748647" y="3281296"/>
          <a:ext cx="21073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3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1119365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2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556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09776" y="2782948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3939582" y="1949175"/>
            <a:ext cx="599782" cy="360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5171691" y="2412582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4390245" y="29393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4419600" y="2025650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5395209" y="213822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4433518" y="3593824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6040977" y="2017689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918122" y="152163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4430839" y="523378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809776" y="4341854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4307972" y="4579292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673923" y="4191236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582028" y="355275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7011689" y="28008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5080403" y="4232308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6027038" y="522853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5232077" y="42604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6036477" y="356563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6415414" y="2765719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6405974" y="31120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734" y="901706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transizioni: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5188712" y="5602545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5355936" y="565630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4433300" y="5605335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764055" y="5781365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63698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6004494" y="482586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687862" y="2656173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7180995" y="47646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65222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6535663" y="454886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5077724" y="4204115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5243575" y="503464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960965" y="3552752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8446180" y="3211147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794350" y="3926767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936840" y="36449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506561" y="1521633"/>
          <a:ext cx="3140264" cy="520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4039835014"/>
                    </a:ext>
                  </a:extLst>
                </a:gridCol>
                <a:gridCol w="82789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4134270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2440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68151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9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99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7313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5573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6754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1775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2259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0691" name="Rectangl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Equazioni booleane della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dell’output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    (ovvio)</a:t>
                </a: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(ovvio)</a:t>
                </a: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 indica che siamo usciti (per sempre) dalla fase iniziale.  Usciamo dalla fase</a:t>
                </a: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(Q’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iniziale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dopo 2 colpi di clock (il valore iniziale di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arriva prima a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 a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(101 oppure 111) e fuori dalla fase iniziale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(000 oppure 011 oppure 110) e fuori dalla fase iniziale</a:t>
                </a: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6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blipFill>
                <a:blip r:embed="rId5"/>
                <a:stretch>
                  <a:fillRect l="-649" t="-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</p:spTree>
    <p:extLst>
      <p:ext uri="{BB962C8B-B14F-4D97-AF65-F5344CB8AC3E}">
        <p14:creationId xmlns:p14="http://schemas.microsoft.com/office/powerpoint/2010/main" val="18897853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state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C3FF65B4-3645-4808-BDF0-0F1A4A76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1652587"/>
            <a:ext cx="7096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46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considerino 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anche eventuali sovrapposizioni. Si trascurino gli stati iniziali/si ignorino i primi 2 output.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	    x	0101100111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z1	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z0	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</p:spTree>
    <p:extLst>
      <p:ext uri="{BB962C8B-B14F-4D97-AF65-F5344CB8AC3E}">
        <p14:creationId xmlns:p14="http://schemas.microsoft.com/office/powerpoint/2010/main" val="32953721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1257989" y="3309428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998699" y="311683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1899562" y="3801749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4142646" y="2759205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5050751" y="212072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3495761" y="3796499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3505200" y="213360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Automa completo: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2657435" y="4170514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2824659" y="422427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1902023" y="4173304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1232778" y="4349334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3838535" y="2881630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3473217" y="339383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4649718" y="333262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3990935" y="2881630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4004386" y="311683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2546447" y="2772084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2712298" y="3602616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5429688" y="2120721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5914903" y="177911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4263073" y="2494736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4405563" y="221287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636106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657376" y="2967098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538620" y="5030705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5019291" y="2596732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4237845" y="312348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4267200" y="2209800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5242809" y="232237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4281118" y="3777974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888577" y="2201839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719084" y="486011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4278439" y="541793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657376" y="4526004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4155572" y="4763442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521523" y="4375386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429628" y="373690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859289" y="298498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928003" y="4416458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874638" y="541268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5079677" y="444464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884077" y="374978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6263014" y="2949869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6253574" y="329618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L’automa corrisponde a quello dell’esempio (a) in cui si è modificato lo stato iniziale, rendendo gli stati R, S</a:t>
            </a:r>
            <a:r>
              <a:rPr lang="it-IT" sz="2400" baseline="-25000" dirty="0"/>
              <a:t>?0 </a:t>
            </a:r>
            <a:r>
              <a:rPr lang="it-IT" sz="2400" dirty="0"/>
              <a:t>and S</a:t>
            </a:r>
            <a:r>
              <a:rPr lang="it-IT" sz="2400" baseline="-25000" dirty="0"/>
              <a:t>?1 </a:t>
            </a:r>
            <a:br>
              <a:rPr lang="it-IT" sz="2400" baseline="-25000" dirty="0"/>
            </a:br>
            <a:r>
              <a:rPr lang="it-IT" sz="2400" dirty="0"/>
              <a:t>stati </a:t>
            </a:r>
            <a:r>
              <a:rPr lang="it-IT" sz="2400" dirty="0" err="1"/>
              <a:t>irrangiungibili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5036312" y="5786695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5203536" y="584045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4280900" y="5789485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611655" y="5965515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6217412" y="449781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852094" y="501001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535462" y="2840323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7028595" y="49488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6369812" y="449781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6383263" y="473301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4925324" y="4388265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5091175" y="521879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808565" y="3736902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8153990" y="3325429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641950" y="4110917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784440" y="38290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23339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Codifica: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700187" y="1977976"/>
          <a:ext cx="2107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3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1119365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3" name="Connettore 2 9">
            <a:extLst>
              <a:ext uri="{FF2B5EF4-FFF2-40B4-BE49-F238E27FC236}">
                <a16:creationId xmlns:a16="http://schemas.microsoft.com/office/drawing/2014/main" id="{85256B7D-A1A3-45DE-B38D-95A91ACE7D5B}"/>
              </a:ext>
            </a:extLst>
          </p:cNvPr>
          <p:cNvCxnSpPr>
            <a:cxnSpLocks/>
          </p:cNvCxnSpPr>
          <p:nvPr/>
        </p:nvCxnSpPr>
        <p:spPr>
          <a:xfrm>
            <a:off x="3597399" y="4369520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C5A768F-9F2E-46F6-8F2B-52AB21A9FAE9}"/>
              </a:ext>
            </a:extLst>
          </p:cNvPr>
          <p:cNvSpPr txBox="1"/>
          <p:nvPr/>
        </p:nvSpPr>
        <p:spPr>
          <a:xfrm>
            <a:off x="3338109" y="417693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304B8611-6233-48AA-A875-E86D0C5FB840}"/>
              </a:ext>
            </a:extLst>
          </p:cNvPr>
          <p:cNvSpPr/>
          <p:nvPr/>
        </p:nvSpPr>
        <p:spPr>
          <a:xfrm>
            <a:off x="4238972" y="486184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98C77262-386C-4320-9C0A-384181DD9ED4}"/>
              </a:ext>
            </a:extLst>
          </p:cNvPr>
          <p:cNvCxnSpPr>
            <a:cxnSpLocks/>
            <a:stCxn id="57" idx="7"/>
            <a:endCxn id="56" idx="3"/>
          </p:cNvCxnSpPr>
          <p:nvPr/>
        </p:nvCxnSpPr>
        <p:spPr>
          <a:xfrm flipV="1">
            <a:off x="6482056" y="3819297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3CFBAD4E-47D7-4672-95EE-77376EC39676}"/>
              </a:ext>
            </a:extLst>
          </p:cNvPr>
          <p:cNvSpPr/>
          <p:nvPr/>
        </p:nvSpPr>
        <p:spPr>
          <a:xfrm>
            <a:off x="7390161" y="318081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67EB2797-FDDB-43A6-8912-6FC348E74B94}"/>
              </a:ext>
            </a:extLst>
          </p:cNvPr>
          <p:cNvSpPr/>
          <p:nvPr/>
        </p:nvSpPr>
        <p:spPr>
          <a:xfrm>
            <a:off x="5835171" y="485659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FA95C8F2-8393-46B5-B730-303F85F11452}"/>
              </a:ext>
            </a:extLst>
          </p:cNvPr>
          <p:cNvSpPr/>
          <p:nvPr/>
        </p:nvSpPr>
        <p:spPr>
          <a:xfrm>
            <a:off x="5844610" y="319369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4B9ED837-133F-40CA-BE31-6995BDDE060E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 flipV="1">
            <a:off x="4996845" y="5230606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916598F-B00F-4AEE-A5A7-E292AA48D358}"/>
              </a:ext>
            </a:extLst>
          </p:cNvPr>
          <p:cNvSpPr txBox="1"/>
          <p:nvPr/>
        </p:nvSpPr>
        <p:spPr>
          <a:xfrm>
            <a:off x="5164069" y="528436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66" name="Connettore 2 9">
            <a:extLst>
              <a:ext uri="{FF2B5EF4-FFF2-40B4-BE49-F238E27FC236}">
                <a16:creationId xmlns:a16="http://schemas.microsoft.com/office/drawing/2014/main" id="{B58AE065-0425-45A4-96A5-690026B7679E}"/>
              </a:ext>
            </a:extLst>
          </p:cNvPr>
          <p:cNvCxnSpPr>
            <a:cxnSpLocks/>
            <a:stCxn id="49" idx="4"/>
            <a:endCxn id="49" idx="2"/>
          </p:cNvCxnSpPr>
          <p:nvPr/>
        </p:nvCxnSpPr>
        <p:spPr>
          <a:xfrm rot="5400000" flipH="1">
            <a:off x="4241433" y="5233396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08D8643-CD9B-4D13-BD2F-8A1DD87BEC6D}"/>
              </a:ext>
            </a:extLst>
          </p:cNvPr>
          <p:cNvSpPr txBox="1"/>
          <p:nvPr/>
        </p:nvSpPr>
        <p:spPr>
          <a:xfrm>
            <a:off x="3572188" y="540942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08248360-53B7-4CE9-8D09-18EA67CE97E8}"/>
              </a:ext>
            </a:extLst>
          </p:cNvPr>
          <p:cNvCxnSpPr>
            <a:cxnSpLocks/>
          </p:cNvCxnSpPr>
          <p:nvPr/>
        </p:nvCxnSpPr>
        <p:spPr>
          <a:xfrm flipV="1">
            <a:off x="6177945" y="3941722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59140EF5-834C-48F0-8ADE-A64FEB8B542A}"/>
              </a:ext>
            </a:extLst>
          </p:cNvPr>
          <p:cNvSpPr txBox="1"/>
          <p:nvPr/>
        </p:nvSpPr>
        <p:spPr>
          <a:xfrm>
            <a:off x="5812627" y="445392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EDEDC05-5319-43AC-B3B8-E1BA3E2B6119}"/>
              </a:ext>
            </a:extLst>
          </p:cNvPr>
          <p:cNvSpPr txBox="1"/>
          <p:nvPr/>
        </p:nvSpPr>
        <p:spPr>
          <a:xfrm>
            <a:off x="6989128" y="43927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FDC16925-CEF6-4E87-BE27-538938BC1D67}"/>
              </a:ext>
            </a:extLst>
          </p:cNvPr>
          <p:cNvCxnSpPr>
            <a:cxnSpLocks/>
          </p:cNvCxnSpPr>
          <p:nvPr/>
        </p:nvCxnSpPr>
        <p:spPr>
          <a:xfrm flipH="1">
            <a:off x="6330345" y="3941722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37A10ED7-F019-49A4-BB22-63980E700725}"/>
              </a:ext>
            </a:extLst>
          </p:cNvPr>
          <p:cNvSpPr txBox="1"/>
          <p:nvPr/>
        </p:nvSpPr>
        <p:spPr>
          <a:xfrm>
            <a:off x="6343796" y="4176930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BBD2D3C8-5171-4F17-9C80-DB3E61F4DFBA}"/>
              </a:ext>
            </a:extLst>
          </p:cNvPr>
          <p:cNvCxnSpPr>
            <a:cxnSpLocks/>
            <a:stCxn id="59" idx="3"/>
            <a:endCxn id="49" idx="7"/>
          </p:cNvCxnSpPr>
          <p:nvPr/>
        </p:nvCxnSpPr>
        <p:spPr>
          <a:xfrm flipH="1">
            <a:off x="4885857" y="3832176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5F3086EF-C269-4956-8064-9E78B1BD2BE2}"/>
              </a:ext>
            </a:extLst>
          </p:cNvPr>
          <p:cNvSpPr txBox="1"/>
          <p:nvPr/>
        </p:nvSpPr>
        <p:spPr>
          <a:xfrm>
            <a:off x="5051708" y="466270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2" name="Connettore 2 9">
            <a:extLst>
              <a:ext uri="{FF2B5EF4-FFF2-40B4-BE49-F238E27FC236}">
                <a16:creationId xmlns:a16="http://schemas.microsoft.com/office/drawing/2014/main" id="{54A59587-9537-48E0-BEF7-EEAF154C0CB2}"/>
              </a:ext>
            </a:extLst>
          </p:cNvPr>
          <p:cNvCxnSpPr>
            <a:cxnSpLocks/>
            <a:stCxn id="56" idx="6"/>
            <a:endCxn id="56" idx="0"/>
          </p:cNvCxnSpPr>
          <p:nvPr/>
        </p:nvCxnSpPr>
        <p:spPr>
          <a:xfrm flipH="1" flipV="1">
            <a:off x="7769098" y="3180813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C84E731-2BFB-4EFD-B7A4-E23CBAF5ABB6}"/>
              </a:ext>
            </a:extLst>
          </p:cNvPr>
          <p:cNvSpPr txBox="1"/>
          <p:nvPr/>
        </p:nvSpPr>
        <p:spPr>
          <a:xfrm>
            <a:off x="8254313" y="2839208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B768F03B-55D9-4B15-A667-33B7BFAE81A6}"/>
              </a:ext>
            </a:extLst>
          </p:cNvPr>
          <p:cNvCxnSpPr>
            <a:cxnSpLocks/>
            <a:stCxn id="56" idx="2"/>
            <a:endCxn id="59" idx="6"/>
          </p:cNvCxnSpPr>
          <p:nvPr/>
        </p:nvCxnSpPr>
        <p:spPr>
          <a:xfrm flipH="1">
            <a:off x="6602483" y="3554828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1C987AE0-05BF-4E70-8609-FBB1FE5F2405}"/>
              </a:ext>
            </a:extLst>
          </p:cNvPr>
          <p:cNvSpPr txBox="1"/>
          <p:nvPr/>
        </p:nvSpPr>
        <p:spPr>
          <a:xfrm>
            <a:off x="6744973" y="327296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279511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734" y="901706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transizioni: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380030" y="2607848"/>
          <a:ext cx="3140264" cy="319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4039835014"/>
                    </a:ext>
                  </a:extLst>
                </a:gridCol>
                <a:gridCol w="82789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4134270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1775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3" name="Connettore 2 9">
            <a:extLst>
              <a:ext uri="{FF2B5EF4-FFF2-40B4-BE49-F238E27FC236}">
                <a16:creationId xmlns:a16="http://schemas.microsoft.com/office/drawing/2014/main" id="{8A439B42-3B40-4E4A-BD40-7226F2AE4F33}"/>
              </a:ext>
            </a:extLst>
          </p:cNvPr>
          <p:cNvCxnSpPr>
            <a:cxnSpLocks/>
          </p:cNvCxnSpPr>
          <p:nvPr/>
        </p:nvCxnSpPr>
        <p:spPr>
          <a:xfrm>
            <a:off x="4001189" y="4128635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F4C26F9-93E9-4294-8399-2850B59FEF88}"/>
              </a:ext>
            </a:extLst>
          </p:cNvPr>
          <p:cNvSpPr txBox="1"/>
          <p:nvPr/>
        </p:nvSpPr>
        <p:spPr>
          <a:xfrm>
            <a:off x="3741899" y="393604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6317FC66-0C8D-4882-A6B9-510D65562C79}"/>
              </a:ext>
            </a:extLst>
          </p:cNvPr>
          <p:cNvSpPr/>
          <p:nvPr/>
        </p:nvSpPr>
        <p:spPr>
          <a:xfrm>
            <a:off x="4642762" y="462095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51B584A5-170B-46A3-AC3A-FF4E4873505F}"/>
              </a:ext>
            </a:extLst>
          </p:cNvPr>
          <p:cNvCxnSpPr>
            <a:cxnSpLocks/>
            <a:stCxn id="57" idx="7"/>
            <a:endCxn id="56" idx="3"/>
          </p:cNvCxnSpPr>
          <p:nvPr/>
        </p:nvCxnSpPr>
        <p:spPr>
          <a:xfrm flipV="1">
            <a:off x="6885846" y="3578412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F221FBF9-12CF-4F31-9D0F-D2C3EF49E85C}"/>
              </a:ext>
            </a:extLst>
          </p:cNvPr>
          <p:cNvSpPr/>
          <p:nvPr/>
        </p:nvSpPr>
        <p:spPr>
          <a:xfrm>
            <a:off x="7793951" y="293992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C6FC948D-8160-4B11-BFD4-D9284248F565}"/>
              </a:ext>
            </a:extLst>
          </p:cNvPr>
          <p:cNvSpPr/>
          <p:nvPr/>
        </p:nvSpPr>
        <p:spPr>
          <a:xfrm>
            <a:off x="6238961" y="461570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96EC28A6-F474-4518-AD3F-7510055B9B94}"/>
              </a:ext>
            </a:extLst>
          </p:cNvPr>
          <p:cNvSpPr/>
          <p:nvPr/>
        </p:nvSpPr>
        <p:spPr>
          <a:xfrm>
            <a:off x="6248400" y="295280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5DBD5AF-93EA-4F88-8E28-ED56159BFCA6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 flipV="1">
            <a:off x="5400635" y="4989721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4F3F97-40A5-422F-B9D8-51CDE07931B8}"/>
              </a:ext>
            </a:extLst>
          </p:cNvPr>
          <p:cNvSpPr txBox="1"/>
          <p:nvPr/>
        </p:nvSpPr>
        <p:spPr>
          <a:xfrm>
            <a:off x="5567859" y="504347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66" name="Connettore 2 9">
            <a:extLst>
              <a:ext uri="{FF2B5EF4-FFF2-40B4-BE49-F238E27FC236}">
                <a16:creationId xmlns:a16="http://schemas.microsoft.com/office/drawing/2014/main" id="{5EAFB481-8E6C-4DDE-B117-74F7ACDC8D34}"/>
              </a:ext>
            </a:extLst>
          </p:cNvPr>
          <p:cNvCxnSpPr>
            <a:cxnSpLocks/>
            <a:stCxn id="49" idx="4"/>
            <a:endCxn id="49" idx="2"/>
          </p:cNvCxnSpPr>
          <p:nvPr/>
        </p:nvCxnSpPr>
        <p:spPr>
          <a:xfrm rot="5400000" flipH="1">
            <a:off x="4645223" y="4992511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D3DF80-6C04-4C8D-AB97-3320ED464F1C}"/>
              </a:ext>
            </a:extLst>
          </p:cNvPr>
          <p:cNvSpPr txBox="1"/>
          <p:nvPr/>
        </p:nvSpPr>
        <p:spPr>
          <a:xfrm>
            <a:off x="3975978" y="5168541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1F0BCA8-37F3-4DF1-ADF7-019A48C58E61}"/>
              </a:ext>
            </a:extLst>
          </p:cNvPr>
          <p:cNvCxnSpPr>
            <a:cxnSpLocks/>
          </p:cNvCxnSpPr>
          <p:nvPr/>
        </p:nvCxnSpPr>
        <p:spPr>
          <a:xfrm flipV="1">
            <a:off x="6581735" y="3700837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4904CF40-84C0-470D-8735-AC15F864D50C}"/>
              </a:ext>
            </a:extLst>
          </p:cNvPr>
          <p:cNvSpPr txBox="1"/>
          <p:nvPr/>
        </p:nvSpPr>
        <p:spPr>
          <a:xfrm>
            <a:off x="6216417" y="421304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3B39C91E-BA7F-48DB-BB6D-5A74BF5084F8}"/>
              </a:ext>
            </a:extLst>
          </p:cNvPr>
          <p:cNvSpPr txBox="1"/>
          <p:nvPr/>
        </p:nvSpPr>
        <p:spPr>
          <a:xfrm>
            <a:off x="7392918" y="415183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A67DFFC4-FCED-4AE3-B9A5-6585CC2260D2}"/>
              </a:ext>
            </a:extLst>
          </p:cNvPr>
          <p:cNvCxnSpPr>
            <a:cxnSpLocks/>
          </p:cNvCxnSpPr>
          <p:nvPr/>
        </p:nvCxnSpPr>
        <p:spPr>
          <a:xfrm flipH="1">
            <a:off x="6734135" y="3700837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6BC7497-C957-4BC1-A694-8DBD79510CAF}"/>
              </a:ext>
            </a:extLst>
          </p:cNvPr>
          <p:cNvSpPr txBox="1"/>
          <p:nvPr/>
        </p:nvSpPr>
        <p:spPr>
          <a:xfrm>
            <a:off x="6747586" y="393604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A4F994C-4CEE-4519-84C7-26B7BE738A02}"/>
              </a:ext>
            </a:extLst>
          </p:cNvPr>
          <p:cNvCxnSpPr>
            <a:cxnSpLocks/>
            <a:stCxn id="59" idx="3"/>
            <a:endCxn id="49" idx="7"/>
          </p:cNvCxnSpPr>
          <p:nvPr/>
        </p:nvCxnSpPr>
        <p:spPr>
          <a:xfrm flipH="1">
            <a:off x="5289647" y="3591291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5874457-FC1A-4325-BB6D-71B264016DA3}"/>
              </a:ext>
            </a:extLst>
          </p:cNvPr>
          <p:cNvSpPr txBox="1"/>
          <p:nvPr/>
        </p:nvSpPr>
        <p:spPr>
          <a:xfrm>
            <a:off x="5455498" y="442182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2" name="Connettore 2 9">
            <a:extLst>
              <a:ext uri="{FF2B5EF4-FFF2-40B4-BE49-F238E27FC236}">
                <a16:creationId xmlns:a16="http://schemas.microsoft.com/office/drawing/2014/main" id="{B8405ADB-F38C-44E0-84DD-895449063BBF}"/>
              </a:ext>
            </a:extLst>
          </p:cNvPr>
          <p:cNvCxnSpPr>
            <a:cxnSpLocks/>
            <a:stCxn id="56" idx="6"/>
            <a:endCxn id="56" idx="0"/>
          </p:cNvCxnSpPr>
          <p:nvPr/>
        </p:nvCxnSpPr>
        <p:spPr>
          <a:xfrm flipH="1" flipV="1">
            <a:off x="8172888" y="2939928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FD3B24B-5173-4610-B1E9-92F73DEA1E54}"/>
              </a:ext>
            </a:extLst>
          </p:cNvPr>
          <p:cNvSpPr txBox="1"/>
          <p:nvPr/>
        </p:nvSpPr>
        <p:spPr>
          <a:xfrm>
            <a:off x="8658103" y="2598323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F2EA968D-1FEB-4DDD-84ED-834C467D9CCA}"/>
              </a:ext>
            </a:extLst>
          </p:cNvPr>
          <p:cNvCxnSpPr>
            <a:cxnSpLocks/>
            <a:stCxn id="56" idx="2"/>
            <a:endCxn id="59" idx="6"/>
          </p:cNvCxnSpPr>
          <p:nvPr/>
        </p:nvCxnSpPr>
        <p:spPr>
          <a:xfrm flipH="1">
            <a:off x="7006273" y="3313943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625F623B-9812-453B-9FBF-307D7C75A1A0}"/>
              </a:ext>
            </a:extLst>
          </p:cNvPr>
          <p:cNvSpPr txBox="1"/>
          <p:nvPr/>
        </p:nvSpPr>
        <p:spPr>
          <a:xfrm>
            <a:off x="7148763" y="303208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63296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0691" name="Rectangl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Equazioni booleane della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dell’output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     (ovvio)</a:t>
                </a: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(ovvio)</a:t>
                </a: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(101 oppure 111)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(000 oppure 011 oppure 110)</a:t>
                </a: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6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blipFill>
                <a:blip r:embed="rId5"/>
                <a:stretch>
                  <a:fillRect l="-649" t="-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</p:spTree>
    <p:extLst>
      <p:ext uri="{BB962C8B-B14F-4D97-AF65-F5344CB8AC3E}">
        <p14:creationId xmlns:p14="http://schemas.microsoft.com/office/powerpoint/2010/main" val="23370598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533400" y="990600"/>
            <a:ext cx="5257800" cy="4495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module divideby3FSM (input  logic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input  logic reset,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            output logic q);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typedef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b="1" dirty="0"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>
                <a:latin typeface="Courier10 BT" pitchFamily="49" charset="0"/>
              </a:rPr>
              <a:t>always_ff</a:t>
            </a:r>
            <a:r>
              <a:rPr lang="en-US" sz="1200" dirty="0">
                <a:latin typeface="Courier10 BT" pitchFamily="49" charset="0"/>
              </a:rPr>
              <a:t> @ (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</a:t>
            </a:r>
            <a:r>
              <a:rPr lang="en-US" sz="1200" dirty="0" err="1">
                <a:latin typeface="Courier10 BT" pitchFamily="49" charset="0"/>
              </a:rPr>
              <a:t>clk</a:t>
            </a:r>
            <a:r>
              <a:rPr lang="en-US" sz="1200" dirty="0">
                <a:latin typeface="Courier10 BT" pitchFamily="49" charset="0"/>
              </a:rPr>
              <a:t>, </a:t>
            </a:r>
            <a:r>
              <a:rPr lang="en-US" sz="1200" dirty="0" err="1">
                <a:latin typeface="Courier10 BT" pitchFamily="49" charset="0"/>
              </a:rPr>
              <a:t>posedge</a:t>
            </a:r>
            <a:r>
              <a:rPr lang="en-US" sz="12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else       state &lt;=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b="1" dirty="0">
                <a:latin typeface="Courier10 BT" pitchFamily="49" charset="0"/>
              </a:rPr>
              <a:t>// next state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dirty="0" err="1">
                <a:latin typeface="Courier10 BT" pitchFamily="49" charset="0"/>
              </a:rPr>
              <a:t>always_comb</a:t>
            </a: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S0: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S1: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S2;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S2:     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   default: </a:t>
            </a:r>
            <a:r>
              <a:rPr lang="en-US" sz="1200" dirty="0" err="1">
                <a:latin typeface="Courier10 BT" pitchFamily="49" charset="0"/>
              </a:rPr>
              <a:t>nextstate</a:t>
            </a:r>
            <a:r>
              <a:rPr lang="en-US" sz="12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   </a:t>
            </a:r>
            <a:r>
              <a:rPr lang="en-US" sz="1200" dirty="0" err="1">
                <a:latin typeface="Courier10 BT" pitchFamily="49" charset="0"/>
              </a:rPr>
              <a:t>endcase</a:t>
            </a: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12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</a:t>
            </a:r>
            <a:r>
              <a:rPr lang="en-US" sz="1200" b="1" dirty="0">
                <a:latin typeface="Courier10 BT" pitchFamily="49" charset="0"/>
              </a:rPr>
              <a:t>//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10 BT" pitchFamily="49" charset="0"/>
              </a:rPr>
              <a:t>   assign q = (state == S0);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200" dirty="0" err="1">
                <a:latin typeface="Courier10 BT" pitchFamily="49" charset="0"/>
              </a:rPr>
              <a:t>endmodule</a:t>
            </a:r>
            <a:r>
              <a:rPr lang="en-US" sz="1200" dirty="0">
                <a:latin typeface="Courier10 BT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in </a:t>
            </a:r>
            <a:r>
              <a:rPr lang="en-US" sz="4400" dirty="0" err="1">
                <a:latin typeface="+mj-lt"/>
              </a:rPr>
              <a:t>SystemVerilog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60750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state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68F631-45C4-4FEC-BB3B-7E1DFD3C5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828800"/>
            <a:ext cx="4514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097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si considerino le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 eventuali sovrapposizioni. 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	    x	0101100111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z1	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000000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z0	00000000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</p:spTree>
    <p:extLst>
      <p:ext uri="{BB962C8B-B14F-4D97-AF65-F5344CB8AC3E}">
        <p14:creationId xmlns:p14="http://schemas.microsoft.com/office/powerpoint/2010/main" val="18105089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231164" y="2723802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  <a:stCxn id="45" idx="3"/>
            <a:endCxn id="38" idx="0"/>
          </p:cNvCxnSpPr>
          <p:nvPr/>
        </p:nvCxnSpPr>
        <p:spPr>
          <a:xfrm>
            <a:off x="3638678" y="1615766"/>
            <a:ext cx="581247" cy="350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4593079" y="2353436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3811633" y="28801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3840988" y="196650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4816597" y="20790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3854906" y="353467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462365" y="195854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356228" y="146187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3852227" y="517463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231164" y="4282708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3729360" y="4520146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143844" y="353316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524225" y="26366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501791" y="4173162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448426" y="516938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4653465" y="42013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457865" y="3506485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5836802" y="2706573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5827362" y="305288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Automa completo:</a:t>
            </a:r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r>
              <a:rPr lang="it-IT" sz="2400" dirty="0"/>
              <a:t>Non ci sono stati irraggiungibili…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4610100" y="5543399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4777324" y="559715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2"/>
            <a:endCxn id="38" idx="2"/>
          </p:cNvCxnSpPr>
          <p:nvPr/>
        </p:nvCxnSpPr>
        <p:spPr>
          <a:xfrm rot="10800000">
            <a:off x="3840989" y="2340519"/>
            <a:ext cx="11239" cy="3208130"/>
          </a:xfrm>
          <a:prstGeom prst="curvedConnector3">
            <a:avLst>
              <a:gd name="adj1" fmla="val 543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2765644" y="3805609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5791200" y="4254515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425882" y="476672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109250" y="2597027"/>
            <a:ext cx="1145582" cy="10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1621219" y="377019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  <a:stCxn id="60" idx="1"/>
            <a:endCxn id="38" idx="5"/>
          </p:cNvCxnSpPr>
          <p:nvPr/>
        </p:nvCxnSpPr>
        <p:spPr>
          <a:xfrm flipH="1" flipV="1">
            <a:off x="4487873" y="2604988"/>
            <a:ext cx="1080980" cy="10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4821434" y="281541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4499112" y="4144969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4664963" y="4975501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0"/>
            <a:endCxn id="38" idx="0"/>
          </p:cNvCxnSpPr>
          <p:nvPr/>
        </p:nvCxnSpPr>
        <p:spPr>
          <a:xfrm rot="16200000" flipV="1">
            <a:off x="5088021" y="1098408"/>
            <a:ext cx="1566664" cy="3302856"/>
          </a:xfrm>
          <a:prstGeom prst="curvedConnector3">
            <a:avLst>
              <a:gd name="adj1" fmla="val 11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5615693" y="110078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56" name="Connettore 2 84">
            <a:extLst>
              <a:ext uri="{FF2B5EF4-FFF2-40B4-BE49-F238E27FC236}">
                <a16:creationId xmlns:a16="http://schemas.microsoft.com/office/drawing/2014/main" id="{727C7F9E-6BBA-4571-9F5A-6E6CC6B1DACA}"/>
              </a:ext>
            </a:extLst>
          </p:cNvPr>
          <p:cNvCxnSpPr>
            <a:cxnSpLocks/>
            <a:stCxn id="54" idx="4"/>
            <a:endCxn id="38" idx="1"/>
          </p:cNvCxnSpPr>
          <p:nvPr/>
        </p:nvCxnSpPr>
        <p:spPr>
          <a:xfrm rot="5400000" flipH="1">
            <a:off x="2968988" y="3059039"/>
            <a:ext cx="3841364" cy="1875387"/>
          </a:xfrm>
          <a:prstGeom prst="curvedConnector5">
            <a:avLst>
              <a:gd name="adj1" fmla="val -8927"/>
              <a:gd name="adj2" fmla="val 204875"/>
              <a:gd name="adj3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0302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Codifica: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595722" y="3300304"/>
          <a:ext cx="21073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3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1119365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2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03435376-B4A7-4098-8BDE-C0A02E5EA5F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384587" y="2602245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id="{A52C4EBE-2A6F-4477-A74E-482CC2BCE556}"/>
              </a:ext>
            </a:extLst>
          </p:cNvPr>
          <p:cNvCxnSpPr>
            <a:cxnSpLocks/>
            <a:stCxn id="52" idx="3"/>
            <a:endCxn id="47" idx="0"/>
          </p:cNvCxnSpPr>
          <p:nvPr/>
        </p:nvCxnSpPr>
        <p:spPr>
          <a:xfrm>
            <a:off x="4792101" y="1494209"/>
            <a:ext cx="581247" cy="350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F84727EA-E407-4066-9AD0-D69503E7AC60}"/>
              </a:ext>
            </a:extLst>
          </p:cNvPr>
          <p:cNvCxnSpPr>
            <a:cxnSpLocks/>
          </p:cNvCxnSpPr>
          <p:nvPr/>
        </p:nvCxnSpPr>
        <p:spPr>
          <a:xfrm flipV="1">
            <a:off x="5746502" y="2231879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71469DE-8799-4956-AA92-926A506AD81D}"/>
              </a:ext>
            </a:extLst>
          </p:cNvPr>
          <p:cNvSpPr txBox="1"/>
          <p:nvPr/>
        </p:nvSpPr>
        <p:spPr>
          <a:xfrm>
            <a:off x="4965056" y="27586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4183CCAE-ECE7-420F-8364-0AFAC73CDBEB}"/>
              </a:ext>
            </a:extLst>
          </p:cNvPr>
          <p:cNvSpPr/>
          <p:nvPr/>
        </p:nvSpPr>
        <p:spPr>
          <a:xfrm>
            <a:off x="4994411" y="184494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0AE2FBD-D0BD-47E9-8324-3C30F5FE6B92}"/>
              </a:ext>
            </a:extLst>
          </p:cNvPr>
          <p:cNvSpPr txBox="1"/>
          <p:nvPr/>
        </p:nvSpPr>
        <p:spPr>
          <a:xfrm>
            <a:off x="5970020" y="19575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43CAE161-702C-4702-A0E0-FC0048ACE14B}"/>
              </a:ext>
            </a:extLst>
          </p:cNvPr>
          <p:cNvSpPr/>
          <p:nvPr/>
        </p:nvSpPr>
        <p:spPr>
          <a:xfrm>
            <a:off x="5008329" y="341312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1321C4DA-7C2F-4BC9-B5C3-1303C4805B20}"/>
              </a:ext>
            </a:extLst>
          </p:cNvPr>
          <p:cNvSpPr/>
          <p:nvPr/>
        </p:nvSpPr>
        <p:spPr>
          <a:xfrm>
            <a:off x="6615788" y="183698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0C79C3E-E184-4D80-88F9-C15359FEB98A}"/>
              </a:ext>
            </a:extLst>
          </p:cNvPr>
          <p:cNvSpPr txBox="1"/>
          <p:nvPr/>
        </p:nvSpPr>
        <p:spPr>
          <a:xfrm>
            <a:off x="4509651" y="134032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28F7A29-09F8-466D-8D6B-09FAB1B4B5A6}"/>
              </a:ext>
            </a:extLst>
          </p:cNvPr>
          <p:cNvSpPr/>
          <p:nvPr/>
        </p:nvSpPr>
        <p:spPr>
          <a:xfrm>
            <a:off x="5005650" y="505307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36F59C52-66E3-466F-BCDC-CEEEAE2E6DE7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5384587" y="4161151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B6568E7-9BCD-4CCD-A0C9-E821E9F3063E}"/>
              </a:ext>
            </a:extLst>
          </p:cNvPr>
          <p:cNvSpPr txBox="1"/>
          <p:nvPr/>
        </p:nvSpPr>
        <p:spPr>
          <a:xfrm>
            <a:off x="4882783" y="4398589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880B2877-9683-4623-BDEE-3458BA8C9ED9}"/>
              </a:ext>
            </a:extLst>
          </p:cNvPr>
          <p:cNvSpPr/>
          <p:nvPr/>
        </p:nvSpPr>
        <p:spPr>
          <a:xfrm>
            <a:off x="8297267" y="341161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A2952511-CF77-4124-8377-B73C70911639}"/>
              </a:ext>
            </a:extLst>
          </p:cNvPr>
          <p:cNvSpPr txBox="1"/>
          <p:nvPr/>
        </p:nvSpPr>
        <p:spPr>
          <a:xfrm>
            <a:off x="7677648" y="25150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43C677D2-19C5-4BCE-9CFD-24CA1C8A48D4}"/>
              </a:ext>
            </a:extLst>
          </p:cNvPr>
          <p:cNvCxnSpPr>
            <a:cxnSpLocks/>
            <a:stCxn id="50" idx="5"/>
            <a:endCxn id="64" idx="1"/>
          </p:cNvCxnSpPr>
          <p:nvPr/>
        </p:nvCxnSpPr>
        <p:spPr>
          <a:xfrm>
            <a:off x="5655214" y="4051605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>
            <a:extLst>
              <a:ext uri="{FF2B5EF4-FFF2-40B4-BE49-F238E27FC236}">
                <a16:creationId xmlns:a16="http://schemas.microsoft.com/office/drawing/2014/main" id="{6E1CB018-0A78-4F29-AB2F-00B0F4658316}"/>
              </a:ext>
            </a:extLst>
          </p:cNvPr>
          <p:cNvSpPr/>
          <p:nvPr/>
        </p:nvSpPr>
        <p:spPr>
          <a:xfrm>
            <a:off x="6601849" y="504782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BE604DA-932D-4F08-8E39-27FA633AECF1}"/>
              </a:ext>
            </a:extLst>
          </p:cNvPr>
          <p:cNvSpPr txBox="1"/>
          <p:nvPr/>
        </p:nvSpPr>
        <p:spPr>
          <a:xfrm>
            <a:off x="5806888" y="40797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9D39A8F8-B7DE-41D9-B26E-E3D867D652C9}"/>
              </a:ext>
            </a:extLst>
          </p:cNvPr>
          <p:cNvSpPr/>
          <p:nvPr/>
        </p:nvSpPr>
        <p:spPr>
          <a:xfrm>
            <a:off x="6611288" y="338492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9E436741-74B6-4193-8E2E-E2CC977EF965}"/>
              </a:ext>
            </a:extLst>
          </p:cNvPr>
          <p:cNvCxnSpPr>
            <a:cxnSpLocks/>
            <a:stCxn id="51" idx="4"/>
            <a:endCxn id="72" idx="0"/>
          </p:cNvCxnSpPr>
          <p:nvPr/>
        </p:nvCxnSpPr>
        <p:spPr>
          <a:xfrm flipH="1">
            <a:off x="6990225" y="2585016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0B339865-3EA0-4360-B817-17E18DF0DD09}"/>
              </a:ext>
            </a:extLst>
          </p:cNvPr>
          <p:cNvSpPr txBox="1"/>
          <p:nvPr/>
        </p:nvSpPr>
        <p:spPr>
          <a:xfrm>
            <a:off x="6980785" y="293133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CAE3D4AB-9601-422D-A990-3710104EE3EA}"/>
              </a:ext>
            </a:extLst>
          </p:cNvPr>
          <p:cNvCxnSpPr>
            <a:cxnSpLocks/>
            <a:stCxn id="53" idx="6"/>
            <a:endCxn id="64" idx="2"/>
          </p:cNvCxnSpPr>
          <p:nvPr/>
        </p:nvCxnSpPr>
        <p:spPr>
          <a:xfrm flipV="1">
            <a:off x="5763523" y="5421842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12BA95D-8875-4D8E-B7B1-41710B571159}"/>
              </a:ext>
            </a:extLst>
          </p:cNvPr>
          <p:cNvSpPr txBox="1"/>
          <p:nvPr/>
        </p:nvSpPr>
        <p:spPr>
          <a:xfrm>
            <a:off x="5930747" y="5475600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84" name="Connettore 2 9">
            <a:extLst>
              <a:ext uri="{FF2B5EF4-FFF2-40B4-BE49-F238E27FC236}">
                <a16:creationId xmlns:a16="http://schemas.microsoft.com/office/drawing/2014/main" id="{C682CFC2-9CB6-41BE-9BB5-AF76C6EA7809}"/>
              </a:ext>
            </a:extLst>
          </p:cNvPr>
          <p:cNvCxnSpPr>
            <a:cxnSpLocks/>
            <a:stCxn id="53" idx="2"/>
            <a:endCxn id="47" idx="2"/>
          </p:cNvCxnSpPr>
          <p:nvPr/>
        </p:nvCxnSpPr>
        <p:spPr>
          <a:xfrm rot="10800000">
            <a:off x="4994412" y="2218962"/>
            <a:ext cx="11239" cy="3208130"/>
          </a:xfrm>
          <a:prstGeom prst="curvedConnector3">
            <a:avLst>
              <a:gd name="adj1" fmla="val 543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09174E8A-6F78-4D62-BD21-9A9FD152F2D3}"/>
              </a:ext>
            </a:extLst>
          </p:cNvPr>
          <p:cNvSpPr txBox="1"/>
          <p:nvPr/>
        </p:nvSpPr>
        <p:spPr>
          <a:xfrm>
            <a:off x="4387564" y="335312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219E27AD-C9B9-4C8E-A572-A0345432C9BB}"/>
              </a:ext>
            </a:extLst>
          </p:cNvPr>
          <p:cNvCxnSpPr>
            <a:cxnSpLocks/>
          </p:cNvCxnSpPr>
          <p:nvPr/>
        </p:nvCxnSpPr>
        <p:spPr>
          <a:xfrm flipV="1">
            <a:off x="6944623" y="4132958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E2083A5-50E5-4241-B592-A4A1B561C705}"/>
              </a:ext>
            </a:extLst>
          </p:cNvPr>
          <p:cNvSpPr txBox="1"/>
          <p:nvPr/>
        </p:nvSpPr>
        <p:spPr>
          <a:xfrm>
            <a:off x="6579305" y="464516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E8C80AA8-2DC4-4A44-A6B5-D320C09698C7}"/>
              </a:ext>
            </a:extLst>
          </p:cNvPr>
          <p:cNvCxnSpPr>
            <a:cxnSpLocks/>
            <a:stCxn id="51" idx="5"/>
            <a:endCxn id="60" idx="1"/>
          </p:cNvCxnSpPr>
          <p:nvPr/>
        </p:nvCxnSpPr>
        <p:spPr>
          <a:xfrm>
            <a:off x="7262673" y="2475470"/>
            <a:ext cx="1145582" cy="10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A1D54B62-D0E9-4A11-A6BF-2A94DA0DB3A2}"/>
              </a:ext>
            </a:extLst>
          </p:cNvPr>
          <p:cNvSpPr txBox="1"/>
          <p:nvPr/>
        </p:nvSpPr>
        <p:spPr>
          <a:xfrm>
            <a:off x="3858134" y="33463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09C516CF-575C-486A-9DB3-CD48394F7870}"/>
              </a:ext>
            </a:extLst>
          </p:cNvPr>
          <p:cNvCxnSpPr>
            <a:cxnSpLocks/>
            <a:stCxn id="72" idx="1"/>
            <a:endCxn id="47" idx="5"/>
          </p:cNvCxnSpPr>
          <p:nvPr/>
        </p:nvCxnSpPr>
        <p:spPr>
          <a:xfrm flipH="1" flipV="1">
            <a:off x="5641296" y="2483431"/>
            <a:ext cx="1080980" cy="10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1F27687-E368-4DAE-8B8B-B9CCF39DA7C2}"/>
              </a:ext>
            </a:extLst>
          </p:cNvPr>
          <p:cNvSpPr txBox="1"/>
          <p:nvPr/>
        </p:nvSpPr>
        <p:spPr>
          <a:xfrm>
            <a:off x="5974857" y="269385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9991545A-F7E1-4CBB-B37C-D29E793D1F25}"/>
              </a:ext>
            </a:extLst>
          </p:cNvPr>
          <p:cNvCxnSpPr>
            <a:cxnSpLocks/>
            <a:stCxn id="72" idx="3"/>
            <a:endCxn id="53" idx="7"/>
          </p:cNvCxnSpPr>
          <p:nvPr/>
        </p:nvCxnSpPr>
        <p:spPr>
          <a:xfrm flipH="1">
            <a:off x="5652535" y="4023412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36A96C29-3C0F-4BD5-AFD3-7AE45F70D70A}"/>
              </a:ext>
            </a:extLst>
          </p:cNvPr>
          <p:cNvSpPr txBox="1"/>
          <p:nvPr/>
        </p:nvSpPr>
        <p:spPr>
          <a:xfrm>
            <a:off x="5818386" y="485394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109" name="Connettore 2 84">
            <a:extLst>
              <a:ext uri="{FF2B5EF4-FFF2-40B4-BE49-F238E27FC236}">
                <a16:creationId xmlns:a16="http://schemas.microsoft.com/office/drawing/2014/main" id="{5DB3BFCF-13D0-4B04-9C36-F2D552BC794F}"/>
              </a:ext>
            </a:extLst>
          </p:cNvPr>
          <p:cNvCxnSpPr>
            <a:cxnSpLocks/>
            <a:stCxn id="60" idx="0"/>
            <a:endCxn id="47" idx="0"/>
          </p:cNvCxnSpPr>
          <p:nvPr/>
        </p:nvCxnSpPr>
        <p:spPr>
          <a:xfrm rot="16200000" flipV="1">
            <a:off x="6241444" y="976851"/>
            <a:ext cx="1566664" cy="3302856"/>
          </a:xfrm>
          <a:prstGeom prst="curvedConnector3">
            <a:avLst>
              <a:gd name="adj1" fmla="val 11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CA1B1AC2-C64B-42F3-BD09-9D3723A5ADCD}"/>
              </a:ext>
            </a:extLst>
          </p:cNvPr>
          <p:cNvSpPr txBox="1"/>
          <p:nvPr/>
        </p:nvSpPr>
        <p:spPr>
          <a:xfrm>
            <a:off x="6769116" y="97922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111" name="Connettore 2 84">
            <a:extLst>
              <a:ext uri="{FF2B5EF4-FFF2-40B4-BE49-F238E27FC236}">
                <a16:creationId xmlns:a16="http://schemas.microsoft.com/office/drawing/2014/main" id="{71FD8C27-D42B-41A5-87D7-9468CD64B80F}"/>
              </a:ext>
            </a:extLst>
          </p:cNvPr>
          <p:cNvCxnSpPr>
            <a:cxnSpLocks/>
          </p:cNvCxnSpPr>
          <p:nvPr/>
        </p:nvCxnSpPr>
        <p:spPr>
          <a:xfrm rot="5400000" flipH="1">
            <a:off x="4122411" y="2937482"/>
            <a:ext cx="3841364" cy="1875387"/>
          </a:xfrm>
          <a:prstGeom prst="curvedConnector5">
            <a:avLst>
              <a:gd name="adj1" fmla="val -14382"/>
              <a:gd name="adj2" fmla="val 164243"/>
              <a:gd name="adj3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5534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734" y="901706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transizioni: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506561" y="1521633"/>
          <a:ext cx="3140264" cy="520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4039835014"/>
                    </a:ext>
                  </a:extLst>
                </a:gridCol>
                <a:gridCol w="82789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4134270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2440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68151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9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99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7313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5573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6754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1775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3435376-B4A7-4098-8BDE-C0A02E5EA5F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84587" y="2602245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9">
            <a:extLst>
              <a:ext uri="{FF2B5EF4-FFF2-40B4-BE49-F238E27FC236}">
                <a16:creationId xmlns:a16="http://schemas.microsoft.com/office/drawing/2014/main" id="{A52C4EBE-2A6F-4477-A74E-482CC2BCE556}"/>
              </a:ext>
            </a:extLst>
          </p:cNvPr>
          <p:cNvCxnSpPr>
            <a:cxnSpLocks/>
            <a:stCxn id="65" idx="3"/>
            <a:endCxn id="56" idx="0"/>
          </p:cNvCxnSpPr>
          <p:nvPr/>
        </p:nvCxnSpPr>
        <p:spPr>
          <a:xfrm>
            <a:off x="4792101" y="1494209"/>
            <a:ext cx="581247" cy="350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F84727EA-E407-4066-9AD0-D69503E7AC60}"/>
              </a:ext>
            </a:extLst>
          </p:cNvPr>
          <p:cNvCxnSpPr>
            <a:cxnSpLocks/>
          </p:cNvCxnSpPr>
          <p:nvPr/>
        </p:nvCxnSpPr>
        <p:spPr>
          <a:xfrm flipV="1">
            <a:off x="5746502" y="2231879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71469DE-8799-4956-AA92-926A506AD81D}"/>
              </a:ext>
            </a:extLst>
          </p:cNvPr>
          <p:cNvSpPr txBox="1"/>
          <p:nvPr/>
        </p:nvSpPr>
        <p:spPr>
          <a:xfrm>
            <a:off x="4965056" y="27586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4183CCAE-ECE7-420F-8364-0AFAC73CDBEB}"/>
              </a:ext>
            </a:extLst>
          </p:cNvPr>
          <p:cNvSpPr/>
          <p:nvPr/>
        </p:nvSpPr>
        <p:spPr>
          <a:xfrm>
            <a:off x="4994411" y="184494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0AE2FBD-D0BD-47E9-8324-3C30F5FE6B92}"/>
              </a:ext>
            </a:extLst>
          </p:cNvPr>
          <p:cNvSpPr txBox="1"/>
          <p:nvPr/>
        </p:nvSpPr>
        <p:spPr>
          <a:xfrm>
            <a:off x="5970020" y="19575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3CAE161-702C-4702-A0E0-FC0048ACE14B}"/>
              </a:ext>
            </a:extLst>
          </p:cNvPr>
          <p:cNvSpPr/>
          <p:nvPr/>
        </p:nvSpPr>
        <p:spPr>
          <a:xfrm>
            <a:off x="5008329" y="341312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1321C4DA-7C2F-4BC9-B5C3-1303C4805B20}"/>
              </a:ext>
            </a:extLst>
          </p:cNvPr>
          <p:cNvSpPr/>
          <p:nvPr/>
        </p:nvSpPr>
        <p:spPr>
          <a:xfrm>
            <a:off x="6615788" y="183698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00C79C3E-E184-4D80-88F9-C15359FEB98A}"/>
              </a:ext>
            </a:extLst>
          </p:cNvPr>
          <p:cNvSpPr txBox="1"/>
          <p:nvPr/>
        </p:nvSpPr>
        <p:spPr>
          <a:xfrm>
            <a:off x="4509651" y="134032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028F7A29-09F8-466D-8D6B-09FAB1B4B5A6}"/>
              </a:ext>
            </a:extLst>
          </p:cNvPr>
          <p:cNvSpPr/>
          <p:nvPr/>
        </p:nvSpPr>
        <p:spPr>
          <a:xfrm>
            <a:off x="5005650" y="505307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36F59C52-66E3-466F-BCDC-CEEEAE2E6DE7}"/>
              </a:ext>
            </a:extLst>
          </p:cNvPr>
          <p:cNvCxnSpPr>
            <a:cxnSpLocks/>
            <a:stCxn id="59" idx="4"/>
            <a:endCxn id="66" idx="0"/>
          </p:cNvCxnSpPr>
          <p:nvPr/>
        </p:nvCxnSpPr>
        <p:spPr>
          <a:xfrm flipH="1">
            <a:off x="5384587" y="4161151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B6568E7-9BCD-4CCD-A0C9-E821E9F3063E}"/>
              </a:ext>
            </a:extLst>
          </p:cNvPr>
          <p:cNvSpPr txBox="1"/>
          <p:nvPr/>
        </p:nvSpPr>
        <p:spPr>
          <a:xfrm>
            <a:off x="4882783" y="4398589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880B2877-9683-4623-BDEE-3458BA8C9ED9}"/>
              </a:ext>
            </a:extLst>
          </p:cNvPr>
          <p:cNvSpPr/>
          <p:nvPr/>
        </p:nvSpPr>
        <p:spPr>
          <a:xfrm>
            <a:off x="8297267" y="341161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2952511-CF77-4124-8377-B73C70911639}"/>
              </a:ext>
            </a:extLst>
          </p:cNvPr>
          <p:cNvSpPr txBox="1"/>
          <p:nvPr/>
        </p:nvSpPr>
        <p:spPr>
          <a:xfrm>
            <a:off x="7677648" y="25150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43C677D2-19C5-4BCE-9CFD-24CA1C8A48D4}"/>
              </a:ext>
            </a:extLst>
          </p:cNvPr>
          <p:cNvCxnSpPr>
            <a:cxnSpLocks/>
            <a:stCxn id="59" idx="5"/>
            <a:endCxn id="74" idx="1"/>
          </p:cNvCxnSpPr>
          <p:nvPr/>
        </p:nvCxnSpPr>
        <p:spPr>
          <a:xfrm>
            <a:off x="5655214" y="4051605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>
            <a:extLst>
              <a:ext uri="{FF2B5EF4-FFF2-40B4-BE49-F238E27FC236}">
                <a16:creationId xmlns:a16="http://schemas.microsoft.com/office/drawing/2014/main" id="{6E1CB018-0A78-4F29-AB2F-00B0F4658316}"/>
              </a:ext>
            </a:extLst>
          </p:cNvPr>
          <p:cNvSpPr/>
          <p:nvPr/>
        </p:nvSpPr>
        <p:spPr>
          <a:xfrm>
            <a:off x="6601849" y="504782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DBE604DA-932D-4F08-8E39-27FA633AECF1}"/>
              </a:ext>
            </a:extLst>
          </p:cNvPr>
          <p:cNvSpPr txBox="1"/>
          <p:nvPr/>
        </p:nvSpPr>
        <p:spPr>
          <a:xfrm>
            <a:off x="5806888" y="40797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9D39A8F8-B7DE-41D9-B26E-E3D867D652C9}"/>
              </a:ext>
            </a:extLst>
          </p:cNvPr>
          <p:cNvSpPr/>
          <p:nvPr/>
        </p:nvSpPr>
        <p:spPr>
          <a:xfrm>
            <a:off x="6611288" y="338492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E436741-74B6-4193-8E2E-E2CC977EF965}"/>
              </a:ext>
            </a:extLst>
          </p:cNvPr>
          <p:cNvCxnSpPr>
            <a:cxnSpLocks/>
            <a:stCxn id="62" idx="4"/>
            <a:endCxn id="80" idx="0"/>
          </p:cNvCxnSpPr>
          <p:nvPr/>
        </p:nvCxnSpPr>
        <p:spPr>
          <a:xfrm flipH="1">
            <a:off x="6990225" y="2585016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B339865-3EA0-4360-B817-17E18DF0DD09}"/>
              </a:ext>
            </a:extLst>
          </p:cNvPr>
          <p:cNvSpPr txBox="1"/>
          <p:nvPr/>
        </p:nvSpPr>
        <p:spPr>
          <a:xfrm>
            <a:off x="6980785" y="293133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CAE3D4AB-9601-422D-A990-3710104EE3EA}"/>
              </a:ext>
            </a:extLst>
          </p:cNvPr>
          <p:cNvCxnSpPr>
            <a:cxnSpLocks/>
            <a:stCxn id="66" idx="6"/>
            <a:endCxn id="74" idx="2"/>
          </p:cNvCxnSpPr>
          <p:nvPr/>
        </p:nvCxnSpPr>
        <p:spPr>
          <a:xfrm flipV="1">
            <a:off x="5763523" y="5421842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12BA95D-8875-4D8E-B7B1-41710B571159}"/>
              </a:ext>
            </a:extLst>
          </p:cNvPr>
          <p:cNvSpPr txBox="1"/>
          <p:nvPr/>
        </p:nvSpPr>
        <p:spPr>
          <a:xfrm>
            <a:off x="5930747" y="5475600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89" name="Connettore 2 9">
            <a:extLst>
              <a:ext uri="{FF2B5EF4-FFF2-40B4-BE49-F238E27FC236}">
                <a16:creationId xmlns:a16="http://schemas.microsoft.com/office/drawing/2014/main" id="{C682CFC2-9CB6-41BE-9BB5-AF76C6EA7809}"/>
              </a:ext>
            </a:extLst>
          </p:cNvPr>
          <p:cNvCxnSpPr>
            <a:cxnSpLocks/>
            <a:stCxn id="66" idx="2"/>
            <a:endCxn id="56" idx="2"/>
          </p:cNvCxnSpPr>
          <p:nvPr/>
        </p:nvCxnSpPr>
        <p:spPr>
          <a:xfrm rot="10800000">
            <a:off x="4994412" y="2218962"/>
            <a:ext cx="11239" cy="3208130"/>
          </a:xfrm>
          <a:prstGeom prst="curvedConnector3">
            <a:avLst>
              <a:gd name="adj1" fmla="val 543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09174E8A-6F78-4D62-BD21-9A9FD152F2D3}"/>
              </a:ext>
            </a:extLst>
          </p:cNvPr>
          <p:cNvSpPr txBox="1"/>
          <p:nvPr/>
        </p:nvSpPr>
        <p:spPr>
          <a:xfrm>
            <a:off x="4387564" y="335312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219E27AD-C9B9-4C8E-A572-A0345432C9BB}"/>
              </a:ext>
            </a:extLst>
          </p:cNvPr>
          <p:cNvCxnSpPr>
            <a:cxnSpLocks/>
          </p:cNvCxnSpPr>
          <p:nvPr/>
        </p:nvCxnSpPr>
        <p:spPr>
          <a:xfrm flipV="1">
            <a:off x="6944623" y="4132958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E2083A5-50E5-4241-B592-A4A1B561C705}"/>
              </a:ext>
            </a:extLst>
          </p:cNvPr>
          <p:cNvSpPr txBox="1"/>
          <p:nvPr/>
        </p:nvSpPr>
        <p:spPr>
          <a:xfrm>
            <a:off x="6579305" y="464516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8C80AA8-2DC4-4A44-A6B5-D320C09698C7}"/>
              </a:ext>
            </a:extLst>
          </p:cNvPr>
          <p:cNvCxnSpPr>
            <a:cxnSpLocks/>
            <a:stCxn id="62" idx="5"/>
            <a:endCxn id="70" idx="1"/>
          </p:cNvCxnSpPr>
          <p:nvPr/>
        </p:nvCxnSpPr>
        <p:spPr>
          <a:xfrm>
            <a:off x="7262673" y="2475470"/>
            <a:ext cx="1145582" cy="10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A1D54B62-D0E9-4A11-A6BF-2A94DA0DB3A2}"/>
              </a:ext>
            </a:extLst>
          </p:cNvPr>
          <p:cNvSpPr txBox="1"/>
          <p:nvPr/>
        </p:nvSpPr>
        <p:spPr>
          <a:xfrm>
            <a:off x="3858134" y="33463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9C516CF-575C-486A-9DB3-CD48394F7870}"/>
              </a:ext>
            </a:extLst>
          </p:cNvPr>
          <p:cNvCxnSpPr>
            <a:cxnSpLocks/>
            <a:stCxn id="80" idx="1"/>
            <a:endCxn id="56" idx="5"/>
          </p:cNvCxnSpPr>
          <p:nvPr/>
        </p:nvCxnSpPr>
        <p:spPr>
          <a:xfrm flipH="1" flipV="1">
            <a:off x="5641296" y="2483431"/>
            <a:ext cx="1080980" cy="10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1F27687-E368-4DAE-8B8B-B9CCF39DA7C2}"/>
              </a:ext>
            </a:extLst>
          </p:cNvPr>
          <p:cNvSpPr txBox="1"/>
          <p:nvPr/>
        </p:nvSpPr>
        <p:spPr>
          <a:xfrm>
            <a:off x="5974857" y="269385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991545A-F7E1-4CBB-B37C-D29E793D1F25}"/>
              </a:ext>
            </a:extLst>
          </p:cNvPr>
          <p:cNvCxnSpPr>
            <a:cxnSpLocks/>
            <a:stCxn id="80" idx="3"/>
            <a:endCxn id="66" idx="7"/>
          </p:cNvCxnSpPr>
          <p:nvPr/>
        </p:nvCxnSpPr>
        <p:spPr>
          <a:xfrm flipH="1">
            <a:off x="5652535" y="4023412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36A96C29-3C0F-4BD5-AFD3-7AE45F70D70A}"/>
              </a:ext>
            </a:extLst>
          </p:cNvPr>
          <p:cNvSpPr txBox="1"/>
          <p:nvPr/>
        </p:nvSpPr>
        <p:spPr>
          <a:xfrm>
            <a:off x="5818386" y="485394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99" name="Connettore 2 84">
            <a:extLst>
              <a:ext uri="{FF2B5EF4-FFF2-40B4-BE49-F238E27FC236}">
                <a16:creationId xmlns:a16="http://schemas.microsoft.com/office/drawing/2014/main" id="{5DB3BFCF-13D0-4B04-9C36-F2D552BC794F}"/>
              </a:ext>
            </a:extLst>
          </p:cNvPr>
          <p:cNvCxnSpPr>
            <a:cxnSpLocks/>
            <a:stCxn id="70" idx="0"/>
            <a:endCxn id="56" idx="0"/>
          </p:cNvCxnSpPr>
          <p:nvPr/>
        </p:nvCxnSpPr>
        <p:spPr>
          <a:xfrm rot="16200000" flipV="1">
            <a:off x="6241444" y="976851"/>
            <a:ext cx="1566664" cy="3302856"/>
          </a:xfrm>
          <a:prstGeom prst="curvedConnector3">
            <a:avLst>
              <a:gd name="adj1" fmla="val 11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CA1B1AC2-C64B-42F3-BD09-9D3723A5ADCD}"/>
              </a:ext>
            </a:extLst>
          </p:cNvPr>
          <p:cNvSpPr txBox="1"/>
          <p:nvPr/>
        </p:nvSpPr>
        <p:spPr>
          <a:xfrm>
            <a:off x="6769116" y="97922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101" name="Connettore 2 84">
            <a:extLst>
              <a:ext uri="{FF2B5EF4-FFF2-40B4-BE49-F238E27FC236}">
                <a16:creationId xmlns:a16="http://schemas.microsoft.com/office/drawing/2014/main" id="{71FD8C27-D42B-41A5-87D7-9468CD64B80F}"/>
              </a:ext>
            </a:extLst>
          </p:cNvPr>
          <p:cNvCxnSpPr>
            <a:cxnSpLocks/>
          </p:cNvCxnSpPr>
          <p:nvPr/>
        </p:nvCxnSpPr>
        <p:spPr>
          <a:xfrm rot="5400000" flipH="1">
            <a:off x="4122411" y="2937482"/>
            <a:ext cx="3841364" cy="1875387"/>
          </a:xfrm>
          <a:prstGeom prst="curvedConnector5">
            <a:avLst>
              <a:gd name="adj1" fmla="val -14382"/>
              <a:gd name="adj2" fmla="val 164243"/>
              <a:gd name="adj3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3013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0691" name="Rectangl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Equazioni booleane della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dell’output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(da S</a:t>
                </a:r>
                <a:r>
                  <a:rPr lang="it-IT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 S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ricevo x=1)</a:t>
                </a:r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(000 oppure 011 oppure 110)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6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blipFill>
                <a:blip r:embed="rId5"/>
                <a:stretch>
                  <a:fillRect l="-649" t="-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</p:spTree>
    <p:extLst>
      <p:ext uri="{BB962C8B-B14F-4D97-AF65-F5344CB8AC3E}">
        <p14:creationId xmlns:p14="http://schemas.microsoft.com/office/powerpoint/2010/main" val="242134501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Identify inputs and outputs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Sketch state transition diagram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Write state transition table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Select state encodings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For Moore machine: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200" dirty="0">
                <a:latin typeface="+mj-lt"/>
                <a:cs typeface="Arial" charset="0"/>
              </a:rPr>
              <a:t>Rewrite state transition table with state encodings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200" dirty="0">
                <a:latin typeface="+mj-lt"/>
                <a:cs typeface="Arial" charset="0"/>
              </a:rPr>
              <a:t>Write output table</a:t>
            </a:r>
          </a:p>
          <a:p>
            <a:r>
              <a:rPr lang="en-US" sz="2600" dirty="0">
                <a:latin typeface="+mj-lt"/>
                <a:cs typeface="Arial" charset="0"/>
              </a:rPr>
              <a:t>5.    For a Mealy machine:</a:t>
            </a:r>
          </a:p>
          <a:p>
            <a:pPr lvl="1"/>
            <a:r>
              <a:rPr lang="en-US" sz="2200" dirty="0">
                <a:latin typeface="+mj-lt"/>
                <a:cs typeface="Arial" charset="0"/>
              </a:rPr>
              <a:t>	Rewrite combined state transition and output table with state 	encodings</a:t>
            </a:r>
          </a:p>
          <a:p>
            <a:r>
              <a:rPr lang="en-US" sz="2600" dirty="0">
                <a:latin typeface="+mj-lt"/>
                <a:cs typeface="Arial" charset="0"/>
              </a:rPr>
              <a:t>6.    Write Boolean equations for next state and output logic</a:t>
            </a:r>
          </a:p>
          <a:p>
            <a:r>
              <a:rPr lang="en-US" sz="2600" dirty="0">
                <a:latin typeface="+mj-lt"/>
                <a:cs typeface="Arial" charset="0"/>
              </a:rPr>
              <a:t>7.    Sketch the circuit schematic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Design Procedure</a:t>
            </a:r>
          </a:p>
        </p:txBody>
      </p:sp>
    </p:spTree>
    <p:extLst>
      <p:ext uri="{BB962C8B-B14F-4D97-AF65-F5344CB8AC3E}">
        <p14:creationId xmlns:p14="http://schemas.microsoft.com/office/powerpoint/2010/main" val="350292132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600" dirty="0">
                <a:latin typeface="+mj-lt"/>
                <a:cs typeface="Arial" charset="0"/>
              </a:rPr>
              <a:t>Deriving the state transition diagram from a schematic follows nearly the reverse process of FSM design. </a:t>
            </a:r>
          </a:p>
          <a:p>
            <a:endParaRPr lang="en-US" sz="2600" dirty="0">
              <a:latin typeface="+mj-lt"/>
              <a:cs typeface="Arial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Examine circuit, stating inputs, outputs, and state bits.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Write next state and output equations.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Create next state and output tables.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Reduce the next state table to eliminate unreachable states.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Assign each valid state bit combination a name.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Rewrite next state and output tables with state names.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Draw state transition diagram.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600" dirty="0">
                <a:latin typeface="+mj-lt"/>
                <a:cs typeface="Arial" charset="0"/>
              </a:rPr>
              <a:t>State in words what the FSM does.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065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</p:spTree>
    <p:extLst>
      <p:ext uri="{BB962C8B-B14F-4D97-AF65-F5344CB8AC3E}">
        <p14:creationId xmlns:p14="http://schemas.microsoft.com/office/powerpoint/2010/main" val="58746220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Alyssa P. Hacker arrives home, but her keypad lock has been rewired and her old</a:t>
            </a:r>
          </a:p>
          <a:p>
            <a:r>
              <a:rPr lang="en-US" dirty="0"/>
              <a:t>code no longer works. A piece of paper is taped to it showing the circuit diagram</a:t>
            </a:r>
          </a:p>
          <a:p>
            <a:r>
              <a:rPr lang="en-US" dirty="0"/>
              <a:t>in Figure 3.35. Alyssa thinks the circuit could be a finite state machine and decides</a:t>
            </a:r>
          </a:p>
          <a:p>
            <a:r>
              <a:rPr lang="en-US" dirty="0"/>
              <a:t>to derive the state transition diagram to see if it helps her get in the door.</a:t>
            </a:r>
            <a:endParaRPr lang="en-US" sz="2600" dirty="0"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2065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2483669"/>
            <a:ext cx="5638800" cy="36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083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065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CC7FDB1-1E94-443E-B18A-A7521E92C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520307"/>
            <a:ext cx="7162800" cy="52168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90549-C0F5-4B98-A888-899A546C938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600" dirty="0">
                <a:latin typeface="+mj-lt"/>
                <a:cs typeface="Arial" charset="0"/>
              </a:rPr>
              <a:t>Next state logic and Output logic tables</a:t>
            </a:r>
          </a:p>
        </p:txBody>
      </p:sp>
    </p:spTree>
    <p:extLst>
      <p:ext uri="{BB962C8B-B14F-4D97-AF65-F5344CB8AC3E}">
        <p14:creationId xmlns:p14="http://schemas.microsoft.com/office/powerpoint/2010/main" val="13950552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981198" y="1720516"/>
            <a:ext cx="5257800" cy="5334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</a:t>
            </a:r>
            <a:r>
              <a:rPr lang="en-US" sz="4400" dirty="0" err="1">
                <a:latin typeface="+mj-lt"/>
              </a:rPr>
              <a:t>Syntesis</a:t>
            </a:r>
            <a:r>
              <a:rPr lang="en-US" sz="4400" dirty="0">
                <a:latin typeface="+mj-lt"/>
              </a:rPr>
              <a:t> (one-hot)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9FA62465-08AF-7FD7-9AB5-41351D630AA4}"/>
              </a:ext>
            </a:extLst>
          </p:cNvPr>
          <p:cNvSpPr/>
          <p:nvPr/>
        </p:nvSpPr>
        <p:spPr>
          <a:xfrm>
            <a:off x="4267200" y="2286000"/>
            <a:ext cx="457200" cy="469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47131B2-81A7-29C4-1F42-4517E6E42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31" y="2983832"/>
            <a:ext cx="779253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0206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065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9CE6DC-37D2-4906-A374-87E15B4C5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14" y="1905000"/>
            <a:ext cx="7199971" cy="36591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7D9A1-D33A-46AD-B4D4-5F2A7F0F9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600" dirty="0">
                <a:latin typeface="+mj-lt"/>
                <a:cs typeface="Arial" charset="0"/>
              </a:rPr>
              <a:t>After state coding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36271464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193868"/>
            <a:ext cx="3319670" cy="4579873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038600"/>
            <a:ext cx="2035250" cy="1143000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D88F2AC2-B7C1-467B-BE75-A8E785AC174D}"/>
              </a:ext>
            </a:extLst>
          </p:cNvPr>
          <p:cNvSpPr txBox="1"/>
          <p:nvPr/>
        </p:nvSpPr>
        <p:spPr>
          <a:xfrm>
            <a:off x="457200" y="3589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Deriving an FSM from a schematic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CD89E1-04DA-477D-8953-B5943B25DC1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990600"/>
            <a:ext cx="8915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dvOTbc475f09"/>
              </a:rPr>
              <a:t>Alyssa can see that the finite state machine unlocks the door only after detecting an input value,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638a931c.I"/>
              </a:rPr>
              <a:t>A[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dvOTbc475f09"/>
              </a:rPr>
              <a:t>1:0], of three followed by an input value of one. The door is then locked again. Alyssa tries this code on the door key pad and the door opens!</a:t>
            </a:r>
            <a:endParaRPr lang="en-US" sz="26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11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FF5E64D-5075-4DF8-8B42-44955E329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" y="1295400"/>
            <a:ext cx="9144000" cy="4524769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E06D2041-A7C3-453D-B631-A343C5DF327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Esercizio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analisi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FSM</a:t>
            </a:r>
          </a:p>
        </p:txBody>
      </p:sp>
    </p:spTree>
    <p:extLst>
      <p:ext uri="{BB962C8B-B14F-4D97-AF65-F5344CB8AC3E}">
        <p14:creationId xmlns:p14="http://schemas.microsoft.com/office/powerpoint/2010/main" val="42784670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E06D2041-A7C3-453D-B631-A343C5DF327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Esercizio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analisi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FSM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6877DE8-8562-4B10-83AE-6CB06B00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5" y="990600"/>
            <a:ext cx="7428570" cy="46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87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E06D2041-A7C3-453D-B631-A343C5DF327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Esercizio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analisi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FSM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B9F702-F47C-46E5-8DA5-5330D25DF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382000" cy="42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1025449" y="1676400"/>
            <a:ext cx="7325269" cy="5334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typedef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fsm_encoding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"sequential" *)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FSM </a:t>
            </a:r>
            <a:r>
              <a:rPr lang="en-US" sz="4400" dirty="0" err="1">
                <a:latin typeface="+mj-lt"/>
              </a:rPr>
              <a:t>Syntesis</a:t>
            </a:r>
            <a:r>
              <a:rPr lang="en-US" sz="4400" dirty="0">
                <a:latin typeface="+mj-lt"/>
              </a:rPr>
              <a:t> (binary)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9FA62465-08AF-7FD7-9AB5-41351D630AA4}"/>
              </a:ext>
            </a:extLst>
          </p:cNvPr>
          <p:cNvSpPr/>
          <p:nvPr/>
        </p:nvSpPr>
        <p:spPr>
          <a:xfrm>
            <a:off x="4267200" y="2286000"/>
            <a:ext cx="457200" cy="469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44D543-515B-A877-654F-C0FB4E188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6" y="2831432"/>
            <a:ext cx="7983064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682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5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14400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000" dirty="0"/>
              <a:t>&lt;= is </a:t>
            </a:r>
            <a:r>
              <a:rPr lang="en-US" sz="3000" b="1" dirty="0" err="1"/>
              <a:t>nonblocking</a:t>
            </a:r>
            <a:r>
              <a:rPr lang="en-US" sz="3000" dirty="0"/>
              <a:t> 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simultaneously with others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= is </a:t>
            </a:r>
            <a:r>
              <a:rPr lang="en-US" sz="3000" b="1" dirty="0"/>
              <a:t>blocking</a:t>
            </a:r>
            <a:r>
              <a:rPr lang="en-US" sz="3000" dirty="0"/>
              <a:t> 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in order it appears in file</a:t>
            </a:r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593813"/>
            <a:ext cx="2332038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590800"/>
            <a:ext cx="37338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logic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nonblocking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81" y="5440363"/>
            <a:ext cx="2408238" cy="89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590800"/>
            <a:ext cx="36576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/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Blocking vs. </a:t>
            </a:r>
            <a:r>
              <a:rPr lang="en-US" sz="4000" dirty="0" err="1">
                <a:latin typeface="+mj-lt"/>
              </a:rPr>
              <a:t>Nonblocking</a:t>
            </a:r>
            <a:r>
              <a:rPr lang="en-US" sz="4000" dirty="0">
                <a:latin typeface="+mj-lt"/>
              </a:rPr>
              <a:t> Assignment</a:t>
            </a:r>
          </a:p>
        </p:txBody>
      </p:sp>
    </p:spTree>
    <p:extLst>
      <p:ext uri="{BB962C8B-B14F-4D97-AF65-F5344CB8AC3E}">
        <p14:creationId xmlns:p14="http://schemas.microsoft.com/office/powerpoint/2010/main" val="287318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Synchronous sequential logic:</a:t>
            </a:r>
            <a:r>
              <a:rPr lang="en-US" sz="2400" dirty="0">
                <a:latin typeface="+mj-lt"/>
                <a:cs typeface="Arial" charset="0"/>
              </a:rPr>
              <a:t> use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@(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Arial" charset="0"/>
              </a:rPr>
              <a:t>and </a:t>
            </a:r>
            <a:r>
              <a:rPr lang="en-US" sz="2400" dirty="0" err="1">
                <a:latin typeface="+mj-lt"/>
                <a:cs typeface="Arial" charset="0"/>
              </a:rPr>
              <a:t>nonblocking</a:t>
            </a:r>
            <a:r>
              <a:rPr lang="en-US" sz="2400" dirty="0">
                <a:latin typeface="+mj-lt"/>
                <a:cs typeface="Arial" charset="0"/>
              </a:rPr>
              <a:t> assignments</a:t>
            </a:r>
            <a:r>
              <a:rPr lang="en-US" sz="2400" dirty="0">
                <a:latin typeface="Times New Roman" pitchFamily="18" charset="0"/>
                <a:cs typeface="Arial" charset="0"/>
              </a:rPr>
              <a:t>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>
                <a:latin typeface="Courier New" pitchFamily="49" charset="0"/>
                <a:cs typeface="Arial" charset="0"/>
              </a:rPr>
              <a:t> @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   q 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Simple combinational logic:</a:t>
            </a:r>
            <a:r>
              <a:rPr lang="en-US" sz="2400" dirty="0">
                <a:latin typeface="+mj-lt"/>
                <a:cs typeface="Arial" charset="0"/>
              </a:rPr>
              <a:t> use continuous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  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 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More complicated sequential logic: </a:t>
            </a:r>
            <a:r>
              <a:rPr lang="en-US" sz="2400" dirty="0">
                <a:latin typeface="+mj-lt"/>
                <a:cs typeface="Arial" charset="0"/>
              </a:rPr>
              <a:t>use blocking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Times New Roman" pitchFamily="18" charset="0"/>
                <a:cs typeface="Arial" charset="0"/>
              </a:rPr>
              <a:t>) </a:t>
            </a:r>
            <a:r>
              <a:rPr lang="en-US" sz="2400" dirty="0">
                <a:latin typeface="+mj-lt"/>
                <a:cs typeface="Arial" charset="0"/>
              </a:rPr>
              <a:t>only for intermediate results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cs typeface="Arial" charset="0"/>
              </a:rPr>
              <a:t>More complicated combinational logic: </a:t>
            </a:r>
            <a:r>
              <a:rPr lang="en-US" sz="2400" dirty="0">
                <a:cs typeface="Arial" charset="0"/>
              </a:rPr>
              <a:t>use </a:t>
            </a:r>
            <a:r>
              <a:rPr lang="en-US" sz="2400" b="1" dirty="0" err="1"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and blocking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Assign a signal in </a:t>
            </a:r>
            <a:r>
              <a:rPr lang="en-US" sz="2400" b="1" dirty="0">
                <a:latin typeface="+mj-lt"/>
                <a:cs typeface="Arial" charset="0"/>
              </a:rPr>
              <a:t>only one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statement or continuous assignment statement (if you are not using ‘Z’ values). 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Rules for Signal Assignment</a:t>
            </a:r>
          </a:p>
        </p:txBody>
      </p:sp>
    </p:spTree>
    <p:extLst>
      <p:ext uri="{BB962C8B-B14F-4D97-AF65-F5344CB8AC3E}">
        <p14:creationId xmlns:p14="http://schemas.microsoft.com/office/powerpoint/2010/main" val="33117331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742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998041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If generic always is used, sensitivity list MUST include all signals used in </a:t>
            </a:r>
            <a:r>
              <a:rPr lang="it-IT" sz="2400" dirty="0">
                <a:latin typeface="+mj-lt"/>
                <a:cs typeface="Arial" charset="0"/>
              </a:rPr>
              <a:t>the </a:t>
            </a:r>
            <a:r>
              <a:rPr lang="it-IT" sz="2400" dirty="0" err="1">
                <a:latin typeface="+mj-lt"/>
                <a:cs typeface="Arial" charset="0"/>
              </a:rPr>
              <a:t>always</a:t>
            </a:r>
            <a:r>
              <a:rPr lang="it-IT" sz="2400" dirty="0">
                <a:latin typeface="+mj-lt"/>
                <a:cs typeface="Arial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cs typeface="Arial" charset="0"/>
              </a:rPr>
              <a:t>Blocking assignments can create latches. Avoid write after read with blocking assignments</a:t>
            </a:r>
            <a:endParaRPr lang="it-IT" sz="2400" dirty="0">
              <a:solidFill>
                <a:schemeClr val="tx2"/>
              </a:solidFill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IT" sz="24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all outputs should have default values or must be assigned for every input combination. If not, a latch will be generated to hold the current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+mj-lt"/>
                <a:cs typeface="Arial" charset="0"/>
              </a:rPr>
              <a:t>The actual non-blocking assignment is the last one evaluated</a:t>
            </a:r>
            <a:endParaRPr lang="en-US" sz="3600" dirty="0">
              <a:solidFill>
                <a:schemeClr val="tx2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09771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General Rules for Combinational Logic</a:t>
            </a:r>
          </a:p>
        </p:txBody>
      </p:sp>
    </p:spTree>
    <p:extLst>
      <p:ext uri="{BB962C8B-B14F-4D97-AF65-F5344CB8AC3E}">
        <p14:creationId xmlns:p14="http://schemas.microsoft.com/office/powerpoint/2010/main" val="3984836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Moore machine typically has more states than a Mealy machine for a given problem.</a:t>
            </a:r>
          </a:p>
          <a:p>
            <a:pPr algn="l"/>
            <a:endParaRPr lang="en-US" sz="2400" dirty="0">
              <a:latin typeface="+mj-lt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If the Mealy output were delayed through a flip-flop, it would match the Moore output.  When choosing your FSM design style, consider when you want your outputs to respond.</a:t>
            </a:r>
          </a:p>
          <a:p>
            <a:pPr algn="l"/>
            <a:endParaRPr lang="en-US" sz="2400" dirty="0">
              <a:latin typeface="+mj-lt"/>
              <a:cs typeface="Arial" charset="0"/>
            </a:endParaRPr>
          </a:p>
          <a:p>
            <a:r>
              <a:rPr lang="en-US" sz="2400" dirty="0">
                <a:latin typeface="+mj-lt"/>
              </a:rPr>
              <a:t>A Mealy machine with registered outputs has the same temporal </a:t>
            </a:r>
            <a:r>
              <a:rPr lang="en-US" sz="2400" dirty="0" err="1">
                <a:latin typeface="+mj-lt"/>
              </a:rPr>
              <a:t>behaviour</a:t>
            </a:r>
            <a:r>
              <a:rPr lang="en-US" sz="2400" dirty="0">
                <a:latin typeface="+mj-lt"/>
              </a:rPr>
              <a:t> of a Moore Machine: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Avoids ‘glitchy’ outputs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No race conditions between communicating machines</a:t>
            </a:r>
          </a:p>
          <a:p>
            <a:pPr algn="l"/>
            <a:endParaRPr lang="it-IT" dirty="0">
              <a:latin typeface="AdvOTbc475f09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Moore vs. Mealy FSM</a:t>
            </a:r>
          </a:p>
        </p:txBody>
      </p:sp>
    </p:spTree>
    <p:extLst>
      <p:ext uri="{BB962C8B-B14F-4D97-AF65-F5344CB8AC3E}">
        <p14:creationId xmlns:p14="http://schemas.microsoft.com/office/powerpoint/2010/main" val="114817531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16995</TotalTime>
  <Words>3463</Words>
  <Application>Microsoft Macintosh PowerPoint</Application>
  <PresentationFormat>Presentazione su schermo (4:3)</PresentationFormat>
  <Paragraphs>908</Paragraphs>
  <Slides>44</Slides>
  <Notes>40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5" baseType="lpstr">
      <vt:lpstr>AdvOT638a931c.I</vt:lpstr>
      <vt:lpstr>AdvOTbc475f09</vt:lpstr>
      <vt:lpstr>Arial</vt:lpstr>
      <vt:lpstr>Calibri</vt:lpstr>
      <vt:lpstr>Cambria</vt:lpstr>
      <vt:lpstr>Cambria Math</vt:lpstr>
      <vt:lpstr>Courier New</vt:lpstr>
      <vt:lpstr>Courier10 BT</vt:lpstr>
      <vt:lpstr>Times New Roman</vt:lpstr>
      <vt:lpstr>Office Theme</vt:lpstr>
      <vt:lpstr>VISIO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251</cp:revision>
  <cp:lastPrinted>2018-05-09T11:30:38Z</cp:lastPrinted>
  <dcterms:created xsi:type="dcterms:W3CDTF">2012-08-07T04:56:47Z</dcterms:created>
  <dcterms:modified xsi:type="dcterms:W3CDTF">2023-11-03T12:31:15Z</dcterms:modified>
</cp:coreProperties>
</file>