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630" r:id="rId2"/>
    <p:sldId id="631" r:id="rId3"/>
    <p:sldId id="63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93053" autoAdjust="0"/>
  </p:normalViewPr>
  <p:slideViewPr>
    <p:cSldViewPr snapToGrid="0">
      <p:cViewPr varScale="1">
        <p:scale>
          <a:sx n="100" d="100"/>
          <a:sy n="100" d="100"/>
        </p:scale>
        <p:origin x="106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Digtal</a:t>
            </a:r>
            <a:r>
              <a:rPr lang="en-US" sz="1400" dirty="0">
                <a:solidFill>
                  <a:schemeClr val="tx1"/>
                </a:solidFill>
              </a:rPr>
              <a:t> Design and Computer Architecture:</a:t>
            </a:r>
            <a:r>
              <a:rPr lang="en-US" sz="1400" baseline="0" dirty="0">
                <a:solidFill>
                  <a:schemeClr val="tx1"/>
                </a:solidFill>
              </a:rPr>
              <a:t> ARM® Edition © 2015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Esercizi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r>
              <a:rPr lang="en-US" sz="1800" b="0" i="0" u="none" strike="noStrike" baseline="0" dirty="0" err="1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Esercizio</a:t>
            </a:r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Costruire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1 MB 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larghezza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32 bits 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blocchi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+mj-lt"/>
                <a:cs typeface="Times New Roman" pitchFamily="18" charset="0"/>
              </a:rPr>
              <a:t>2</a:t>
            </a:r>
            <a:r>
              <a:rPr lang="en-US" sz="1800" i="1" baseline="30000" dirty="0">
                <a:latin typeface="+mj-lt"/>
                <a:cs typeface="Arial" charset="0"/>
              </a:rPr>
              <a:t>18</a:t>
            </a:r>
            <a:r>
              <a:rPr lang="en-US" sz="1800" dirty="0">
                <a:latin typeface="+mj-lt"/>
                <a:cs typeface="Arial" charset="0"/>
              </a:rPr>
              <a:t>  </a:t>
            </a:r>
            <a:r>
              <a:rPr lang="en-US" sz="1800" dirty="0">
                <a:latin typeface="+mj-lt"/>
                <a:cs typeface="Times New Roman" pitchFamily="18" charset="0"/>
              </a:rPr>
              <a:t>× 8</a:t>
            </a:r>
            <a:r>
              <a:rPr lang="en-US" sz="1800" dirty="0">
                <a:latin typeface="+mj-lt"/>
                <a:cs typeface="Arial" charset="0"/>
              </a:rPr>
              <a:t>  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Esercizio</a:t>
            </a:r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Costruire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1 MB 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larghezza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32 bits 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blocchi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+mj-lt"/>
                <a:cs typeface="Times New Roman" pitchFamily="18" charset="0"/>
              </a:rPr>
              <a:t>2</a:t>
            </a:r>
            <a:r>
              <a:rPr lang="en-US" sz="1800" i="1" baseline="30000" dirty="0">
                <a:latin typeface="+mj-lt"/>
                <a:cs typeface="Arial" charset="0"/>
              </a:rPr>
              <a:t>16</a:t>
            </a:r>
            <a:r>
              <a:rPr lang="en-US" sz="1800" dirty="0">
                <a:latin typeface="+mj-lt"/>
                <a:cs typeface="Arial" charset="0"/>
              </a:rPr>
              <a:t>  </a:t>
            </a:r>
            <a:r>
              <a:rPr lang="en-US" sz="1800" dirty="0">
                <a:latin typeface="+mj-lt"/>
                <a:cs typeface="Times New Roman" pitchFamily="18" charset="0"/>
              </a:rPr>
              <a:t>× 32</a:t>
            </a:r>
            <a:r>
              <a:rPr lang="en-US" sz="1800" dirty="0">
                <a:latin typeface="+mj-lt"/>
                <a:cs typeface="Arial" charset="0"/>
              </a:rPr>
              <a:t>  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Esercizio</a:t>
            </a:r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Costruire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1 MB 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larghezza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8 bits 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blocchi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+mj-lt"/>
                <a:cs typeface="Times New Roman" pitchFamily="18" charset="0"/>
              </a:rPr>
              <a:t>2</a:t>
            </a:r>
            <a:r>
              <a:rPr lang="en-US" sz="1800" i="1" baseline="30000" dirty="0">
                <a:latin typeface="+mj-lt"/>
                <a:cs typeface="Arial" charset="0"/>
              </a:rPr>
              <a:t>18</a:t>
            </a:r>
            <a:r>
              <a:rPr lang="en-US" sz="1800" dirty="0">
                <a:latin typeface="+mj-lt"/>
                <a:cs typeface="Arial" charset="0"/>
              </a:rPr>
              <a:t>  </a:t>
            </a:r>
            <a:r>
              <a:rPr lang="en-US" sz="1800" dirty="0">
                <a:latin typeface="+mj-lt"/>
                <a:cs typeface="Times New Roman" pitchFamily="18" charset="0"/>
              </a:rPr>
              <a:t>× 32</a:t>
            </a:r>
            <a:r>
              <a:rPr lang="en-US" sz="1800" dirty="0">
                <a:latin typeface="+mj-lt"/>
                <a:cs typeface="Arial" charset="0"/>
              </a:rPr>
              <a:t>  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9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Esercizi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b="0" i="0" u="none" strike="noStrike" baseline="0" dirty="0">
              <a:latin typeface="AdvOTb18868a6.B"/>
            </a:endParaRPr>
          </a:p>
          <a:p>
            <a:pPr algn="l"/>
            <a:endParaRPr lang="it-IT" dirty="0">
              <a:latin typeface="AdvOTb18868a6.B"/>
            </a:endParaRPr>
          </a:p>
          <a:p>
            <a:pPr algn="l"/>
            <a:r>
              <a:rPr lang="it-IT" sz="1800" b="0" i="0" u="none" strike="noStrike" baseline="0" dirty="0">
                <a:latin typeface="AdvOTb18868a6.B"/>
              </a:rPr>
              <a:t>Progettare in </a:t>
            </a:r>
            <a:r>
              <a:rPr lang="it-IT" sz="1800" b="0" i="0" u="none" strike="noStrike" baseline="0" dirty="0" err="1">
                <a:latin typeface="AdvOTb18868a6.B"/>
              </a:rPr>
              <a:t>SystemVerilog</a:t>
            </a:r>
            <a:r>
              <a:rPr lang="it-IT" sz="1800" b="0" i="0" u="none" strike="noStrike" baseline="0" dirty="0">
                <a:latin typeface="AdvOTb18868a6.B"/>
              </a:rPr>
              <a:t> una memoria RAM multi-port con le seguenti caratteristiche:</a:t>
            </a:r>
          </a:p>
          <a:p>
            <a:endParaRPr lang="it-IT" dirty="0">
              <a:latin typeface="AdvOTb18868a6.B"/>
            </a:endParaRPr>
          </a:p>
          <a:p>
            <a:pPr marL="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AdvOTb18868a6.B"/>
              </a:rPr>
              <a:t>2 </a:t>
            </a:r>
            <a:r>
              <a:rPr lang="en-US" dirty="0" err="1">
                <a:latin typeface="AdvOTb18868a6.B"/>
              </a:rPr>
              <a:t>porte</a:t>
            </a:r>
            <a:r>
              <a:rPr lang="en-US" dirty="0">
                <a:latin typeface="AdvOTb18868a6.B"/>
              </a:rPr>
              <a:t> di </a:t>
            </a:r>
            <a:r>
              <a:rPr lang="en-US" dirty="0" err="1">
                <a:latin typeface="AdvOTb18868a6.B"/>
              </a:rPr>
              <a:t>lettura</a:t>
            </a:r>
            <a:r>
              <a:rPr lang="en-US" dirty="0">
                <a:latin typeface="AdvOTb18868a6.B"/>
              </a:rPr>
              <a:t> (A1/RD1, A2/RD2)</a:t>
            </a:r>
          </a:p>
          <a:p>
            <a:pPr marL="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AdvOTb18868a6.B"/>
              </a:rPr>
              <a:t>1 porta di </a:t>
            </a:r>
            <a:r>
              <a:rPr lang="en-US" dirty="0" err="1">
                <a:latin typeface="AdvOTb18868a6.B"/>
              </a:rPr>
              <a:t>scrittura</a:t>
            </a:r>
            <a:r>
              <a:rPr lang="en-US" dirty="0">
                <a:latin typeface="AdvOTb18868a6.B"/>
              </a:rPr>
              <a:t> (A3/WD3, WE3)</a:t>
            </a:r>
          </a:p>
          <a:p>
            <a:pPr marL="0" lvl="1" indent="-285750">
              <a:spcBef>
                <a:spcPct val="20000"/>
              </a:spcBef>
              <a:buFontTx/>
              <a:buChar char="–"/>
            </a:pPr>
            <a:endParaRPr lang="en-US" dirty="0">
              <a:latin typeface="AdvOTb18868a6.B"/>
            </a:endParaRPr>
          </a:p>
          <a:p>
            <a:pPr marL="0" lvl="1" indent="-285750">
              <a:spcBef>
                <a:spcPct val="20000"/>
              </a:spcBef>
              <a:buFontTx/>
              <a:buChar char="–"/>
            </a:pPr>
            <a:endParaRPr lang="en-US" dirty="0">
              <a:latin typeface="AdvOTb18868a6.B"/>
            </a:endParaRPr>
          </a:p>
          <a:p>
            <a:pPr marL="0" lvl="1" indent="-285750">
              <a:spcBef>
                <a:spcPct val="20000"/>
              </a:spcBef>
              <a:buFontTx/>
              <a:buChar char="–"/>
            </a:pPr>
            <a:endParaRPr lang="en-US" dirty="0">
              <a:latin typeface="AdvOTb18868a6.B"/>
            </a:endParaRPr>
          </a:p>
          <a:p>
            <a:pPr marL="0" lvl="1">
              <a:spcBef>
                <a:spcPct val="20000"/>
              </a:spcBef>
            </a:pPr>
            <a:r>
              <a:rPr lang="it-IT" sz="1800" b="0" i="0" u="none" strike="noStrike" baseline="0" dirty="0">
                <a:latin typeface="AdvOTb18868a6.B"/>
              </a:rPr>
              <a:t>Progettare in </a:t>
            </a:r>
            <a:r>
              <a:rPr lang="it-IT" sz="1800" b="0" i="0" u="none" strike="noStrike" baseline="0" dirty="0" err="1">
                <a:latin typeface="AdvOTb18868a6.B"/>
              </a:rPr>
              <a:t>SystemVerilog</a:t>
            </a:r>
            <a:r>
              <a:rPr lang="it-IT" sz="1800" b="0" i="0" u="none" strike="noStrike" baseline="0" dirty="0">
                <a:latin typeface="AdvOTb18868a6.B"/>
              </a:rPr>
              <a:t> un contatore che conta da 0 a 999 e poi ritorna a 0 </a:t>
            </a:r>
            <a:br>
              <a:rPr lang="it-IT" sz="1800" b="0" i="0" u="none" strike="noStrike" baseline="0" dirty="0">
                <a:latin typeface="AdvOTb18868a6.B"/>
              </a:rPr>
            </a:br>
            <a:r>
              <a:rPr lang="it-IT" sz="1800" b="0" i="0" u="none" strike="noStrike" baseline="0" dirty="0">
                <a:latin typeface="AdvOTb18868a6.B"/>
              </a:rPr>
              <a:t>(0,1,2,3…998,999,998,997,996..1,0,1,2,3)</a:t>
            </a:r>
          </a:p>
          <a:p>
            <a:pPr marL="0" lvl="1">
              <a:spcBef>
                <a:spcPct val="20000"/>
              </a:spcBef>
            </a:pPr>
            <a:endParaRPr lang="en-US" dirty="0">
              <a:latin typeface="AdvOTb18868a6.B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2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Esercizi</a:t>
            </a:r>
            <a:endParaRPr lang="en-US" sz="40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471ADA-419A-881D-FCA7-2206EB23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7" y="960863"/>
            <a:ext cx="8653346" cy="21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6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142</Words>
  <Application>Microsoft Office PowerPoint</Application>
  <PresentationFormat>Presentazione su schermo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AdvOTb18868a6.B</vt:lpstr>
      <vt:lpstr>Arial</vt:lpstr>
      <vt:lpstr>Calibri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123</cp:revision>
  <dcterms:created xsi:type="dcterms:W3CDTF">2012-08-07T04:56:47Z</dcterms:created>
  <dcterms:modified xsi:type="dcterms:W3CDTF">2023-11-25T07:37:35Z</dcterms:modified>
</cp:coreProperties>
</file>