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4.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7.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8.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9.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0.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1.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12.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13.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14.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5.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16.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17.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18.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19.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20.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21.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22.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23.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24.xml" ContentType="application/vnd.openxmlformats-officedocument.presentationml.notesSlide+xml"/>
  <Override PartName="/ppt/tags/tag87.xml" ContentType="application/vnd.openxmlformats-officedocument.presentationml.tags+xml"/>
  <Override PartName="/ppt/notesSlides/notesSlide25.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26.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27.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28.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29.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30.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31.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32.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33.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notesSlides/notesSlide34.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315" r:id="rId2"/>
    <p:sldId id="613" r:id="rId3"/>
    <p:sldId id="422" r:id="rId4"/>
    <p:sldId id="316" r:id="rId5"/>
    <p:sldId id="614" r:id="rId6"/>
    <p:sldId id="317" r:id="rId7"/>
    <p:sldId id="611" r:id="rId8"/>
    <p:sldId id="417" r:id="rId9"/>
    <p:sldId id="612" r:id="rId10"/>
    <p:sldId id="615" r:id="rId11"/>
    <p:sldId id="616" r:id="rId12"/>
    <p:sldId id="617" r:id="rId13"/>
    <p:sldId id="618" r:id="rId14"/>
    <p:sldId id="619" r:id="rId15"/>
    <p:sldId id="620" r:id="rId16"/>
    <p:sldId id="621" r:id="rId17"/>
    <p:sldId id="622" r:id="rId18"/>
    <p:sldId id="623" r:id="rId19"/>
    <p:sldId id="624" r:id="rId20"/>
    <p:sldId id="625" r:id="rId21"/>
    <p:sldId id="626" r:id="rId22"/>
    <p:sldId id="627" r:id="rId23"/>
    <p:sldId id="628" r:id="rId24"/>
    <p:sldId id="629" r:id="rId25"/>
    <p:sldId id="418" r:id="rId26"/>
    <p:sldId id="419" r:id="rId27"/>
    <p:sldId id="630" r:id="rId28"/>
    <p:sldId id="370" r:id="rId29"/>
    <p:sldId id="334" r:id="rId30"/>
    <p:sldId id="336" r:id="rId31"/>
    <p:sldId id="337" r:id="rId32"/>
    <p:sldId id="363" r:id="rId33"/>
    <p:sldId id="339" r:id="rId34"/>
    <p:sldId id="340" r:id="rId35"/>
    <p:sldId id="364" r:id="rId36"/>
    <p:sldId id="341" r:id="rId37"/>
    <p:sldId id="342" r:id="rId38"/>
    <p:sldId id="34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1D40EF"/>
    <a:srgbClr val="32A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561" autoAdjust="0"/>
    <p:restoredTop sz="93053" autoAdjust="0"/>
  </p:normalViewPr>
  <p:slideViewPr>
    <p:cSldViewPr snapToGrid="0">
      <p:cViewPr varScale="1">
        <p:scale>
          <a:sx n="83" d="100"/>
          <a:sy n="83" d="100"/>
        </p:scale>
        <p:origin x="678" y="96"/>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BD5E47-F045-4C01-A154-66E3997AD169}" type="datetimeFigureOut">
              <a:rPr lang="en-US" smtClean="0"/>
              <a:t>11/1/2023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3EC52C-64D1-4EF5-AC14-14AF6A3FC30C}" type="slidenum">
              <a:rPr lang="en-US" smtClean="0"/>
              <a:t>‹N›</a:t>
            </a:fld>
            <a:endParaRPr lang="en-US"/>
          </a:p>
        </p:txBody>
      </p:sp>
    </p:spTree>
    <p:extLst>
      <p:ext uri="{BB962C8B-B14F-4D97-AF65-F5344CB8AC3E}">
        <p14:creationId xmlns:p14="http://schemas.microsoft.com/office/powerpoint/2010/main" val="3734810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66EF90-3E99-43F2-9967-5F868BB1AA65}"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081346" name="Rectangle 2"/>
          <p:cNvSpPr>
            <a:spLocks noGrp="1" noRot="1" noChangeAspect="1" noChangeArrowheads="1" noTextEdit="1"/>
          </p:cNvSpPr>
          <p:nvPr>
            <p:ph type="sldImg"/>
          </p:nvPr>
        </p:nvSpPr>
        <p:spPr>
          <a:ln/>
        </p:spPr>
      </p:sp>
      <p:sp>
        <p:nvSpPr>
          <p:cNvPr id="1081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B6B225-9BA0-4D81-A673-25BAA900EFB3}" type="slidenum">
              <a:rPr lang="en-US"/>
              <a:pPr/>
              <a:t>11</a:t>
            </a:fld>
            <a:endParaRPr lang="en-US"/>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6A17D2-8124-4E02-9AB8-6E3B46DD299A}" type="slidenum">
              <a:rPr lang="en-US"/>
              <a:pPr/>
              <a:t>12</a:t>
            </a:fld>
            <a:endParaRPr lang="en-US"/>
          </a:p>
        </p:txBody>
      </p:sp>
      <p:sp>
        <p:nvSpPr>
          <p:cNvPr id="1086466" name="Rectangle 2"/>
          <p:cNvSpPr>
            <a:spLocks noGrp="1" noRot="1" noChangeAspect="1" noChangeArrowheads="1" noTextEdit="1"/>
          </p:cNvSpPr>
          <p:nvPr>
            <p:ph type="sldImg"/>
          </p:nvPr>
        </p:nvSpPr>
        <p:spPr>
          <a:ln/>
        </p:spPr>
      </p:sp>
      <p:sp>
        <p:nvSpPr>
          <p:cNvPr id="1086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6B5CE3-F338-4CE5-80A6-E610D201E598}" type="slidenum">
              <a:rPr lang="en-US"/>
              <a:pPr/>
              <a:t>13</a:t>
            </a:fld>
            <a:endParaRPr lang="en-US"/>
          </a:p>
        </p:txBody>
      </p:sp>
      <p:sp>
        <p:nvSpPr>
          <p:cNvPr id="1087490" name="Rectangle 2"/>
          <p:cNvSpPr>
            <a:spLocks noGrp="1" noRot="1" noChangeAspect="1" noChangeArrowheads="1" noTextEdit="1"/>
          </p:cNvSpPr>
          <p:nvPr>
            <p:ph type="sldImg"/>
          </p:nvPr>
        </p:nvSpPr>
        <p:spPr>
          <a:ln/>
        </p:spPr>
      </p:sp>
      <p:sp>
        <p:nvSpPr>
          <p:cNvPr id="1087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702E6C-21CC-49D8-85D6-83599E5670AF}" type="slidenum">
              <a:rPr lang="en-US"/>
              <a:pPr/>
              <a:t>14</a:t>
            </a:fld>
            <a:endParaRPr lang="en-US"/>
          </a:p>
        </p:txBody>
      </p:sp>
      <p:sp>
        <p:nvSpPr>
          <p:cNvPr id="1088514" name="Rectangle 2"/>
          <p:cNvSpPr>
            <a:spLocks noGrp="1" noRot="1" noChangeAspect="1" noChangeArrowheads="1" noTextEdit="1"/>
          </p:cNvSpPr>
          <p:nvPr>
            <p:ph type="sldImg"/>
          </p:nvPr>
        </p:nvSpPr>
        <p:spPr>
          <a:ln/>
        </p:spPr>
      </p:sp>
      <p:sp>
        <p:nvSpPr>
          <p:cNvPr id="1088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702E6C-21CC-49D8-85D6-83599E5670AF}" type="slidenum">
              <a:rPr lang="en-US"/>
              <a:pPr/>
              <a:t>15</a:t>
            </a:fld>
            <a:endParaRPr lang="en-US"/>
          </a:p>
        </p:txBody>
      </p:sp>
      <p:sp>
        <p:nvSpPr>
          <p:cNvPr id="1088514" name="Rectangle 2"/>
          <p:cNvSpPr>
            <a:spLocks noGrp="1" noRot="1" noChangeAspect="1" noChangeArrowheads="1" noTextEdit="1"/>
          </p:cNvSpPr>
          <p:nvPr>
            <p:ph type="sldImg"/>
          </p:nvPr>
        </p:nvSpPr>
        <p:spPr>
          <a:ln/>
        </p:spPr>
      </p:sp>
      <p:sp>
        <p:nvSpPr>
          <p:cNvPr id="1088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EE5B8-3213-4D7F-82B5-4AD46421790A}" type="slidenum">
              <a:rPr lang="en-US"/>
              <a:pPr/>
              <a:t>16</a:t>
            </a:fld>
            <a:endParaRPr 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3137F3-3757-4E0E-9FBA-19E0766179D6}" type="slidenum">
              <a:rPr lang="en-US"/>
              <a:pPr/>
              <a:t>17</a:t>
            </a:fld>
            <a:endParaRPr lang="en-US"/>
          </a:p>
        </p:txBody>
      </p:sp>
      <p:sp>
        <p:nvSpPr>
          <p:cNvPr id="1090562" name="Rectangle 2"/>
          <p:cNvSpPr>
            <a:spLocks noGrp="1" noRot="1" noChangeAspect="1" noChangeArrowheads="1" noTextEdit="1"/>
          </p:cNvSpPr>
          <p:nvPr>
            <p:ph type="sldImg"/>
          </p:nvPr>
        </p:nvSpPr>
        <p:spPr>
          <a:ln/>
        </p:spPr>
      </p:sp>
      <p:sp>
        <p:nvSpPr>
          <p:cNvPr id="1090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43EE72-9E01-4B50-9708-723A79C0A277}" type="slidenum">
              <a:rPr lang="en-US"/>
              <a:pPr/>
              <a:t>18</a:t>
            </a:fld>
            <a:endParaRPr lang="en-US"/>
          </a:p>
        </p:txBody>
      </p:sp>
      <p:sp>
        <p:nvSpPr>
          <p:cNvPr id="1091586" name="Rectangle 2"/>
          <p:cNvSpPr>
            <a:spLocks noGrp="1" noRot="1" noChangeAspect="1" noChangeArrowheads="1" noTextEdit="1"/>
          </p:cNvSpPr>
          <p:nvPr>
            <p:ph type="sldImg"/>
          </p:nvPr>
        </p:nvSpPr>
        <p:spPr>
          <a:ln/>
        </p:spPr>
      </p:sp>
      <p:sp>
        <p:nvSpPr>
          <p:cNvPr id="1091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463777-7DFA-44EC-9609-B6BFC825C739}" type="slidenum">
              <a:rPr lang="en-US"/>
              <a:pPr/>
              <a:t>19</a:t>
            </a:fld>
            <a:endParaRPr lang="en-US"/>
          </a:p>
        </p:txBody>
      </p:sp>
      <p:sp>
        <p:nvSpPr>
          <p:cNvPr id="1092610" name="Rectangle 2"/>
          <p:cNvSpPr>
            <a:spLocks noGrp="1" noRot="1" noChangeAspect="1" noChangeArrowheads="1" noTextEdit="1"/>
          </p:cNvSpPr>
          <p:nvPr>
            <p:ph type="sldImg"/>
          </p:nvPr>
        </p:nvSpPr>
        <p:spPr>
          <a:ln/>
        </p:spPr>
      </p:sp>
      <p:sp>
        <p:nvSpPr>
          <p:cNvPr id="1092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EBFE4F-8561-448B-915C-4E5FC6C9C108}" type="slidenum">
              <a:rPr lang="en-US"/>
              <a:pPr/>
              <a:t>20</a:t>
            </a:fld>
            <a:endParaRPr lang="en-US"/>
          </a:p>
        </p:txBody>
      </p:sp>
      <p:sp>
        <p:nvSpPr>
          <p:cNvPr id="1093634" name="Rectangle 2"/>
          <p:cNvSpPr>
            <a:spLocks noGrp="1" noRot="1" noChangeAspect="1" noChangeArrowheads="1" noTextEdit="1"/>
          </p:cNvSpPr>
          <p:nvPr>
            <p:ph type="sldImg"/>
          </p:nvPr>
        </p:nvSpPr>
        <p:spPr>
          <a:ln/>
        </p:spPr>
      </p:sp>
      <p:sp>
        <p:nvSpPr>
          <p:cNvPr id="1093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66EF90-3E99-43F2-9967-5F868BB1AA65}"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081346" name="Rectangle 2"/>
          <p:cNvSpPr>
            <a:spLocks noGrp="1" noRot="1" noChangeAspect="1" noChangeArrowheads="1" noTextEdit="1"/>
          </p:cNvSpPr>
          <p:nvPr>
            <p:ph type="sldImg"/>
          </p:nvPr>
        </p:nvSpPr>
        <p:spPr>
          <a:ln/>
        </p:spPr>
      </p:sp>
      <p:sp>
        <p:nvSpPr>
          <p:cNvPr id="1081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96179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9315AE-C12C-42FD-8E59-7B2ACF03AFB8}" type="slidenum">
              <a:rPr lang="en-US"/>
              <a:pPr/>
              <a:t>21</a:t>
            </a:fld>
            <a:endParaRPr lang="en-US"/>
          </a:p>
        </p:txBody>
      </p:sp>
      <p:sp>
        <p:nvSpPr>
          <p:cNvPr id="1095682" name="Rectangle 2"/>
          <p:cNvSpPr>
            <a:spLocks noGrp="1" noRot="1" noChangeAspect="1" noChangeArrowheads="1" noTextEdit="1"/>
          </p:cNvSpPr>
          <p:nvPr>
            <p:ph type="sldImg"/>
          </p:nvPr>
        </p:nvSpPr>
        <p:spPr>
          <a:ln/>
        </p:spPr>
      </p:sp>
      <p:sp>
        <p:nvSpPr>
          <p:cNvPr id="1095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81F28-0BDC-4D50-B348-C50F71506836}" type="slidenum">
              <a:rPr lang="en-US"/>
              <a:pPr/>
              <a:t>22</a:t>
            </a:fld>
            <a:endParaRPr lang="en-US"/>
          </a:p>
        </p:txBody>
      </p:sp>
      <p:sp>
        <p:nvSpPr>
          <p:cNvPr id="1096706" name="Rectangle 2"/>
          <p:cNvSpPr>
            <a:spLocks noGrp="1" noRot="1" noChangeAspect="1" noChangeArrowheads="1" noTextEdit="1"/>
          </p:cNvSpPr>
          <p:nvPr>
            <p:ph type="sldImg"/>
          </p:nvPr>
        </p:nvSpPr>
        <p:spPr>
          <a:ln/>
        </p:spPr>
      </p:sp>
      <p:sp>
        <p:nvSpPr>
          <p:cNvPr id="1096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97ED7E-2EA9-4B3C-9F39-A8E9AFB3D200}" type="slidenum">
              <a:rPr lang="en-US"/>
              <a:pPr/>
              <a:t>23</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69D5FA-B6D3-43D4-8DB1-C8D77CE930CF}" type="slidenum">
              <a:rPr lang="en-US"/>
              <a:pPr/>
              <a:t>24</a:t>
            </a:fld>
            <a:endParaRPr lang="en-US"/>
          </a:p>
        </p:txBody>
      </p:sp>
      <p:sp>
        <p:nvSpPr>
          <p:cNvPr id="1098754" name="Rectangle 2"/>
          <p:cNvSpPr>
            <a:spLocks noGrp="1" noRot="1" noChangeAspect="1" noChangeArrowheads="1" noTextEdit="1"/>
          </p:cNvSpPr>
          <p:nvPr>
            <p:ph type="sldImg"/>
          </p:nvPr>
        </p:nvSpPr>
        <p:spPr>
          <a:ln/>
        </p:spPr>
      </p:sp>
      <p:sp>
        <p:nvSpPr>
          <p:cNvPr id="1098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CF2C90-415D-4F6A-A711-8658D1B49D82}" type="slidenum">
              <a:rPr lang="en-US"/>
              <a:pPr/>
              <a:t>25</a:t>
            </a:fld>
            <a:endParaRPr lang="en-US"/>
          </a:p>
        </p:txBody>
      </p:sp>
      <p:sp>
        <p:nvSpPr>
          <p:cNvPr id="969730" name="Rectangle 2"/>
          <p:cNvSpPr>
            <a:spLocks noGrp="1" noRot="1" noChangeAspect="1" noChangeArrowheads="1" noTextEdit="1"/>
          </p:cNvSpPr>
          <p:nvPr>
            <p:ph type="sldImg"/>
          </p:nvPr>
        </p:nvSpPr>
        <p:spPr>
          <a:ln/>
        </p:spPr>
      </p:sp>
      <p:sp>
        <p:nvSpPr>
          <p:cNvPr id="969731"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E639DCAE-9A77-1F4F-905B-7CAEDFDC3507}"/>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78CAB9A7-F2ED-0843-B8AE-D4DEBA909AEB}"/>
              </a:ext>
            </a:extLst>
          </p:cNvPr>
          <p:cNvSpPr>
            <a:spLocks noGrp="1"/>
          </p:cNvSpPr>
          <p:nvPr>
            <p:ph type="hdr" sz="quarter" idx="11"/>
          </p:nvPr>
        </p:nvSpPr>
        <p:spPr/>
        <p:txBody>
          <a:bodyPr/>
          <a:lstStyle/>
          <a:p>
            <a:r>
              <a:rPr lang="en-US"/>
              <a:t>Fondamenti di Elettronica Digitale</a:t>
            </a:r>
          </a:p>
        </p:txBody>
      </p:sp>
    </p:spTree>
    <p:extLst>
      <p:ext uri="{BB962C8B-B14F-4D97-AF65-F5344CB8AC3E}">
        <p14:creationId xmlns:p14="http://schemas.microsoft.com/office/powerpoint/2010/main" val="38624644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CF2C90-415D-4F6A-A711-8658D1B49D82}" type="slidenum">
              <a:rPr lang="en-US"/>
              <a:pPr/>
              <a:t>26</a:t>
            </a:fld>
            <a:endParaRPr lang="en-US"/>
          </a:p>
        </p:txBody>
      </p:sp>
      <p:sp>
        <p:nvSpPr>
          <p:cNvPr id="969730" name="Rectangle 2"/>
          <p:cNvSpPr>
            <a:spLocks noGrp="1" noRot="1" noChangeAspect="1" noChangeArrowheads="1" noTextEdit="1"/>
          </p:cNvSpPr>
          <p:nvPr>
            <p:ph type="sldImg"/>
          </p:nvPr>
        </p:nvSpPr>
        <p:spPr>
          <a:ln/>
        </p:spPr>
      </p:sp>
      <p:sp>
        <p:nvSpPr>
          <p:cNvPr id="969731"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E639DCAE-9A77-1F4F-905B-7CAEDFDC3507}"/>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78CAB9A7-F2ED-0843-B8AE-D4DEBA909AEB}"/>
              </a:ext>
            </a:extLst>
          </p:cNvPr>
          <p:cNvSpPr>
            <a:spLocks noGrp="1"/>
          </p:cNvSpPr>
          <p:nvPr>
            <p:ph type="hdr" sz="quarter" idx="11"/>
          </p:nvPr>
        </p:nvSpPr>
        <p:spPr/>
        <p:txBody>
          <a:bodyPr/>
          <a:lstStyle/>
          <a:p>
            <a:r>
              <a:rPr lang="en-US"/>
              <a:t>Fondamenti di Elettronica Digitale</a:t>
            </a:r>
          </a:p>
        </p:txBody>
      </p:sp>
    </p:spTree>
    <p:extLst>
      <p:ext uri="{BB962C8B-B14F-4D97-AF65-F5344CB8AC3E}">
        <p14:creationId xmlns:p14="http://schemas.microsoft.com/office/powerpoint/2010/main" val="3111365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2784FA-4DD1-41D4-A90A-6937309F07FB}" type="slidenum">
              <a:rPr lang="en-US"/>
              <a:pPr/>
              <a:t>29</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F113BD-61BE-4C1F-8A4C-D8B3BE4390B3}" type="slidenum">
              <a:rPr lang="en-US"/>
              <a:pPr/>
              <a:t>30</a:t>
            </a:fld>
            <a:endParaRPr lang="en-US"/>
          </a:p>
        </p:txBody>
      </p:sp>
      <p:sp>
        <p:nvSpPr>
          <p:cNvPr id="1101826" name="Rectangle 2"/>
          <p:cNvSpPr>
            <a:spLocks noGrp="1" noRot="1" noChangeAspect="1" noChangeArrowheads="1" noTextEdit="1"/>
          </p:cNvSpPr>
          <p:nvPr>
            <p:ph type="sldImg"/>
          </p:nvPr>
        </p:nvSpPr>
        <p:spPr>
          <a:ln/>
        </p:spPr>
      </p:sp>
      <p:sp>
        <p:nvSpPr>
          <p:cNvPr id="1101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F601C5-5610-4FDE-8125-40A5E2156B1D}" type="slidenum">
              <a:rPr lang="en-US"/>
              <a:pPr/>
              <a:t>31</a:t>
            </a:fld>
            <a:endParaRPr lang="en-US"/>
          </a:p>
        </p:txBody>
      </p:sp>
      <p:sp>
        <p:nvSpPr>
          <p:cNvPr id="1102850" name="Rectangle 2"/>
          <p:cNvSpPr>
            <a:spLocks noGrp="1" noRot="1" noChangeAspect="1" noChangeArrowheads="1" noTextEdit="1"/>
          </p:cNvSpPr>
          <p:nvPr>
            <p:ph type="sldImg"/>
          </p:nvPr>
        </p:nvSpPr>
        <p:spPr>
          <a:ln/>
        </p:spPr>
      </p:sp>
      <p:sp>
        <p:nvSpPr>
          <p:cNvPr id="1102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0005AE-C597-4445-9E85-F0ED7A0C76F1}" type="slidenum">
              <a:rPr lang="en-US"/>
              <a:pPr/>
              <a:t>32</a:t>
            </a:fld>
            <a:endParaRPr lang="en-US"/>
          </a:p>
        </p:txBody>
      </p:sp>
      <p:sp>
        <p:nvSpPr>
          <p:cNvPr id="1104898" name="Rectangle 2"/>
          <p:cNvSpPr>
            <a:spLocks noGrp="1" noRot="1" noChangeAspect="1" noChangeArrowheads="1" noTextEdit="1"/>
          </p:cNvSpPr>
          <p:nvPr>
            <p:ph type="sldImg"/>
          </p:nvPr>
        </p:nvSpPr>
        <p:spPr>
          <a:ln/>
        </p:spPr>
      </p:sp>
      <p:sp>
        <p:nvSpPr>
          <p:cNvPr id="1104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CF2C90-415D-4F6A-A711-8658D1B49D82}" type="slidenum">
              <a:rPr lang="en-US"/>
              <a:pPr/>
              <a:t>3</a:t>
            </a:fld>
            <a:endParaRPr lang="en-US"/>
          </a:p>
        </p:txBody>
      </p:sp>
      <p:sp>
        <p:nvSpPr>
          <p:cNvPr id="969730" name="Rectangle 2"/>
          <p:cNvSpPr>
            <a:spLocks noGrp="1" noRot="1" noChangeAspect="1" noChangeArrowheads="1" noTextEdit="1"/>
          </p:cNvSpPr>
          <p:nvPr>
            <p:ph type="sldImg"/>
          </p:nvPr>
        </p:nvSpPr>
        <p:spPr>
          <a:ln/>
        </p:spPr>
      </p:sp>
      <p:sp>
        <p:nvSpPr>
          <p:cNvPr id="969731"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E639DCAE-9A77-1F4F-905B-7CAEDFDC3507}"/>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78CAB9A7-F2ED-0843-B8AE-D4DEBA909AEB}"/>
              </a:ext>
            </a:extLst>
          </p:cNvPr>
          <p:cNvSpPr>
            <a:spLocks noGrp="1"/>
          </p:cNvSpPr>
          <p:nvPr>
            <p:ph type="hdr" sz="quarter" idx="11"/>
          </p:nvPr>
        </p:nvSpPr>
        <p:spPr/>
        <p:txBody>
          <a:bodyPr/>
          <a:lstStyle/>
          <a:p>
            <a:r>
              <a:rPr lang="en-US"/>
              <a:t>Fondamenti di Elettronica Digitale</a:t>
            </a:r>
          </a:p>
        </p:txBody>
      </p:sp>
    </p:spTree>
    <p:extLst>
      <p:ext uri="{BB962C8B-B14F-4D97-AF65-F5344CB8AC3E}">
        <p14:creationId xmlns:p14="http://schemas.microsoft.com/office/powerpoint/2010/main" val="34872575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0005AE-C597-4445-9E85-F0ED7A0C76F1}" type="slidenum">
              <a:rPr lang="en-US"/>
              <a:pPr/>
              <a:t>33</a:t>
            </a:fld>
            <a:endParaRPr lang="en-US"/>
          </a:p>
        </p:txBody>
      </p:sp>
      <p:sp>
        <p:nvSpPr>
          <p:cNvPr id="1104898" name="Rectangle 2"/>
          <p:cNvSpPr>
            <a:spLocks noGrp="1" noRot="1" noChangeAspect="1" noChangeArrowheads="1" noTextEdit="1"/>
          </p:cNvSpPr>
          <p:nvPr>
            <p:ph type="sldImg"/>
          </p:nvPr>
        </p:nvSpPr>
        <p:spPr>
          <a:ln/>
        </p:spPr>
      </p:sp>
      <p:sp>
        <p:nvSpPr>
          <p:cNvPr id="1104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3F6704-BE68-4F83-859F-46AFB63E3AE7}" type="slidenum">
              <a:rPr lang="en-US"/>
              <a:pPr/>
              <a:t>34</a:t>
            </a:fld>
            <a:endParaRPr lang="en-US"/>
          </a:p>
        </p:txBody>
      </p:sp>
      <p:sp>
        <p:nvSpPr>
          <p:cNvPr id="1105922" name="Rectangle 2"/>
          <p:cNvSpPr>
            <a:spLocks noGrp="1" noRot="1" noChangeAspect="1" noChangeArrowheads="1" noTextEdit="1"/>
          </p:cNvSpPr>
          <p:nvPr>
            <p:ph type="sldImg"/>
          </p:nvPr>
        </p:nvSpPr>
        <p:spPr>
          <a:ln/>
        </p:spPr>
      </p:sp>
      <p:sp>
        <p:nvSpPr>
          <p:cNvPr id="1105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74889B-35FD-490B-8158-8EC3EDE8E386}" type="slidenum">
              <a:rPr lang="en-US"/>
              <a:pPr/>
              <a:t>35</a:t>
            </a:fld>
            <a:endParaRPr lang="en-US"/>
          </a:p>
        </p:txBody>
      </p:sp>
      <p:sp>
        <p:nvSpPr>
          <p:cNvPr id="1106946" name="Rectangle 2"/>
          <p:cNvSpPr>
            <a:spLocks noGrp="1" noRot="1" noChangeAspect="1" noChangeArrowheads="1" noTextEdit="1"/>
          </p:cNvSpPr>
          <p:nvPr>
            <p:ph type="sldImg"/>
          </p:nvPr>
        </p:nvSpPr>
        <p:spPr>
          <a:ln/>
        </p:spPr>
      </p:sp>
      <p:sp>
        <p:nvSpPr>
          <p:cNvPr id="1106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74889B-35FD-490B-8158-8EC3EDE8E386}" type="slidenum">
              <a:rPr lang="en-US"/>
              <a:pPr/>
              <a:t>36</a:t>
            </a:fld>
            <a:endParaRPr lang="en-US"/>
          </a:p>
        </p:txBody>
      </p:sp>
      <p:sp>
        <p:nvSpPr>
          <p:cNvPr id="1106946" name="Rectangle 2"/>
          <p:cNvSpPr>
            <a:spLocks noGrp="1" noRot="1" noChangeAspect="1" noChangeArrowheads="1" noTextEdit="1"/>
          </p:cNvSpPr>
          <p:nvPr>
            <p:ph type="sldImg"/>
          </p:nvPr>
        </p:nvSpPr>
        <p:spPr>
          <a:ln/>
        </p:spPr>
      </p:sp>
      <p:sp>
        <p:nvSpPr>
          <p:cNvPr id="1106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DE4182-C7B3-4535-944D-C2A14EFC6F22}" type="slidenum">
              <a:rPr lang="en-US"/>
              <a:pPr/>
              <a:t>37</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A925A9-A169-48A9-9DC1-FCDF87C9028D}" type="slidenum">
              <a:rPr lang="en-US"/>
              <a:pPr/>
              <a:t>38</a:t>
            </a:fld>
            <a:endParaRPr lang="en-US"/>
          </a:p>
        </p:txBody>
      </p:sp>
      <p:sp>
        <p:nvSpPr>
          <p:cNvPr id="1108994" name="Rectangle 2"/>
          <p:cNvSpPr>
            <a:spLocks noGrp="1" noRot="1" noChangeAspect="1" noChangeArrowheads="1" noTextEdit="1"/>
          </p:cNvSpPr>
          <p:nvPr>
            <p:ph type="sldImg"/>
          </p:nvPr>
        </p:nvSpPr>
        <p:spPr>
          <a:ln/>
        </p:spPr>
      </p:sp>
      <p:sp>
        <p:nvSpPr>
          <p:cNvPr id="1108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E8D55-B231-4F82-B1B3-291EF4402AA5}"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082370" name="Rectangle 2"/>
          <p:cNvSpPr>
            <a:spLocks noGrp="1" noRot="1" noChangeAspect="1" noChangeArrowheads="1" noTextEdit="1"/>
          </p:cNvSpPr>
          <p:nvPr>
            <p:ph type="sldImg"/>
          </p:nvPr>
        </p:nvSpPr>
        <p:spPr>
          <a:ln/>
        </p:spPr>
      </p:sp>
      <p:sp>
        <p:nvSpPr>
          <p:cNvPr id="1082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639405-2F39-4078-960F-13ABD8BC6BBA}"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083394" name="Rectangle 2"/>
          <p:cNvSpPr>
            <a:spLocks noGrp="1" noRot="1" noChangeAspect="1" noChangeArrowheads="1" noTextEdit="1"/>
          </p:cNvSpPr>
          <p:nvPr>
            <p:ph type="sldImg"/>
          </p:nvPr>
        </p:nvSpPr>
        <p:spPr>
          <a:ln/>
        </p:spPr>
      </p:sp>
      <p:sp>
        <p:nvSpPr>
          <p:cNvPr id="1083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24458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639405-2F39-4078-960F-13ABD8BC6BBA}"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083394" name="Rectangle 2"/>
          <p:cNvSpPr>
            <a:spLocks noGrp="1" noRot="1" noChangeAspect="1" noChangeArrowheads="1" noTextEdit="1"/>
          </p:cNvSpPr>
          <p:nvPr>
            <p:ph type="sldImg"/>
          </p:nvPr>
        </p:nvSpPr>
        <p:spPr>
          <a:ln/>
        </p:spPr>
      </p:sp>
      <p:sp>
        <p:nvSpPr>
          <p:cNvPr id="1083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6DFE8A-59B2-404B-9C54-ABC234F7C21A}" type="slidenum">
              <a:rPr lang="en-US"/>
              <a:pPr/>
              <a:t>7</a:t>
            </a:fld>
            <a:endParaRPr lang="en-US"/>
          </a:p>
        </p:txBody>
      </p:sp>
      <p:sp>
        <p:nvSpPr>
          <p:cNvPr id="1084418" name="Rectangle 2"/>
          <p:cNvSpPr>
            <a:spLocks noGrp="1" noRot="1" noChangeAspect="1" noChangeArrowheads="1" noTextEdit="1"/>
          </p:cNvSpPr>
          <p:nvPr>
            <p:ph type="sldImg"/>
          </p:nvPr>
        </p:nvSpPr>
        <p:spPr>
          <a:ln/>
        </p:spPr>
      </p:sp>
      <p:sp>
        <p:nvSpPr>
          <p:cNvPr id="1084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35824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CF2C90-415D-4F6A-A711-8658D1B49D82}" type="slidenum">
              <a:rPr lang="en-US"/>
              <a:pPr/>
              <a:t>8</a:t>
            </a:fld>
            <a:endParaRPr lang="en-US"/>
          </a:p>
        </p:txBody>
      </p:sp>
      <p:sp>
        <p:nvSpPr>
          <p:cNvPr id="969730" name="Rectangle 2"/>
          <p:cNvSpPr>
            <a:spLocks noGrp="1" noRot="1" noChangeAspect="1" noChangeArrowheads="1" noTextEdit="1"/>
          </p:cNvSpPr>
          <p:nvPr>
            <p:ph type="sldImg"/>
          </p:nvPr>
        </p:nvSpPr>
        <p:spPr>
          <a:ln/>
        </p:spPr>
      </p:sp>
      <p:sp>
        <p:nvSpPr>
          <p:cNvPr id="969731"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E639DCAE-9A77-1F4F-905B-7CAEDFDC3507}"/>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78CAB9A7-F2ED-0843-B8AE-D4DEBA909AEB}"/>
              </a:ext>
            </a:extLst>
          </p:cNvPr>
          <p:cNvSpPr>
            <a:spLocks noGrp="1"/>
          </p:cNvSpPr>
          <p:nvPr>
            <p:ph type="hdr" sz="quarter" idx="11"/>
          </p:nvPr>
        </p:nvSpPr>
        <p:spPr/>
        <p:txBody>
          <a:bodyPr/>
          <a:lstStyle/>
          <a:p>
            <a:r>
              <a:rPr lang="en-US"/>
              <a:t>Fondamenti di Elettronica Digitale</a:t>
            </a:r>
          </a:p>
        </p:txBody>
      </p:sp>
    </p:spTree>
    <p:extLst>
      <p:ext uri="{BB962C8B-B14F-4D97-AF65-F5344CB8AC3E}">
        <p14:creationId xmlns:p14="http://schemas.microsoft.com/office/powerpoint/2010/main" val="3076452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6DFE8A-59B2-404B-9C54-ABC234F7C21A}" type="slidenum">
              <a:rPr lang="en-US"/>
              <a:pPr/>
              <a:t>10</a:t>
            </a:fld>
            <a:endParaRPr lang="en-US"/>
          </a:p>
        </p:txBody>
      </p:sp>
      <p:sp>
        <p:nvSpPr>
          <p:cNvPr id="1084418" name="Rectangle 2"/>
          <p:cNvSpPr>
            <a:spLocks noGrp="1" noRot="1" noChangeAspect="1" noChangeArrowheads="1" noTextEdit="1"/>
          </p:cNvSpPr>
          <p:nvPr>
            <p:ph type="sldImg"/>
          </p:nvPr>
        </p:nvSpPr>
        <p:spPr>
          <a:ln/>
        </p:spPr>
      </p:sp>
      <p:sp>
        <p:nvSpPr>
          <p:cNvPr id="108441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9600" y="5943600"/>
            <a:ext cx="773569" cy="864310"/>
          </a:xfrm>
          <a:prstGeom prst="rect">
            <a:avLst/>
          </a:prstGeom>
        </p:spPr>
      </p:pic>
      <p:sp>
        <p:nvSpPr>
          <p:cNvPr id="11" name="TextBox 10"/>
          <p:cNvSpPr txBox="1"/>
          <p:nvPr userDrawn="1"/>
        </p:nvSpPr>
        <p:spPr>
          <a:xfrm>
            <a:off x="6477000" y="6248400"/>
            <a:ext cx="1981200" cy="307777"/>
          </a:xfrm>
          <a:prstGeom prst="rect">
            <a:avLst/>
          </a:prstGeom>
          <a:noFill/>
        </p:spPr>
        <p:txBody>
          <a:bodyPr wrap="square" rtlCol="0">
            <a:spAutoFit/>
          </a:bodyPr>
          <a:lstStyle/>
          <a:p>
            <a:r>
              <a:rPr lang="en-US" sz="1400" baseline="0" dirty="0">
                <a:solidFill>
                  <a:schemeClr val="bg1"/>
                </a:solidFill>
              </a:rPr>
              <a:t>Chapter 5 &lt;</a:t>
            </a:r>
            <a:fld id="{D1B2EFE9-D440-4A3B-858C-5FEDF5DD0E10}" type="slidenum">
              <a:rPr lang="en-US" sz="1400" smtClean="0">
                <a:solidFill>
                  <a:schemeClr val="bg1"/>
                </a:solidFill>
              </a:rPr>
              <a:pPr/>
              <a:t>‹N›</a:t>
            </a:fld>
            <a:r>
              <a:rPr lang="en-US" sz="1400" dirty="0">
                <a:solidFill>
                  <a:schemeClr val="bg1"/>
                </a:solidFill>
              </a:rPr>
              <a:t>&gt; </a:t>
            </a:r>
          </a:p>
        </p:txBody>
      </p:sp>
      <p:sp>
        <p:nvSpPr>
          <p:cNvPr id="12" name="TextBox 11"/>
          <p:cNvSpPr txBox="1"/>
          <p:nvPr userDrawn="1"/>
        </p:nvSpPr>
        <p:spPr>
          <a:xfrm>
            <a:off x="1295400" y="6248400"/>
            <a:ext cx="5257800" cy="307777"/>
          </a:xfrm>
          <a:prstGeom prst="rect">
            <a:avLst/>
          </a:prstGeom>
          <a:noFill/>
        </p:spPr>
        <p:txBody>
          <a:bodyPr wrap="square" rtlCol="0">
            <a:spAutoFit/>
          </a:bodyPr>
          <a:lstStyle/>
          <a:p>
            <a:r>
              <a:rPr lang="en-US" sz="1400" dirty="0" err="1">
                <a:solidFill>
                  <a:schemeClr val="tx1"/>
                </a:solidFill>
              </a:rPr>
              <a:t>Digtal</a:t>
            </a:r>
            <a:r>
              <a:rPr lang="en-US" sz="1400" dirty="0">
                <a:solidFill>
                  <a:schemeClr val="tx1"/>
                </a:solidFill>
              </a:rPr>
              <a:t> Design and Computer Architecture:</a:t>
            </a:r>
            <a:r>
              <a:rPr lang="en-US" sz="1400" baseline="0" dirty="0">
                <a:solidFill>
                  <a:schemeClr val="tx1"/>
                </a:solidFill>
              </a:rPr>
              <a:t> ARM® Edition © 2015</a:t>
            </a:r>
            <a:endParaRPr lang="en-US" sz="1400" dirty="0">
              <a:solidFill>
                <a:schemeClr val="tx1"/>
              </a:solidFill>
            </a:endParaRPr>
          </a:p>
        </p:txBody>
      </p:sp>
    </p:spTree>
    <p:extLst>
      <p:ext uri="{BB962C8B-B14F-4D97-AF65-F5344CB8AC3E}">
        <p14:creationId xmlns:p14="http://schemas.microsoft.com/office/powerpoint/2010/main" val="375813931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9600" y="5943600"/>
            <a:ext cx="773569" cy="864310"/>
          </a:xfrm>
          <a:prstGeom prst="rect">
            <a:avLst/>
          </a:prstGeom>
        </p:spPr>
      </p:pic>
      <p:sp>
        <p:nvSpPr>
          <p:cNvPr id="12" name="TextBox 11"/>
          <p:cNvSpPr txBox="1"/>
          <p:nvPr userDrawn="1"/>
        </p:nvSpPr>
        <p:spPr>
          <a:xfrm>
            <a:off x="6477000" y="6248400"/>
            <a:ext cx="1981200" cy="307777"/>
          </a:xfrm>
          <a:prstGeom prst="rect">
            <a:avLst/>
          </a:prstGeom>
          <a:noFill/>
        </p:spPr>
        <p:txBody>
          <a:bodyPr wrap="square" rtlCol="0">
            <a:spAutoFit/>
          </a:bodyPr>
          <a:lstStyle/>
          <a:p>
            <a:r>
              <a:rPr lang="en-US" sz="1400" baseline="0" dirty="0">
                <a:solidFill>
                  <a:schemeClr val="bg1"/>
                </a:solidFill>
              </a:rPr>
              <a:t>Chapter 5 &lt;</a:t>
            </a:r>
            <a:fld id="{D1B2EFE9-D440-4A3B-858C-5FEDF5DD0E10}" type="slidenum">
              <a:rPr lang="en-US" sz="1400" smtClean="0">
                <a:solidFill>
                  <a:schemeClr val="bg1"/>
                </a:solidFill>
              </a:rPr>
              <a:pPr/>
              <a:t>‹N›</a:t>
            </a:fld>
            <a:r>
              <a:rPr lang="en-US" sz="1400" dirty="0">
                <a:solidFill>
                  <a:schemeClr val="bg1"/>
                </a:solidFill>
              </a:rPr>
              <a:t>&gt; </a:t>
            </a:r>
          </a:p>
        </p:txBody>
      </p:sp>
      <p:sp>
        <p:nvSpPr>
          <p:cNvPr id="13" name="TextBox 12"/>
          <p:cNvSpPr txBox="1"/>
          <p:nvPr userDrawn="1"/>
        </p:nvSpPr>
        <p:spPr>
          <a:xfrm>
            <a:off x="1295400" y="6248400"/>
            <a:ext cx="5257800" cy="307777"/>
          </a:xfrm>
          <a:prstGeom prst="rect">
            <a:avLst/>
          </a:prstGeom>
          <a:noFill/>
        </p:spPr>
        <p:txBody>
          <a:bodyPr wrap="square" rtlCol="0">
            <a:spAutoFit/>
          </a:bodyPr>
          <a:lstStyle/>
          <a:p>
            <a:r>
              <a:rPr lang="en-US" sz="1400" dirty="0">
                <a:solidFill>
                  <a:schemeClr val="bg1"/>
                </a:solidFill>
              </a:rPr>
              <a:t>Digital Design and Computer Architecture:</a:t>
            </a:r>
            <a:r>
              <a:rPr lang="en-US" sz="1400" baseline="0" dirty="0">
                <a:solidFill>
                  <a:schemeClr val="bg1"/>
                </a:solidFill>
              </a:rPr>
              <a:t> ARM® Edition © 2015</a:t>
            </a:r>
            <a:endParaRPr lang="en-US" sz="1400" dirty="0">
              <a:solidFill>
                <a:schemeClr val="bg1"/>
              </a:solidFill>
            </a:endParaRPr>
          </a:p>
        </p:txBody>
      </p:sp>
    </p:spTree>
    <p:extLst>
      <p:ext uri="{BB962C8B-B14F-4D97-AF65-F5344CB8AC3E}">
        <p14:creationId xmlns:p14="http://schemas.microsoft.com/office/powerpoint/2010/main" val="204430809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dirty="0" smtClean="0"/>
            </a:lvl1pPr>
          </a:lstStyle>
          <a:p>
            <a:pPr>
              <a:defRPr/>
            </a:pPr>
            <a:r>
              <a:rPr lang="en-US"/>
              <a:t>Copyright © 2012  Elsevier</a:t>
            </a:r>
            <a:endParaRPr lang="en-GB"/>
          </a:p>
        </p:txBody>
      </p:sp>
      <p:sp>
        <p:nvSpPr>
          <p:cNvPr id="5" name="Slide Number Placeholder 4"/>
          <p:cNvSpPr>
            <a:spLocks noGrp="1"/>
          </p:cNvSpPr>
          <p:nvPr>
            <p:ph type="sldNum" sz="quarter" idx="11"/>
          </p:nvPr>
        </p:nvSpPr>
        <p:spPr/>
        <p:txBody>
          <a:bodyPr/>
          <a:lstStyle>
            <a:lvl1pPr>
              <a:defRPr smtClean="0"/>
            </a:lvl1pPr>
          </a:lstStyle>
          <a:p>
            <a:pPr>
              <a:defRPr/>
            </a:pPr>
            <a:r>
              <a:rPr lang="en-US"/>
              <a:t>1-&lt;</a:t>
            </a:r>
            <a:fld id="{CC12C447-90FA-420C-B74C-1A635C444937}" type="slidenum">
              <a:rPr lang="en-US"/>
              <a:pPr>
                <a:defRPr/>
              </a:pPr>
              <a:t>‹N›</a:t>
            </a:fld>
            <a:r>
              <a:rPr lang="en-US"/>
              <a:t>&gt;</a:t>
            </a:r>
          </a:p>
          <a:p>
            <a:pPr>
              <a:defRPr/>
            </a:pPr>
            <a:endParaRPr lang="en-GB"/>
          </a:p>
        </p:txBody>
      </p:sp>
    </p:spTree>
    <p:extLst>
      <p:ext uri="{BB962C8B-B14F-4D97-AF65-F5344CB8AC3E}">
        <p14:creationId xmlns:p14="http://schemas.microsoft.com/office/powerpoint/2010/main" val="296429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a:t>Click to edit Master title style</a:t>
            </a:r>
          </a:p>
        </p:txBody>
      </p:sp>
      <p:sp>
        <p:nvSpPr>
          <p:cNvPr id="3" name="Content Placeholder 2"/>
          <p:cNvSpPr>
            <a:spLocks noGrp="1"/>
          </p:cNvSpPr>
          <p:nvPr>
            <p:ph sz="half" idx="1"/>
          </p:nvPr>
        </p:nvSpPr>
        <p:spPr>
          <a:xfrm>
            <a:off x="685800" y="1219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2192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7719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dirty="0" smtClean="0"/>
            </a:lvl1pPr>
          </a:lstStyle>
          <a:p>
            <a:pPr>
              <a:defRPr/>
            </a:pPr>
            <a:r>
              <a:rPr lang="en-US"/>
              <a:t>Copyright © 2012  Elsevier</a:t>
            </a:r>
            <a:endParaRPr lang="en-GB"/>
          </a:p>
        </p:txBody>
      </p:sp>
      <p:sp>
        <p:nvSpPr>
          <p:cNvPr id="7" name="Slide Number Placeholder 6"/>
          <p:cNvSpPr>
            <a:spLocks noGrp="1"/>
          </p:cNvSpPr>
          <p:nvPr>
            <p:ph type="sldNum" sz="quarter" idx="11"/>
          </p:nvPr>
        </p:nvSpPr>
        <p:spPr/>
        <p:txBody>
          <a:bodyPr/>
          <a:lstStyle>
            <a:lvl1pPr>
              <a:defRPr smtClean="0"/>
            </a:lvl1pPr>
          </a:lstStyle>
          <a:p>
            <a:pPr>
              <a:defRPr/>
            </a:pPr>
            <a:r>
              <a:rPr lang="en-US"/>
              <a:t>1-&lt;</a:t>
            </a:r>
            <a:fld id="{E7ED6BBA-2425-4A43-B586-383F2BB07C4C}" type="slidenum">
              <a:rPr lang="en-US"/>
              <a:pPr>
                <a:defRPr/>
              </a:pPr>
              <a:t>‹N›</a:t>
            </a:fld>
            <a:r>
              <a:rPr lang="en-US"/>
              <a:t>&gt;</a:t>
            </a:r>
          </a:p>
          <a:p>
            <a:pPr>
              <a:defRPr/>
            </a:pPr>
            <a:endParaRPr lang="en-GB"/>
          </a:p>
        </p:txBody>
      </p:sp>
    </p:spTree>
    <p:extLst>
      <p:ext uri="{BB962C8B-B14F-4D97-AF65-F5344CB8AC3E}">
        <p14:creationId xmlns:p14="http://schemas.microsoft.com/office/powerpoint/2010/main" val="11013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a:t>Click to edit Master title style</a:t>
            </a:r>
          </a:p>
        </p:txBody>
      </p:sp>
      <p:sp>
        <p:nvSpPr>
          <p:cNvPr id="3" name="Table Placeholder 2"/>
          <p:cNvSpPr>
            <a:spLocks noGrp="1"/>
          </p:cNvSpPr>
          <p:nvPr>
            <p:ph type="tbl" idx="1"/>
          </p:nvPr>
        </p:nvSpPr>
        <p:spPr>
          <a:xfrm>
            <a:off x="685800" y="1219200"/>
            <a:ext cx="7772400" cy="4953000"/>
          </a:xfrm>
        </p:spPr>
        <p:txBody>
          <a:bodyPr/>
          <a:lstStyle/>
          <a:p>
            <a:pPr lvl="0"/>
            <a:endParaRPr lang="en-US" noProof="0"/>
          </a:p>
        </p:txBody>
      </p:sp>
      <p:sp>
        <p:nvSpPr>
          <p:cNvPr id="4" name="Footer Placeholder 3"/>
          <p:cNvSpPr>
            <a:spLocks noGrp="1"/>
          </p:cNvSpPr>
          <p:nvPr>
            <p:ph type="ftr" sz="quarter" idx="10"/>
          </p:nvPr>
        </p:nvSpPr>
        <p:spPr/>
        <p:txBody>
          <a:bodyPr/>
          <a:lstStyle>
            <a:lvl1pPr>
              <a:defRPr smtClean="0"/>
            </a:lvl1pPr>
          </a:lstStyle>
          <a:p>
            <a:pPr>
              <a:defRPr/>
            </a:pPr>
            <a:r>
              <a:rPr lang="en-US"/>
              <a:t>Copyright © 2012  Elsevier</a:t>
            </a:r>
            <a:endParaRPr lang="en-GB"/>
          </a:p>
        </p:txBody>
      </p:sp>
      <p:sp>
        <p:nvSpPr>
          <p:cNvPr id="5" name="Slide Number Placeholder 4"/>
          <p:cNvSpPr>
            <a:spLocks noGrp="1"/>
          </p:cNvSpPr>
          <p:nvPr>
            <p:ph type="sldNum" sz="quarter" idx="11"/>
          </p:nvPr>
        </p:nvSpPr>
        <p:spPr/>
        <p:txBody>
          <a:bodyPr/>
          <a:lstStyle>
            <a:lvl1pPr>
              <a:defRPr smtClean="0"/>
            </a:lvl1pPr>
          </a:lstStyle>
          <a:p>
            <a:pPr>
              <a:defRPr/>
            </a:pPr>
            <a:r>
              <a:rPr lang="en-US"/>
              <a:t>1-&lt;</a:t>
            </a:r>
            <a:fld id="{68946159-E475-47D9-8550-A9F0B445C791}" type="slidenum">
              <a:rPr lang="en-US"/>
              <a:pPr>
                <a:defRPr/>
              </a:pPr>
              <a:t>‹N›</a:t>
            </a:fld>
            <a:r>
              <a:rPr lang="en-US"/>
              <a:t>&gt;</a:t>
            </a:r>
          </a:p>
          <a:p>
            <a:pPr>
              <a:defRPr/>
            </a:pPr>
            <a:endParaRPr lang="en-GB"/>
          </a:p>
        </p:txBody>
      </p:sp>
    </p:spTree>
    <p:extLst>
      <p:ext uri="{BB962C8B-B14F-4D97-AF65-F5344CB8AC3E}">
        <p14:creationId xmlns:p14="http://schemas.microsoft.com/office/powerpoint/2010/main" val="15133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01600" y="101600"/>
            <a:ext cx="7772400" cy="889000"/>
          </a:xfrm>
        </p:spPr>
        <p:txBody>
          <a:bodyPr/>
          <a:lstStyle/>
          <a:p>
            <a:r>
              <a:rPr lang="en-US"/>
              <a:t>Click to edit Master title style</a:t>
            </a:r>
          </a:p>
        </p:txBody>
      </p:sp>
      <p:sp>
        <p:nvSpPr>
          <p:cNvPr id="3" name="Content Placeholder 2"/>
          <p:cNvSpPr>
            <a:spLocks noGrp="1"/>
          </p:cNvSpPr>
          <p:nvPr>
            <p:ph sz="quarter" idx="1"/>
          </p:nvPr>
        </p:nvSpPr>
        <p:spPr>
          <a:xfrm>
            <a:off x="685800" y="12192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2192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37719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7719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smtClean="0"/>
            </a:lvl1pPr>
          </a:lstStyle>
          <a:p>
            <a:pPr>
              <a:defRPr/>
            </a:pPr>
            <a:r>
              <a:rPr lang="en-US"/>
              <a:t>Copyright © 2012  Elsevier</a:t>
            </a:r>
            <a:endParaRPr lang="en-GB"/>
          </a:p>
        </p:txBody>
      </p:sp>
      <p:sp>
        <p:nvSpPr>
          <p:cNvPr id="8" name="Slide Number Placeholder 7"/>
          <p:cNvSpPr>
            <a:spLocks noGrp="1"/>
          </p:cNvSpPr>
          <p:nvPr>
            <p:ph type="sldNum" sz="quarter" idx="11"/>
          </p:nvPr>
        </p:nvSpPr>
        <p:spPr/>
        <p:txBody>
          <a:bodyPr/>
          <a:lstStyle>
            <a:lvl1pPr>
              <a:defRPr smtClean="0"/>
            </a:lvl1pPr>
          </a:lstStyle>
          <a:p>
            <a:pPr>
              <a:defRPr/>
            </a:pPr>
            <a:r>
              <a:rPr lang="en-US"/>
              <a:t>1-&lt;</a:t>
            </a:r>
            <a:fld id="{CCDCC2DC-EBCD-44EE-92DB-9C06DDE632FD}" type="slidenum">
              <a:rPr lang="en-US"/>
              <a:pPr>
                <a:defRPr/>
              </a:pPr>
              <a:t>‹N›</a:t>
            </a:fld>
            <a:r>
              <a:rPr lang="en-US"/>
              <a:t>&gt;</a:t>
            </a:r>
          </a:p>
          <a:p>
            <a:pPr>
              <a:defRPr/>
            </a:pPr>
            <a:endParaRPr lang="en-GB"/>
          </a:p>
        </p:txBody>
      </p:sp>
    </p:spTree>
    <p:extLst>
      <p:ext uri="{BB962C8B-B14F-4D97-AF65-F5344CB8AC3E}">
        <p14:creationId xmlns:p14="http://schemas.microsoft.com/office/powerpoint/2010/main" val="229346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ftr" sz="quarter" idx="10"/>
          </p:nvPr>
        </p:nvSpPr>
        <p:spPr>
          <a:ln/>
        </p:spPr>
        <p:txBody>
          <a:bodyPr/>
          <a:lstStyle>
            <a:lvl1pPr>
              <a:defRPr/>
            </a:lvl1pPr>
          </a:lstStyle>
          <a:p>
            <a:pPr>
              <a:defRPr/>
            </a:pPr>
            <a:r>
              <a:rPr lang="en-US"/>
              <a:t>Copyright © 2012  Elsevier</a:t>
            </a:r>
            <a:endParaRPr lang="en-GB"/>
          </a:p>
        </p:txBody>
      </p:sp>
      <p:sp>
        <p:nvSpPr>
          <p:cNvPr id="6" name="Rectangle 11"/>
          <p:cNvSpPr>
            <a:spLocks noGrp="1" noChangeArrowheads="1"/>
          </p:cNvSpPr>
          <p:nvPr>
            <p:ph type="sldNum" sz="quarter" idx="11"/>
          </p:nvPr>
        </p:nvSpPr>
        <p:spPr>
          <a:ln/>
        </p:spPr>
        <p:txBody>
          <a:bodyPr/>
          <a:lstStyle>
            <a:lvl1pPr>
              <a:defRPr/>
            </a:lvl1pPr>
          </a:lstStyle>
          <a:p>
            <a:pPr>
              <a:defRPr/>
            </a:pPr>
            <a:r>
              <a:rPr lang="en-US"/>
              <a:t>1-&lt;</a:t>
            </a:r>
            <a:fld id="{B4FEF99E-A19F-4A0B-A62E-3729EECDD901}" type="slidenum">
              <a:rPr lang="en-US"/>
              <a:pPr>
                <a:defRPr/>
              </a:pPr>
              <a:t>‹N›</a:t>
            </a:fld>
            <a:r>
              <a:rPr lang="en-US"/>
              <a:t>&gt;</a:t>
            </a:r>
          </a:p>
          <a:p>
            <a:pPr>
              <a:defRPr/>
            </a:pPr>
            <a:endParaRPr lang="en-GB"/>
          </a:p>
        </p:txBody>
      </p:sp>
    </p:spTree>
    <p:extLst>
      <p:ext uri="{BB962C8B-B14F-4D97-AF65-F5344CB8AC3E}">
        <p14:creationId xmlns:p14="http://schemas.microsoft.com/office/powerpoint/2010/main" val="3629501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a:t>Click to edit Master title style</a:t>
            </a:r>
          </a:p>
        </p:txBody>
      </p:sp>
      <p:sp>
        <p:nvSpPr>
          <p:cNvPr id="3" name="Text Placeholder 2"/>
          <p:cNvSpPr>
            <a:spLocks noGrp="1"/>
          </p:cNvSpPr>
          <p:nvPr>
            <p:ph type="body" sz="half" idx="1"/>
          </p:nvPr>
        </p:nvSpPr>
        <p:spPr>
          <a:xfrm>
            <a:off x="685800" y="1219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smtClean="0"/>
            </a:lvl1pPr>
          </a:lstStyle>
          <a:p>
            <a:pPr>
              <a:defRPr/>
            </a:pPr>
            <a:r>
              <a:rPr lang="en-US"/>
              <a:t>Copyright © 2012  Elsevier</a:t>
            </a:r>
            <a:endParaRPr lang="en-GB"/>
          </a:p>
        </p:txBody>
      </p:sp>
      <p:sp>
        <p:nvSpPr>
          <p:cNvPr id="6" name="Slide Number Placeholder 5"/>
          <p:cNvSpPr>
            <a:spLocks noGrp="1"/>
          </p:cNvSpPr>
          <p:nvPr>
            <p:ph type="sldNum" sz="quarter" idx="11"/>
          </p:nvPr>
        </p:nvSpPr>
        <p:spPr/>
        <p:txBody>
          <a:bodyPr/>
          <a:lstStyle>
            <a:lvl1pPr>
              <a:defRPr smtClean="0"/>
            </a:lvl1pPr>
          </a:lstStyle>
          <a:p>
            <a:pPr>
              <a:defRPr/>
            </a:pPr>
            <a:r>
              <a:rPr lang="en-US"/>
              <a:t>1-&lt;</a:t>
            </a:r>
            <a:fld id="{9F7ADD3E-E1D6-46D5-BCAD-B4AEBA813F75}" type="slidenum">
              <a:rPr lang="en-US"/>
              <a:pPr>
                <a:defRPr/>
              </a:pPr>
              <a:t>‹N›</a:t>
            </a:fld>
            <a:r>
              <a:rPr lang="en-US"/>
              <a:t>&gt;</a:t>
            </a:r>
          </a:p>
          <a:p>
            <a:pPr>
              <a:defRPr/>
            </a:pPr>
            <a:endParaRPr lang="en-GB"/>
          </a:p>
        </p:txBody>
      </p:sp>
    </p:spTree>
    <p:extLst>
      <p:ext uri="{BB962C8B-B14F-4D97-AF65-F5344CB8AC3E}">
        <p14:creationId xmlns:p14="http://schemas.microsoft.com/office/powerpoint/2010/main" val="827660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CA65BB-B4C2-4782-A594-330385FCA6FA}"/>
              </a:ext>
            </a:extLst>
          </p:cNvPr>
          <p:cNvSpPr>
            <a:spLocks noGrp="1"/>
          </p:cNvSpPr>
          <p:nvPr>
            <p:ph type="ctrTitle"/>
          </p:nvPr>
        </p:nvSpPr>
        <p:spPr>
          <a:xfrm>
            <a:off x="1143000" y="1122363"/>
            <a:ext cx="6858000" cy="2387600"/>
          </a:xfrm>
        </p:spPr>
        <p:txBody>
          <a:bodyPr anchor="b"/>
          <a:lstStyle>
            <a:lvl1pPr algn="ctr">
              <a:defRPr sz="45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4B950FE7-52F6-4CAA-A9B3-45D289380F8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9D5A89E4-AEBB-4816-BD76-784219EEEBE8}"/>
              </a:ext>
            </a:extLst>
          </p:cNvPr>
          <p:cNvSpPr>
            <a:spLocks noGrp="1"/>
          </p:cNvSpPr>
          <p:nvPr>
            <p:ph type="dt" sz="half" idx="10"/>
          </p:nvPr>
        </p:nvSpPr>
        <p:spPr/>
        <p:txBody>
          <a:bodyPr/>
          <a:lstStyle/>
          <a:p>
            <a:fld id="{6D006162-E65A-422C-84FB-774AB87D5035}" type="datetimeFigureOut">
              <a:rPr lang="it-IT" smtClean="0"/>
              <a:t>01/11/2023</a:t>
            </a:fld>
            <a:endParaRPr lang="it-IT"/>
          </a:p>
        </p:txBody>
      </p:sp>
      <p:sp>
        <p:nvSpPr>
          <p:cNvPr id="5" name="Segnaposto piè di pagina 4">
            <a:extLst>
              <a:ext uri="{FF2B5EF4-FFF2-40B4-BE49-F238E27FC236}">
                <a16:creationId xmlns:a16="http://schemas.microsoft.com/office/drawing/2014/main" id="{E632D082-DDD7-4AA7-A2F9-99577519B93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53F970A-3EF9-4E2B-9B54-143E9FA26B06}"/>
              </a:ext>
            </a:extLst>
          </p:cNvPr>
          <p:cNvSpPr>
            <a:spLocks noGrp="1"/>
          </p:cNvSpPr>
          <p:nvPr>
            <p:ph type="sldNum" sz="quarter" idx="12"/>
          </p:nvPr>
        </p:nvSpPr>
        <p:spPr/>
        <p:txBody>
          <a:bodyPr/>
          <a:lstStyle/>
          <a:p>
            <a:fld id="{4DEDE267-CF7A-446E-B7BD-98F14FFB3176}" type="slidenum">
              <a:rPr lang="it-IT" smtClean="0"/>
              <a:t>‹N›</a:t>
            </a:fld>
            <a:endParaRPr lang="it-IT"/>
          </a:p>
        </p:txBody>
      </p:sp>
    </p:spTree>
    <p:extLst>
      <p:ext uri="{BB962C8B-B14F-4D97-AF65-F5344CB8AC3E}">
        <p14:creationId xmlns:p14="http://schemas.microsoft.com/office/powerpoint/2010/main" val="1232253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46080-453C-4BEF-9A1F-F094B996EB79}" type="datetimeFigureOut">
              <a:rPr lang="en-US" smtClean="0"/>
              <a:t>11/1/2023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2EFE9-D440-4A3B-858C-5FEDF5DD0E10}" type="slidenum">
              <a:rPr lang="en-US" smtClean="0"/>
              <a:t>‹N›</a:t>
            </a:fld>
            <a:endParaRPr lang="en-US"/>
          </a:p>
        </p:txBody>
      </p:sp>
    </p:spTree>
    <p:extLst>
      <p:ext uri="{BB962C8B-B14F-4D97-AF65-F5344CB8AC3E}">
        <p14:creationId xmlns:p14="http://schemas.microsoft.com/office/powerpoint/2010/main" val="1533500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emf"/><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tags" Target="../tags/tag29.xml"/><Relationship Id="rId7" Type="http://schemas.openxmlformats.org/officeDocument/2006/relationships/oleObject" Target="../embeddings/oleObject4.bin"/><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30.xml"/></Relationships>
</file>

<file path=ppt/slides/_rels/slide11.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tags" Target="../tags/tag33.xml"/><Relationship Id="rId7" Type="http://schemas.openxmlformats.org/officeDocument/2006/relationships/oleObject" Target="../embeddings/oleObject5.bin"/><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notesSlide" Target="../notesSlides/notesSlide10.xml"/><Relationship Id="rId5" Type="http://schemas.openxmlformats.org/officeDocument/2006/relationships/slideLayout" Target="../slideLayouts/slideLayout2.xml"/><Relationship Id="rId10" Type="http://schemas.openxmlformats.org/officeDocument/2006/relationships/image" Target="../media/image9.wmf"/><Relationship Id="rId4" Type="http://schemas.openxmlformats.org/officeDocument/2006/relationships/tags" Target="../tags/tag34.xml"/><Relationship Id="rId9"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tags" Target="../tags/tag37.xml"/><Relationship Id="rId7" Type="http://schemas.openxmlformats.org/officeDocument/2006/relationships/oleObject" Target="../embeddings/oleObject7.bin"/><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38.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10.png"/><Relationship Id="rId4"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43.xml"/><Relationship Id="rId7" Type="http://schemas.openxmlformats.org/officeDocument/2006/relationships/oleObject" Target="../embeddings/oleObject8.bin"/><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notesSlide" Target="../notesSlides/notesSlide13.xml"/><Relationship Id="rId5" Type="http://schemas.openxmlformats.org/officeDocument/2006/relationships/slideLayout" Target="../slideLayouts/slideLayout2.xml"/><Relationship Id="rId10" Type="http://schemas.openxmlformats.org/officeDocument/2006/relationships/image" Target="../media/image12.emf"/><Relationship Id="rId4" Type="http://schemas.openxmlformats.org/officeDocument/2006/relationships/tags" Target="../tags/tag44.xml"/><Relationship Id="rId9"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oleObject" Target="../embeddings/oleObject11.bin"/><Relationship Id="rId3" Type="http://schemas.openxmlformats.org/officeDocument/2006/relationships/tags" Target="../tags/tag47.xml"/><Relationship Id="rId7" Type="http://schemas.openxmlformats.org/officeDocument/2006/relationships/tags" Target="../tags/tag51.xml"/><Relationship Id="rId12" Type="http://schemas.openxmlformats.org/officeDocument/2006/relationships/image" Target="../media/image11.emf"/><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oleObject" Target="../embeddings/oleObject10.bin"/><Relationship Id="rId5" Type="http://schemas.openxmlformats.org/officeDocument/2006/relationships/tags" Target="../tags/tag49.xml"/><Relationship Id="rId10" Type="http://schemas.openxmlformats.org/officeDocument/2006/relationships/notesSlide" Target="../notesSlides/notesSlide14.xml"/><Relationship Id="rId4" Type="http://schemas.openxmlformats.org/officeDocument/2006/relationships/tags" Target="../tags/tag48.xml"/><Relationship Id="rId9" Type="http://schemas.openxmlformats.org/officeDocument/2006/relationships/slideLayout" Target="../slideLayouts/slideLayout2.xml"/><Relationship Id="rId14" Type="http://schemas.openxmlformats.org/officeDocument/2006/relationships/image" Target="../media/image12.emf"/></Relationships>
</file>

<file path=ppt/slides/_rels/slide16.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tags" Target="../tags/tag55.xml"/><Relationship Id="rId7" Type="http://schemas.openxmlformats.org/officeDocument/2006/relationships/oleObject" Target="../embeddings/oleObject12.bin"/><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tags" Target="../tags/tag56.xml"/></Relationships>
</file>

<file path=ppt/slides/_rels/slide17.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notesSlide" Target="../notesSlides/notesSlide16.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notesSlide" Target="../notesSlides/notesSlide17.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emf"/><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notesSlide" Target="../notesSlides/notesSlide19.xml"/><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tags" Target="../tags/tag70.xml"/><Relationship Id="rId7" Type="http://schemas.openxmlformats.org/officeDocument/2006/relationships/oleObject" Target="../embeddings/oleObject13.bin"/><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notesSlide" Target="../notesSlides/notesSlide20.xml"/><Relationship Id="rId5" Type="http://schemas.openxmlformats.org/officeDocument/2006/relationships/slideLayout" Target="../slideLayouts/slideLayout2.xml"/><Relationship Id="rId10" Type="http://schemas.openxmlformats.org/officeDocument/2006/relationships/image" Target="../media/image15.wmf"/><Relationship Id="rId4" Type="http://schemas.openxmlformats.org/officeDocument/2006/relationships/tags" Target="../tags/tag71.xml"/><Relationship Id="rId9" Type="http://schemas.openxmlformats.org/officeDocument/2006/relationships/oleObject" Target="../embeddings/oleObject14.bin"/></Relationships>
</file>

<file path=ppt/slides/_rels/slide2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16.wmf"/><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oleObject" Target="../embeddings/oleObject15.bin"/><Relationship Id="rId5" Type="http://schemas.openxmlformats.org/officeDocument/2006/relationships/notesSlide" Target="../notesSlides/notesSlide21.xml"/><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tags" Target="../tags/tag77.xml"/><Relationship Id="rId7" Type="http://schemas.openxmlformats.org/officeDocument/2006/relationships/oleObject" Target="../embeddings/oleObject16.bin"/><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notesSlide" Target="../notesSlides/notesSlide22.xml"/><Relationship Id="rId5" Type="http://schemas.openxmlformats.org/officeDocument/2006/relationships/slideLayout" Target="../slideLayouts/slideLayout2.xml"/><Relationship Id="rId10" Type="http://schemas.openxmlformats.org/officeDocument/2006/relationships/image" Target="../media/image17.wmf"/><Relationship Id="rId4" Type="http://schemas.openxmlformats.org/officeDocument/2006/relationships/tags" Target="../tags/tag78.xml"/><Relationship Id="rId9" Type="http://schemas.openxmlformats.org/officeDocument/2006/relationships/oleObject" Target="../embeddings/oleObject17.bin"/></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23.xml"/><Relationship Id="rId13" Type="http://schemas.openxmlformats.org/officeDocument/2006/relationships/oleObject" Target="../embeddings/oleObject20.bin"/><Relationship Id="rId3" Type="http://schemas.openxmlformats.org/officeDocument/2006/relationships/tags" Target="../tags/tag81.xml"/><Relationship Id="rId7" Type="http://schemas.openxmlformats.org/officeDocument/2006/relationships/slideLayout" Target="../slideLayouts/slideLayout2.xml"/><Relationship Id="rId12" Type="http://schemas.openxmlformats.org/officeDocument/2006/relationships/image" Target="../media/image19.wmf"/><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oleObject" Target="../embeddings/oleObject19.bin"/><Relationship Id="rId5" Type="http://schemas.openxmlformats.org/officeDocument/2006/relationships/tags" Target="../tags/tag83.xml"/><Relationship Id="rId10" Type="http://schemas.openxmlformats.org/officeDocument/2006/relationships/image" Target="../media/image18.wmf"/><Relationship Id="rId4" Type="http://schemas.openxmlformats.org/officeDocument/2006/relationships/tags" Target="../tags/tag82.xml"/><Relationship Id="rId9" Type="http://schemas.openxmlformats.org/officeDocument/2006/relationships/oleObject" Target="../embeddings/oleObject18.bin"/><Relationship Id="rId14" Type="http://schemas.openxmlformats.org/officeDocument/2006/relationships/image" Target="../media/image20.wmf"/></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tags" Target="../tags/tag85.xml"/><Relationship Id="rId4"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tags" Target="../tags/tag91.xml"/><Relationship Id="rId7" Type="http://schemas.openxmlformats.org/officeDocument/2006/relationships/oleObject" Target="../embeddings/oleObject21.bin"/><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notesSlide" Target="../notesSlides/notesSlide26.xml"/><Relationship Id="rId5" Type="http://schemas.openxmlformats.org/officeDocument/2006/relationships/slideLayout" Target="../slideLayouts/slideLayout2.xml"/><Relationship Id="rId10" Type="http://schemas.openxmlformats.org/officeDocument/2006/relationships/image" Target="../media/image22.wmf"/><Relationship Id="rId4" Type="http://schemas.openxmlformats.org/officeDocument/2006/relationships/tags" Target="../tags/tag92.xml"/><Relationship Id="rId9" Type="http://schemas.openxmlformats.org/officeDocument/2006/relationships/oleObject" Target="../embeddings/oleObject22.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tags" Target="../tags/tag95.xml"/><Relationship Id="rId7" Type="http://schemas.openxmlformats.org/officeDocument/2006/relationships/oleObject" Target="../embeddings/oleObject23.bin"/><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notesSlide" Target="../notesSlides/notesSlide27.xml"/><Relationship Id="rId5" Type="http://schemas.openxmlformats.org/officeDocument/2006/relationships/slideLayout" Target="../slideLayouts/slideLayout2.xml"/><Relationship Id="rId10" Type="http://schemas.openxmlformats.org/officeDocument/2006/relationships/image" Target="../media/image23.wmf"/><Relationship Id="rId4" Type="http://schemas.openxmlformats.org/officeDocument/2006/relationships/tags" Target="../tags/tag96.xml"/><Relationship Id="rId9" Type="http://schemas.openxmlformats.org/officeDocument/2006/relationships/oleObject" Target="../embeddings/oleObject24.bin"/></Relationships>
</file>

<file path=ppt/slides/_rels/slide31.xml.rels><?xml version="1.0" encoding="UTF-8" standalone="yes"?>
<Relationships xmlns="http://schemas.openxmlformats.org/package/2006/relationships"><Relationship Id="rId8" Type="http://schemas.openxmlformats.org/officeDocument/2006/relationships/notesSlide" Target="../notesSlides/notesSlide28.xml"/><Relationship Id="rId3" Type="http://schemas.openxmlformats.org/officeDocument/2006/relationships/tags" Target="../tags/tag99.xml"/><Relationship Id="rId7" Type="http://schemas.openxmlformats.org/officeDocument/2006/relationships/slideLayout" Target="../slideLayouts/slideLayout2.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tags" Target="../tags/tag102.xml"/><Relationship Id="rId5" Type="http://schemas.openxmlformats.org/officeDocument/2006/relationships/tags" Target="../tags/tag101.xml"/><Relationship Id="rId10" Type="http://schemas.openxmlformats.org/officeDocument/2006/relationships/image" Target="../media/image21.emf"/><Relationship Id="rId4" Type="http://schemas.openxmlformats.org/officeDocument/2006/relationships/tags" Target="../tags/tag100.xml"/><Relationship Id="rId9" Type="http://schemas.openxmlformats.org/officeDocument/2006/relationships/oleObject" Target="../embeddings/oleObject25.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105.xml"/><Relationship Id="rId7" Type="http://schemas.openxmlformats.org/officeDocument/2006/relationships/notesSlide" Target="../notesSlides/notesSlide29.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slideLayout" Target="../slideLayouts/slideLayout2.xml"/><Relationship Id="rId5" Type="http://schemas.openxmlformats.org/officeDocument/2006/relationships/tags" Target="../tags/tag107.xml"/><Relationship Id="rId4" Type="http://schemas.openxmlformats.org/officeDocument/2006/relationships/tags" Target="../tags/tag106.xml"/><Relationship Id="rId9" Type="http://schemas.openxmlformats.org/officeDocument/2006/relationships/image" Target="../media/image24.e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tags" Target="../tags/tag110.xml"/><Relationship Id="rId7" Type="http://schemas.openxmlformats.org/officeDocument/2006/relationships/notesSlide" Target="../notesSlides/notesSlide30.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slideLayout" Target="../slideLayouts/slideLayout2.xml"/><Relationship Id="rId5" Type="http://schemas.openxmlformats.org/officeDocument/2006/relationships/tags" Target="../tags/tag112.xml"/><Relationship Id="rId4" Type="http://schemas.openxmlformats.org/officeDocument/2006/relationships/tags" Target="../tags/tag111.xml"/><Relationship Id="rId9" Type="http://schemas.openxmlformats.org/officeDocument/2006/relationships/image" Target="../media/image25.wmf"/></Relationships>
</file>

<file path=ppt/slides/_rels/slide3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15.xml"/><Relationship Id="rId7" Type="http://schemas.openxmlformats.org/officeDocument/2006/relationships/tags" Target="../tags/tag119.xml"/><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tags" Target="../tags/tag118.xml"/><Relationship Id="rId11" Type="http://schemas.openxmlformats.org/officeDocument/2006/relationships/image" Target="../media/image18.wmf"/><Relationship Id="rId5" Type="http://schemas.openxmlformats.org/officeDocument/2006/relationships/tags" Target="../tags/tag117.xml"/><Relationship Id="rId10" Type="http://schemas.openxmlformats.org/officeDocument/2006/relationships/oleObject" Target="../embeddings/oleObject28.bin"/><Relationship Id="rId4" Type="http://schemas.openxmlformats.org/officeDocument/2006/relationships/tags" Target="../tags/tag116.xml"/><Relationship Id="rId9"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5" Type="http://schemas.openxmlformats.org/officeDocument/2006/relationships/notesSlide" Target="../notesSlides/notesSlide32.xml"/><Relationship Id="rId4"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tags" Target="../tags/tag125.xml"/><Relationship Id="rId7" Type="http://schemas.openxmlformats.org/officeDocument/2006/relationships/oleObject" Target="../embeddings/oleObject29.bin"/><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notesSlide" Target="../notesSlides/notesSlide33.xml"/><Relationship Id="rId5" Type="http://schemas.openxmlformats.org/officeDocument/2006/relationships/slideLayout" Target="../slideLayouts/slideLayout2.xml"/><Relationship Id="rId4" Type="http://schemas.openxmlformats.org/officeDocument/2006/relationships/tags" Target="../tags/tag126.xml"/></Relationships>
</file>

<file path=ppt/slides/_rels/slide37.xml.rels><?xml version="1.0" encoding="UTF-8" standalone="yes"?>
<Relationships xmlns="http://schemas.openxmlformats.org/package/2006/relationships"><Relationship Id="rId3" Type="http://schemas.openxmlformats.org/officeDocument/2006/relationships/tags" Target="../tags/tag129.xml"/><Relationship Id="rId7" Type="http://schemas.openxmlformats.org/officeDocument/2006/relationships/image" Target="../media/image27.wmf"/><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oleObject" Target="../embeddings/oleObject30.bin"/><Relationship Id="rId5" Type="http://schemas.openxmlformats.org/officeDocument/2006/relationships/notesSlide" Target="../notesSlides/notesSlide34.xml"/><Relationship Id="rId4"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tags" Target="../tags/tag132.xml"/><Relationship Id="rId7" Type="http://schemas.openxmlformats.org/officeDocument/2006/relationships/oleObject" Target="../embeddings/oleObject31.bin"/><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notesSlide" Target="../notesSlides/notesSlide35.xml"/><Relationship Id="rId5" Type="http://schemas.openxmlformats.org/officeDocument/2006/relationships/slideLayout" Target="../slideLayouts/slideLayout2.xml"/><Relationship Id="rId4" Type="http://schemas.openxmlformats.org/officeDocument/2006/relationships/tags" Target="../tags/tag133.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6.wmf"/><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oleObject" Target="../embeddings/oleObject2.bin"/><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image" Target="../media/image5.wmf"/><Relationship Id="rId5" Type="http://schemas.openxmlformats.org/officeDocument/2006/relationships/tags" Target="../tags/tag12.xml"/><Relationship Id="rId10" Type="http://schemas.openxmlformats.org/officeDocument/2006/relationships/oleObject" Target="../embeddings/oleObject1.bin"/><Relationship Id="rId4" Type="http://schemas.openxmlformats.org/officeDocument/2006/relationships/tags" Target="../tags/tag11.xml"/><Relationship Id="rId9"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tags" Target="../tags/tag20.xml"/><Relationship Id="rId7" Type="http://schemas.openxmlformats.org/officeDocument/2006/relationships/oleObject" Target="../embeddings/oleObject3.bin"/><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21.xml"/></Relationships>
</file>

<file path=ppt/slides/_rels/slide7.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p:txBody>
      </p:sp>
      <p:sp>
        <p:nvSpPr>
          <p:cNvPr id="975876"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p:txBody>
      </p:sp>
      <p:sp>
        <p:nvSpPr>
          <p:cNvPr id="975877" name="Rectangle 5"/>
          <p:cNvSpPr>
            <a:spLocks noChangeArrowheads="1"/>
          </p:cNvSpPr>
          <p:nvPr>
            <p:custDataLst>
              <p:tags r:id="rId3"/>
            </p:custDataLst>
          </p:nvPr>
        </p:nvSpPr>
        <p:spPr bwMode="auto">
          <a:xfrm>
            <a:off x="533400" y="9906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600" b="0" i="0" u="none" strike="noStrike" kern="1200" cap="none" spc="0" normalizeH="0" baseline="0" noProof="0" dirty="0">
                <a:ln>
                  <a:noFill/>
                </a:ln>
                <a:solidFill>
                  <a:prstClr val="black"/>
                </a:solidFill>
                <a:effectLst/>
                <a:uLnTx/>
                <a:uFillTx/>
                <a:latin typeface="Calibri"/>
                <a:ea typeface="+mn-ea"/>
                <a:cs typeface="Arial" charset="0"/>
              </a:rPr>
              <a:t>Increments on each clock edge</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600" b="0" i="0" u="none" strike="noStrike" kern="1200" cap="none" spc="0" normalizeH="0" baseline="0" noProof="0" dirty="0">
                <a:ln>
                  <a:noFill/>
                </a:ln>
                <a:solidFill>
                  <a:prstClr val="black"/>
                </a:solidFill>
                <a:effectLst/>
                <a:uLnTx/>
                <a:uFillTx/>
                <a:latin typeface="Calibri"/>
                <a:ea typeface="+mn-ea"/>
                <a:cs typeface="Arial" charset="0"/>
              </a:rPr>
              <a:t>Used to cycle through numbers. For example, </a:t>
            </a:r>
          </a:p>
          <a:p>
            <a:pPr marL="742950" marR="0" lvl="1" indent="-285750" algn="l" defTabSz="914400" rtl="0" eaLnBrk="1" fontAlgn="auto" latinLnBrk="0" hangingPunct="1">
              <a:lnSpc>
                <a:spcPct val="100000"/>
              </a:lnSpc>
              <a:spcBef>
                <a:spcPct val="20000"/>
              </a:spcBef>
              <a:spcAft>
                <a:spcPts val="0"/>
              </a:spcAft>
              <a:buClrTx/>
              <a:buSzTx/>
              <a:buFontTx/>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Arial" charset="0"/>
              </a:rPr>
              <a:t>000, 001, 010, 011, 100, 101, 110, 111, 000, 001…</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600" b="0" i="0" u="none" strike="noStrike" kern="1200" cap="none" spc="0" normalizeH="0" baseline="0" noProof="0" dirty="0">
                <a:ln>
                  <a:noFill/>
                </a:ln>
                <a:solidFill>
                  <a:prstClr val="black"/>
                </a:solidFill>
                <a:effectLst/>
                <a:uLnTx/>
                <a:uFillTx/>
                <a:latin typeface="Calibri"/>
                <a:ea typeface="+mn-ea"/>
                <a:cs typeface="Arial" charset="0"/>
              </a:rPr>
              <a:t>Example uses:</a:t>
            </a:r>
          </a:p>
          <a:p>
            <a:pPr marL="742950" marR="0" lvl="1" indent="-285750" algn="l" defTabSz="914400" rtl="0" eaLnBrk="1" fontAlgn="auto" latinLnBrk="0" hangingPunct="1">
              <a:lnSpc>
                <a:spcPct val="100000"/>
              </a:lnSpc>
              <a:spcBef>
                <a:spcPct val="20000"/>
              </a:spcBef>
              <a:spcAft>
                <a:spcPts val="0"/>
              </a:spcAft>
              <a:buClrTx/>
              <a:buSzTx/>
              <a:buFontTx/>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Arial" charset="0"/>
              </a:rPr>
              <a:t>Digital clock displays</a:t>
            </a:r>
          </a:p>
          <a:p>
            <a:pPr marL="742950" marR="0" lvl="1" indent="-285750" algn="l" defTabSz="914400" rtl="0" eaLnBrk="1" fontAlgn="auto" latinLnBrk="0" hangingPunct="1">
              <a:lnSpc>
                <a:spcPct val="100000"/>
              </a:lnSpc>
              <a:spcBef>
                <a:spcPct val="20000"/>
              </a:spcBef>
              <a:spcAft>
                <a:spcPts val="0"/>
              </a:spcAft>
              <a:buClrTx/>
              <a:buSzTx/>
              <a:buFontTx/>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Arial" charset="0"/>
              </a:rPr>
              <a:t>Program counter: keeps track of current instruction executing</a:t>
            </a:r>
          </a:p>
        </p:txBody>
      </p:sp>
      <p:sp>
        <p:nvSpPr>
          <p:cNvPr id="9" name="TextBox 8"/>
          <p:cNvSpPr txBox="1"/>
          <p:nvPr/>
        </p:nvSpPr>
        <p:spPr>
          <a:xfrm>
            <a:off x="457200" y="68759"/>
            <a:ext cx="792480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Calibri"/>
                <a:ea typeface="+mn-ea"/>
                <a:cs typeface="+mn-cs"/>
              </a:rPr>
              <a:t>Counters</a:t>
            </a:r>
          </a:p>
        </p:txBody>
      </p:sp>
      <p:pic>
        <p:nvPicPr>
          <p:cNvPr id="2" name="Immagine 1">
            <a:extLst>
              <a:ext uri="{FF2B5EF4-FFF2-40B4-BE49-F238E27FC236}">
                <a16:creationId xmlns:a16="http://schemas.microsoft.com/office/drawing/2014/main" id="{79093F3F-F67A-43B7-ABEE-A4D5B74CA5AF}"/>
              </a:ext>
            </a:extLst>
          </p:cNvPr>
          <p:cNvPicPr>
            <a:picLocks noChangeAspect="1"/>
          </p:cNvPicPr>
          <p:nvPr/>
        </p:nvPicPr>
        <p:blipFill rotWithShape="1">
          <a:blip r:embed="rId6"/>
          <a:srcRect r="64728"/>
          <a:stretch/>
        </p:blipFill>
        <p:spPr>
          <a:xfrm>
            <a:off x="2383391" y="3425952"/>
            <a:ext cx="1657268" cy="2746248"/>
          </a:xfrm>
          <a:prstGeom prst="rect">
            <a:avLst/>
          </a:prstGeom>
        </p:spPr>
      </p:pic>
    </p:spTree>
    <p:extLst>
      <p:ext uri="{BB962C8B-B14F-4D97-AF65-F5344CB8AC3E}">
        <p14:creationId xmlns:p14="http://schemas.microsoft.com/office/powerpoint/2010/main" val="387863549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8949" name="Object 5"/>
          <p:cNvGraphicFramePr>
            <a:graphicFrameLocks noGrp="1" noChangeAspect="1"/>
          </p:cNvGraphicFramePr>
          <p:nvPr>
            <p:ph sz="half" idx="4294967295"/>
            <p:custDataLst>
              <p:tags r:id="rId1"/>
            </p:custDataLst>
          </p:nvPr>
        </p:nvGraphicFramePr>
        <p:xfrm>
          <a:off x="4785360" y="3480990"/>
          <a:ext cx="3368040" cy="2462610"/>
        </p:xfrm>
        <a:graphic>
          <a:graphicData uri="http://schemas.openxmlformats.org/presentationml/2006/ole">
            <mc:AlternateContent xmlns:mc="http://schemas.openxmlformats.org/markup-compatibility/2006">
              <mc:Choice xmlns:v="urn:schemas-microsoft-com:vml" Requires="v">
                <p:oleObj name="VISIO" r:id="rId7" imgW="1212480" imgH="926640" progId="Visio.Drawing.6">
                  <p:embed/>
                </p:oleObj>
              </mc:Choice>
              <mc:Fallback>
                <p:oleObj name="VISIO" r:id="rId7" imgW="1212480" imgH="926640" progId="Visio.Drawing.6">
                  <p:embed/>
                  <p:pic>
                    <p:nvPicPr>
                      <p:cNvPr id="978949"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5360" y="3480990"/>
                        <a:ext cx="3368040" cy="2462610"/>
                      </a:xfrm>
                      <a:prstGeom prst="rect">
                        <a:avLst/>
                      </a:prstGeom>
                    </p:spPr>
                  </p:pic>
                </p:oleObj>
              </mc:Fallback>
            </mc:AlternateContent>
          </a:graphicData>
        </a:graphic>
      </p:graphicFrame>
      <p:sp>
        <p:nvSpPr>
          <p:cNvPr id="97894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8948" name="Rectangle 4"/>
          <p:cNvSpPr>
            <a:spLocks noChangeArrowheads="1"/>
          </p:cNvSpPr>
          <p:nvPr>
            <p:custDataLst>
              <p:tags r:id="rId3"/>
            </p:custDataLst>
          </p:nvPr>
        </p:nvSpPr>
        <p:spPr bwMode="auto">
          <a:xfrm>
            <a:off x="2286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78950" name="Rectangle 6"/>
          <p:cNvSpPr>
            <a:spLocks noChangeArrowheads="1"/>
          </p:cNvSpPr>
          <p:nvPr>
            <p:custDataLst>
              <p:tags r:id="rId4"/>
            </p:custDataLst>
          </p:nvPr>
        </p:nvSpPr>
        <p:spPr bwMode="auto">
          <a:xfrm>
            <a:off x="457200" y="990600"/>
            <a:ext cx="5562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mj-lt"/>
                <a:cs typeface="Arial" charset="0"/>
              </a:rPr>
              <a:t>Efficiently store large amounts of data</a:t>
            </a:r>
          </a:p>
          <a:p>
            <a:pPr marL="342900" indent="-342900">
              <a:spcBef>
                <a:spcPct val="20000"/>
              </a:spcBef>
              <a:buFontTx/>
              <a:buChar char="•"/>
            </a:pPr>
            <a:r>
              <a:rPr lang="en-US" sz="2400" dirty="0">
                <a:latin typeface="+mj-lt"/>
                <a:cs typeface="Arial" charset="0"/>
              </a:rPr>
              <a:t>3 common types:</a:t>
            </a:r>
          </a:p>
          <a:p>
            <a:pPr marL="742950" lvl="1" indent="-285750">
              <a:spcBef>
                <a:spcPct val="20000"/>
              </a:spcBef>
              <a:buFontTx/>
              <a:buChar char="–"/>
            </a:pPr>
            <a:r>
              <a:rPr lang="en-US" sz="2000" dirty="0">
                <a:latin typeface="+mj-lt"/>
                <a:cs typeface="Arial" charset="0"/>
              </a:rPr>
              <a:t>Dynamic random access memory (DRAM)</a:t>
            </a:r>
          </a:p>
          <a:p>
            <a:pPr marL="742950" lvl="1" indent="-285750">
              <a:spcBef>
                <a:spcPct val="20000"/>
              </a:spcBef>
              <a:buFontTx/>
              <a:buChar char="–"/>
            </a:pPr>
            <a:r>
              <a:rPr lang="en-US" sz="2000" dirty="0">
                <a:latin typeface="+mj-lt"/>
                <a:cs typeface="Arial" charset="0"/>
              </a:rPr>
              <a:t>Static random access memory (SRAM)</a:t>
            </a:r>
          </a:p>
          <a:p>
            <a:pPr marL="742950" lvl="1" indent="-285750">
              <a:spcBef>
                <a:spcPct val="20000"/>
              </a:spcBef>
              <a:buFontTx/>
              <a:buChar char="–"/>
            </a:pPr>
            <a:r>
              <a:rPr lang="en-US" sz="2000" dirty="0">
                <a:latin typeface="+mj-lt"/>
                <a:cs typeface="Arial" charset="0"/>
              </a:rPr>
              <a:t>Read only memory (ROM)</a:t>
            </a:r>
          </a:p>
          <a:p>
            <a:pPr marL="342900" indent="-342900">
              <a:spcBef>
                <a:spcPct val="20000"/>
              </a:spcBef>
              <a:buFontTx/>
              <a:buChar char="•"/>
            </a:pPr>
            <a:r>
              <a:rPr lang="en-US" sz="2400" i="1" dirty="0">
                <a:latin typeface="+mj-lt"/>
                <a:cs typeface="Arial" charset="0"/>
              </a:rPr>
              <a:t>M</a:t>
            </a:r>
            <a:r>
              <a:rPr lang="en-US" sz="2400" dirty="0">
                <a:latin typeface="+mj-lt"/>
                <a:cs typeface="Arial" charset="0"/>
              </a:rPr>
              <a:t>-bit data value read/ written at each unique </a:t>
            </a:r>
            <a:r>
              <a:rPr lang="en-US" sz="2400" i="1" dirty="0">
                <a:latin typeface="+mj-lt"/>
                <a:cs typeface="Arial" charset="0"/>
              </a:rPr>
              <a:t>N</a:t>
            </a:r>
            <a:r>
              <a:rPr lang="en-US" sz="2400" dirty="0">
                <a:latin typeface="+mj-lt"/>
                <a:cs typeface="Arial" charset="0"/>
              </a:rPr>
              <a:t>-bit address</a:t>
            </a: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a:latin typeface="+mj-lt"/>
              </a:rPr>
              <a:t>Memory Arrays</a:t>
            </a:r>
          </a:p>
        </p:txBody>
      </p:sp>
    </p:spTree>
    <p:extLst>
      <p:ext uri="{BB962C8B-B14F-4D97-AF65-F5344CB8AC3E}">
        <p14:creationId xmlns:p14="http://schemas.microsoft.com/office/powerpoint/2010/main" val="351017368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9974" name="Object 6"/>
          <p:cNvGraphicFramePr>
            <a:graphicFrameLocks noGrp="1" noChangeAspect="1"/>
          </p:cNvGraphicFramePr>
          <p:nvPr>
            <p:ph sz="half" idx="4294967295"/>
            <p:custDataLst>
              <p:tags r:id="rId1"/>
            </p:custDataLst>
          </p:nvPr>
        </p:nvGraphicFramePr>
        <p:xfrm>
          <a:off x="6019800" y="1852735"/>
          <a:ext cx="2438400" cy="1784350"/>
        </p:xfrm>
        <a:graphic>
          <a:graphicData uri="http://schemas.openxmlformats.org/presentationml/2006/ole">
            <mc:AlternateContent xmlns:mc="http://schemas.openxmlformats.org/markup-compatibility/2006">
              <mc:Choice xmlns:v="urn:schemas-microsoft-com:vml" Requires="v">
                <p:oleObj name="VISIO" r:id="rId7" imgW="1212480" imgH="926640" progId="Visio.Drawing.6">
                  <p:embed/>
                </p:oleObj>
              </mc:Choice>
              <mc:Fallback>
                <p:oleObj name="VISIO" r:id="rId7" imgW="1212480" imgH="926640" progId="Visio.Drawing.6">
                  <p:embed/>
                  <p:pic>
                    <p:nvPicPr>
                      <p:cNvPr id="979974"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9800" y="1852735"/>
                        <a:ext cx="2438400" cy="1784350"/>
                      </a:xfrm>
                      <a:prstGeom prst="rect">
                        <a:avLst/>
                      </a:prstGeom>
                    </p:spPr>
                  </p:pic>
                </p:oleObj>
              </mc:Fallback>
            </mc:AlternateContent>
          </a:graphicData>
        </a:graphic>
      </p:graphicFrame>
      <p:graphicFrame>
        <p:nvGraphicFramePr>
          <p:cNvPr id="979979" name="Object 11"/>
          <p:cNvGraphicFramePr>
            <a:graphicFrameLocks noGrp="1" noChangeAspect="1"/>
          </p:cNvGraphicFramePr>
          <p:nvPr>
            <p:ph sz="half" idx="4294967295"/>
            <p:custDataLst>
              <p:tags r:id="rId2"/>
            </p:custDataLst>
          </p:nvPr>
        </p:nvGraphicFramePr>
        <p:xfrm>
          <a:off x="1609627" y="4334966"/>
          <a:ext cx="5257800" cy="2454275"/>
        </p:xfrm>
        <a:graphic>
          <a:graphicData uri="http://schemas.openxmlformats.org/presentationml/2006/ole">
            <mc:AlternateContent xmlns:mc="http://schemas.openxmlformats.org/markup-compatibility/2006">
              <mc:Choice xmlns:v="urn:schemas-microsoft-com:vml" Requires="v">
                <p:oleObj name="VISIO" r:id="rId9" imgW="2552400" imgH="1246680" progId="Visio.Drawing.6">
                  <p:embed/>
                </p:oleObj>
              </mc:Choice>
              <mc:Fallback>
                <p:oleObj name="VISIO" r:id="rId9" imgW="2552400" imgH="1246680" progId="Visio.Drawing.6">
                  <p:embed/>
                  <p:pic>
                    <p:nvPicPr>
                      <p:cNvPr id="979979"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9627" y="4334966"/>
                        <a:ext cx="5257800"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9976" name="Rectangle 8"/>
          <p:cNvSpPr>
            <a:spLocks noChangeArrowheads="1"/>
          </p:cNvSpPr>
          <p:nvPr>
            <p:custDataLst>
              <p:tags r:id="rId3"/>
            </p:custDataLst>
          </p:nvPr>
        </p:nvSpPr>
        <p:spPr bwMode="auto">
          <a:xfrm>
            <a:off x="533400" y="9906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mj-lt"/>
                <a:cs typeface="Arial" charset="0"/>
              </a:rPr>
              <a:t>2-dimensional array of bit cells </a:t>
            </a:r>
          </a:p>
          <a:p>
            <a:pPr marL="342900" indent="-342900">
              <a:spcBef>
                <a:spcPct val="20000"/>
              </a:spcBef>
              <a:buFontTx/>
              <a:buChar char="•"/>
            </a:pPr>
            <a:r>
              <a:rPr lang="en-US" sz="2400" dirty="0">
                <a:latin typeface="+mj-lt"/>
                <a:cs typeface="Arial" charset="0"/>
              </a:rPr>
              <a:t>Each bit cell stores one bit</a:t>
            </a:r>
          </a:p>
          <a:p>
            <a:pPr marL="342900" indent="-342900">
              <a:spcBef>
                <a:spcPct val="20000"/>
              </a:spcBef>
              <a:buFontTx/>
              <a:buChar char="•"/>
            </a:pPr>
            <a:r>
              <a:rPr lang="en-US" sz="2400" i="1" dirty="0">
                <a:latin typeface="+mj-lt"/>
                <a:cs typeface="Arial" charset="0"/>
              </a:rPr>
              <a:t>N</a:t>
            </a:r>
            <a:r>
              <a:rPr lang="en-US" sz="2400" dirty="0">
                <a:latin typeface="+mj-lt"/>
                <a:cs typeface="Arial" charset="0"/>
              </a:rPr>
              <a:t> address bits and </a:t>
            </a:r>
            <a:r>
              <a:rPr lang="en-US" sz="2400" i="1" dirty="0">
                <a:latin typeface="+mj-lt"/>
                <a:cs typeface="Arial" charset="0"/>
              </a:rPr>
              <a:t>M</a:t>
            </a:r>
            <a:r>
              <a:rPr lang="en-US" sz="2400" dirty="0">
                <a:latin typeface="+mj-lt"/>
                <a:cs typeface="Arial" charset="0"/>
              </a:rPr>
              <a:t> data bits:</a:t>
            </a:r>
          </a:p>
          <a:p>
            <a:pPr marL="742950" lvl="1" indent="-285750">
              <a:spcBef>
                <a:spcPct val="20000"/>
              </a:spcBef>
              <a:buFontTx/>
              <a:buChar char="–"/>
            </a:pPr>
            <a:r>
              <a:rPr lang="en-US" sz="2000" dirty="0">
                <a:latin typeface="+mj-lt"/>
                <a:cs typeface="Arial" charset="0"/>
              </a:rPr>
              <a:t>2</a:t>
            </a:r>
            <a:r>
              <a:rPr lang="en-US" sz="2000" i="1" baseline="30000" dirty="0">
                <a:latin typeface="+mj-lt"/>
                <a:cs typeface="Arial" charset="0"/>
              </a:rPr>
              <a:t>N</a:t>
            </a:r>
            <a:r>
              <a:rPr lang="en-US" sz="2000" dirty="0">
                <a:latin typeface="+mj-lt"/>
                <a:cs typeface="Arial" charset="0"/>
              </a:rPr>
              <a:t> rows and </a:t>
            </a:r>
            <a:r>
              <a:rPr lang="en-US" sz="2000" i="1" dirty="0">
                <a:latin typeface="+mj-lt"/>
                <a:cs typeface="Arial" charset="0"/>
              </a:rPr>
              <a:t>M</a:t>
            </a:r>
            <a:r>
              <a:rPr lang="en-US" sz="2000" dirty="0">
                <a:latin typeface="+mj-lt"/>
                <a:cs typeface="Arial" charset="0"/>
              </a:rPr>
              <a:t> columns</a:t>
            </a:r>
          </a:p>
          <a:p>
            <a:pPr marL="742950" lvl="1" indent="-285750">
              <a:spcBef>
                <a:spcPct val="20000"/>
              </a:spcBef>
              <a:buFontTx/>
              <a:buChar char="–"/>
            </a:pPr>
            <a:r>
              <a:rPr lang="en-US" sz="2000" b="1" dirty="0">
                <a:solidFill>
                  <a:schemeClr val="accent1"/>
                </a:solidFill>
                <a:latin typeface="+mj-lt"/>
                <a:cs typeface="Arial" charset="0"/>
              </a:rPr>
              <a:t>Depth:</a:t>
            </a:r>
            <a:r>
              <a:rPr lang="en-US" sz="2000" dirty="0">
                <a:latin typeface="+mj-lt"/>
                <a:cs typeface="Arial" charset="0"/>
              </a:rPr>
              <a:t> number of rows (number of words)</a:t>
            </a:r>
          </a:p>
          <a:p>
            <a:pPr marL="742950" lvl="1" indent="-285750">
              <a:spcBef>
                <a:spcPct val="20000"/>
              </a:spcBef>
              <a:buFontTx/>
              <a:buChar char="–"/>
            </a:pPr>
            <a:r>
              <a:rPr lang="en-US" sz="2000" b="1" dirty="0">
                <a:solidFill>
                  <a:schemeClr val="accent1"/>
                </a:solidFill>
                <a:latin typeface="+mj-lt"/>
                <a:cs typeface="Arial" charset="0"/>
              </a:rPr>
              <a:t>Width:</a:t>
            </a:r>
            <a:r>
              <a:rPr lang="en-US" sz="2000" dirty="0">
                <a:latin typeface="+mj-lt"/>
                <a:cs typeface="Arial" charset="0"/>
              </a:rPr>
              <a:t> number of columns (size of word)</a:t>
            </a:r>
          </a:p>
          <a:p>
            <a:pPr marL="742950" lvl="1" indent="-285750">
              <a:spcBef>
                <a:spcPct val="20000"/>
              </a:spcBef>
              <a:buFontTx/>
              <a:buChar char="–"/>
            </a:pPr>
            <a:r>
              <a:rPr lang="en-US" sz="2000" b="1" dirty="0">
                <a:solidFill>
                  <a:schemeClr val="accent1"/>
                </a:solidFill>
                <a:latin typeface="+mj-lt"/>
                <a:cs typeface="Arial" charset="0"/>
              </a:rPr>
              <a:t>Array size:</a:t>
            </a:r>
            <a:r>
              <a:rPr lang="en-US" sz="2000" dirty="0">
                <a:solidFill>
                  <a:schemeClr val="accent1"/>
                </a:solidFill>
                <a:latin typeface="+mj-lt"/>
                <a:cs typeface="Arial" charset="0"/>
              </a:rPr>
              <a:t> </a:t>
            </a:r>
            <a:r>
              <a:rPr lang="en-US" sz="2000" dirty="0">
                <a:latin typeface="+mj-lt"/>
                <a:cs typeface="Arial" charset="0"/>
              </a:rPr>
              <a:t>depth </a:t>
            </a:r>
            <a:r>
              <a:rPr lang="en-US" sz="2000" dirty="0">
                <a:latin typeface="+mj-lt"/>
                <a:cs typeface="Times New Roman" pitchFamily="18" charset="0"/>
              </a:rPr>
              <a:t>× width = 2</a:t>
            </a:r>
            <a:r>
              <a:rPr lang="en-US" sz="2000" i="1" baseline="30000" dirty="0">
                <a:latin typeface="+mj-lt"/>
                <a:cs typeface="Arial" charset="0"/>
              </a:rPr>
              <a:t>N</a:t>
            </a:r>
            <a:r>
              <a:rPr lang="en-US" sz="2000" dirty="0">
                <a:latin typeface="+mj-lt"/>
                <a:cs typeface="Arial" charset="0"/>
              </a:rPr>
              <a:t>  </a:t>
            </a:r>
            <a:r>
              <a:rPr lang="en-US" sz="2000" dirty="0">
                <a:latin typeface="+mj-lt"/>
                <a:cs typeface="Times New Roman" pitchFamily="18" charset="0"/>
              </a:rPr>
              <a:t>× </a:t>
            </a:r>
            <a:r>
              <a:rPr lang="en-US" sz="2000" dirty="0">
                <a:latin typeface="+mj-lt"/>
                <a:cs typeface="Arial" charset="0"/>
              </a:rPr>
              <a:t> </a:t>
            </a:r>
            <a:r>
              <a:rPr lang="en-US" sz="2000" i="1" dirty="0">
                <a:latin typeface="+mj-lt"/>
                <a:cs typeface="Arial" charset="0"/>
              </a:rPr>
              <a:t>M</a:t>
            </a:r>
            <a:r>
              <a:rPr lang="en-US" sz="2000" dirty="0">
                <a:latin typeface="+mj-lt"/>
                <a:cs typeface="Arial" charset="0"/>
              </a:rPr>
              <a:t> </a:t>
            </a:r>
          </a:p>
          <a:p>
            <a:pPr>
              <a:spcBef>
                <a:spcPct val="20000"/>
              </a:spcBef>
            </a:pPr>
            <a:endParaRPr lang="en-US" sz="2400" dirty="0">
              <a:latin typeface="+mj-lt"/>
              <a:cs typeface="Times New Roman" pitchFamily="18" charset="0"/>
            </a:endParaRPr>
          </a:p>
        </p:txBody>
      </p:sp>
      <p:sp>
        <p:nvSpPr>
          <p:cNvPr id="97997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a:latin typeface="+mj-lt"/>
              </a:rPr>
              <a:t>Memory Arrays</a:t>
            </a:r>
          </a:p>
        </p:txBody>
      </p:sp>
    </p:spTree>
    <p:extLst>
      <p:ext uri="{BB962C8B-B14F-4D97-AF65-F5344CB8AC3E}">
        <p14:creationId xmlns:p14="http://schemas.microsoft.com/office/powerpoint/2010/main" val="304899979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7383" name="Object 7"/>
          <p:cNvGraphicFramePr>
            <a:graphicFrameLocks noGrp="1" noChangeAspect="1"/>
          </p:cNvGraphicFramePr>
          <p:nvPr>
            <p:ph sz="half" idx="4294967295"/>
            <p:custDataLst>
              <p:tags r:id="rId1"/>
            </p:custDataLst>
          </p:nvPr>
        </p:nvGraphicFramePr>
        <p:xfrm>
          <a:off x="1600200" y="3276600"/>
          <a:ext cx="5943600" cy="2774950"/>
        </p:xfrm>
        <a:graphic>
          <a:graphicData uri="http://schemas.openxmlformats.org/presentationml/2006/ole">
            <mc:AlternateContent xmlns:mc="http://schemas.openxmlformats.org/markup-compatibility/2006">
              <mc:Choice xmlns:v="urn:schemas-microsoft-com:vml" Requires="v">
                <p:oleObj name="VISIO" r:id="rId7" imgW="2552400" imgH="1246680" progId="Visio.Drawing.6">
                  <p:embed/>
                </p:oleObj>
              </mc:Choice>
              <mc:Fallback>
                <p:oleObj name="VISIO" r:id="rId7" imgW="2552400" imgH="1246680" progId="Visio.Drawing.6">
                  <p:embed/>
                  <p:pic>
                    <p:nvPicPr>
                      <p:cNvPr id="997383"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3276600"/>
                        <a:ext cx="5943600" cy="2774950"/>
                      </a:xfrm>
                      <a:prstGeom prst="rect">
                        <a:avLst/>
                      </a:prstGeom>
                    </p:spPr>
                  </p:pic>
                </p:oleObj>
              </mc:Fallback>
            </mc:AlternateContent>
          </a:graphicData>
        </a:graphic>
      </p:graphicFrame>
      <p:sp>
        <p:nvSpPr>
          <p:cNvPr id="997384" name="Rectangle 8"/>
          <p:cNvSpPr>
            <a:spLocks noChangeArrowheads="1"/>
          </p:cNvSpPr>
          <p:nvPr>
            <p:custDataLst>
              <p:tags r:id="rId2"/>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2</a:t>
            </a:r>
            <a:r>
              <a:rPr lang="en-US" sz="2400" baseline="30000" dirty="0">
                <a:latin typeface="Times New Roman" pitchFamily="18" charset="0"/>
                <a:cs typeface="Arial" charset="0"/>
              </a:rPr>
              <a:t>2</a:t>
            </a:r>
            <a:r>
              <a:rPr lang="en-US" sz="2400" dirty="0">
                <a:latin typeface="Times New Roman" pitchFamily="18" charset="0"/>
                <a:cs typeface="Arial" charset="0"/>
              </a:rPr>
              <a:t> </a:t>
            </a:r>
            <a:r>
              <a:rPr lang="en-US" sz="2400" dirty="0">
                <a:latin typeface="Times New Roman" pitchFamily="18" charset="0"/>
                <a:cs typeface="Times New Roman" pitchFamily="18" charset="0"/>
              </a:rPr>
              <a:t>×</a:t>
            </a:r>
            <a:r>
              <a:rPr lang="en-US" sz="2400" dirty="0">
                <a:latin typeface="Times New Roman" pitchFamily="18" charset="0"/>
                <a:cs typeface="Arial" charset="0"/>
              </a:rPr>
              <a:t> 3-bit array</a:t>
            </a:r>
          </a:p>
          <a:p>
            <a:pPr marL="342900" indent="-342900">
              <a:spcBef>
                <a:spcPct val="20000"/>
              </a:spcBef>
              <a:buFontTx/>
              <a:buChar char="•"/>
            </a:pPr>
            <a:r>
              <a:rPr lang="en-US" sz="2400" dirty="0">
                <a:latin typeface="Times New Roman" pitchFamily="18" charset="0"/>
                <a:cs typeface="Arial" charset="0"/>
              </a:rPr>
              <a:t>Number of words: 4</a:t>
            </a:r>
          </a:p>
          <a:p>
            <a:pPr marL="342900" indent="-342900">
              <a:spcBef>
                <a:spcPct val="20000"/>
              </a:spcBef>
              <a:buFontTx/>
              <a:buChar char="•"/>
            </a:pPr>
            <a:r>
              <a:rPr lang="en-US" sz="2400" dirty="0">
                <a:latin typeface="Times New Roman" pitchFamily="18" charset="0"/>
                <a:cs typeface="Arial" charset="0"/>
              </a:rPr>
              <a:t>Word size: 3-bits</a:t>
            </a:r>
          </a:p>
          <a:p>
            <a:pPr marL="342900" indent="-342900">
              <a:spcBef>
                <a:spcPct val="20000"/>
              </a:spcBef>
              <a:buFontTx/>
              <a:buChar char="•"/>
            </a:pPr>
            <a:r>
              <a:rPr lang="en-US" sz="2400" dirty="0">
                <a:latin typeface="Times New Roman" pitchFamily="18" charset="0"/>
                <a:cs typeface="Arial" charset="0"/>
              </a:rPr>
              <a:t>For example, the 3-bit word stored at address 10 is 100</a:t>
            </a:r>
            <a:endParaRPr lang="en-US" sz="2400" dirty="0">
              <a:latin typeface="Times New Roman" pitchFamily="18" charset="0"/>
              <a:cs typeface="Times New Roman" pitchFamily="18" charset="0"/>
            </a:endParaRPr>
          </a:p>
          <a:p>
            <a:pPr marL="342900" indent="-342900">
              <a:spcBef>
                <a:spcPct val="20000"/>
              </a:spcBef>
              <a:buFontTx/>
              <a:buChar char="•"/>
            </a:pPr>
            <a:endParaRPr lang="en-US" sz="2400" dirty="0">
              <a:latin typeface="Times New Roman" pitchFamily="18" charset="0"/>
              <a:cs typeface="Times New Roman" pitchFamily="18" charset="0"/>
            </a:endParaRPr>
          </a:p>
        </p:txBody>
      </p:sp>
      <p:sp>
        <p:nvSpPr>
          <p:cNvPr id="99737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7380"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 name="TextBox 9"/>
          <p:cNvSpPr txBox="1"/>
          <p:nvPr/>
        </p:nvSpPr>
        <p:spPr>
          <a:xfrm>
            <a:off x="457200" y="68759"/>
            <a:ext cx="7924800" cy="769441"/>
          </a:xfrm>
          <a:prstGeom prst="rect">
            <a:avLst/>
          </a:prstGeom>
          <a:noFill/>
        </p:spPr>
        <p:txBody>
          <a:bodyPr wrap="square" rtlCol="0">
            <a:spAutoFit/>
          </a:bodyPr>
          <a:lstStyle/>
          <a:p>
            <a:r>
              <a:rPr lang="en-US" sz="4400" dirty="0">
                <a:latin typeface="+mj-lt"/>
              </a:rPr>
              <a:t>Memory Array Example</a:t>
            </a:r>
          </a:p>
        </p:txBody>
      </p:sp>
    </p:spTree>
    <p:extLst>
      <p:ext uri="{BB962C8B-B14F-4D97-AF65-F5344CB8AC3E}">
        <p14:creationId xmlns:p14="http://schemas.microsoft.com/office/powerpoint/2010/main" val="374626574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6" name="Rectangle 4"/>
          <p:cNvSpPr>
            <a:spLocks noChangeArrowheads="1"/>
          </p:cNvSpPr>
          <p:nvPr>
            <p:custDataLst>
              <p:tags r:id="rId1"/>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mj-lt"/>
                <a:cs typeface="Arial" charset="0"/>
              </a:rPr>
              <a:t>A RAM array has the following ports:</a:t>
            </a:r>
          </a:p>
          <a:p>
            <a:pPr marL="457200" indent="-457200">
              <a:spcBef>
                <a:spcPct val="20000"/>
              </a:spcBef>
              <a:buFontTx/>
              <a:buChar char="-"/>
            </a:pPr>
            <a:r>
              <a:rPr lang="en-US" sz="2400" dirty="0">
                <a:latin typeface="+mj-lt"/>
                <a:cs typeface="Arial" charset="0"/>
              </a:rPr>
              <a:t>Address port with </a:t>
            </a:r>
            <a:r>
              <a:rPr lang="en-US" sz="2400" i="1" dirty="0">
                <a:latin typeface="+mj-lt"/>
                <a:cs typeface="Arial" charset="0"/>
              </a:rPr>
              <a:t>2</a:t>
            </a:r>
            <a:r>
              <a:rPr lang="en-US" sz="2400" i="1" baseline="30000" dirty="0">
                <a:latin typeface="+mj-lt"/>
                <a:cs typeface="Arial" charset="0"/>
              </a:rPr>
              <a:t>N</a:t>
            </a:r>
            <a:r>
              <a:rPr lang="en-US" sz="2400" dirty="0">
                <a:latin typeface="+mj-lt"/>
                <a:cs typeface="Arial" charset="0"/>
              </a:rPr>
              <a:t>x</a:t>
            </a:r>
            <a:r>
              <a:rPr lang="en-US" sz="2400" i="1" dirty="0">
                <a:latin typeface="+mj-lt"/>
                <a:cs typeface="Arial" charset="0"/>
              </a:rPr>
              <a:t>M</a:t>
            </a:r>
            <a:r>
              <a:rPr lang="en-US" sz="2400" dirty="0">
                <a:latin typeface="+mj-lt"/>
                <a:cs typeface="Arial" charset="0"/>
              </a:rPr>
              <a:t> bits has:</a:t>
            </a:r>
          </a:p>
          <a:p>
            <a:pPr marL="457200" indent="-457200">
              <a:spcBef>
                <a:spcPct val="20000"/>
              </a:spcBef>
              <a:buFontTx/>
              <a:buChar char="-"/>
            </a:pPr>
            <a:r>
              <a:rPr lang="en-US" sz="2400" i="1" dirty="0">
                <a:latin typeface="+mj-lt"/>
                <a:cs typeface="Arial" charset="0"/>
              </a:rPr>
              <a:t>N</a:t>
            </a:r>
            <a:r>
              <a:rPr lang="en-US" sz="2400" dirty="0">
                <a:latin typeface="+mj-lt"/>
                <a:cs typeface="Arial" charset="0"/>
              </a:rPr>
              <a:t> address bits (inputs)</a:t>
            </a:r>
          </a:p>
          <a:p>
            <a:pPr marL="457200" indent="-457200">
              <a:spcBef>
                <a:spcPct val="20000"/>
              </a:spcBef>
              <a:buFontTx/>
              <a:buChar char="-"/>
            </a:pPr>
            <a:r>
              <a:rPr lang="en-US" sz="2400" i="1" dirty="0">
                <a:latin typeface="+mj-lt"/>
                <a:cs typeface="Arial" charset="0"/>
              </a:rPr>
              <a:t>M</a:t>
            </a:r>
            <a:r>
              <a:rPr lang="en-US" sz="2400" dirty="0">
                <a:latin typeface="+mj-lt"/>
                <a:cs typeface="Arial" charset="0"/>
              </a:rPr>
              <a:t> bidirectional data bits. Or </a:t>
            </a:r>
            <a:r>
              <a:rPr lang="en-US" sz="2400" i="1" dirty="0">
                <a:latin typeface="+mj-lt"/>
                <a:cs typeface="Arial" charset="0"/>
              </a:rPr>
              <a:t>M</a:t>
            </a:r>
            <a:r>
              <a:rPr lang="en-US" sz="2400" dirty="0">
                <a:latin typeface="+mj-lt"/>
                <a:cs typeface="Arial" charset="0"/>
              </a:rPr>
              <a:t> </a:t>
            </a:r>
            <a:r>
              <a:rPr lang="en-US" sz="2400" dirty="0" err="1">
                <a:latin typeface="+mj-lt"/>
                <a:cs typeface="Arial" charset="0"/>
              </a:rPr>
              <a:t>read_data</a:t>
            </a:r>
            <a:r>
              <a:rPr lang="en-US" sz="2400" dirty="0">
                <a:latin typeface="+mj-lt"/>
                <a:cs typeface="Arial" charset="0"/>
              </a:rPr>
              <a:t> output bits + </a:t>
            </a:r>
            <a:r>
              <a:rPr lang="en-US" sz="2400" i="1" dirty="0">
                <a:latin typeface="+mj-lt"/>
                <a:cs typeface="Arial" charset="0"/>
              </a:rPr>
              <a:t>M</a:t>
            </a:r>
            <a:r>
              <a:rPr lang="en-US" sz="2400" dirty="0">
                <a:latin typeface="+mj-lt"/>
                <a:cs typeface="Arial" charset="0"/>
              </a:rPr>
              <a:t> </a:t>
            </a:r>
            <a:r>
              <a:rPr lang="en-US" sz="2400" dirty="0" err="1">
                <a:latin typeface="+mj-lt"/>
                <a:cs typeface="Arial" charset="0"/>
              </a:rPr>
              <a:t>write_data</a:t>
            </a:r>
            <a:r>
              <a:rPr lang="en-US" sz="2400" dirty="0">
                <a:latin typeface="+mj-lt"/>
                <a:cs typeface="Arial" charset="0"/>
              </a:rPr>
              <a:t> input bits</a:t>
            </a:r>
          </a:p>
          <a:p>
            <a:pPr marL="457200" indent="-457200">
              <a:spcBef>
                <a:spcPct val="20000"/>
              </a:spcBef>
              <a:buFontTx/>
              <a:buChar char="-"/>
            </a:pPr>
            <a:r>
              <a:rPr lang="en-US" sz="2400" dirty="0">
                <a:latin typeface="+mj-lt"/>
                <a:cs typeface="Arial" charset="0"/>
              </a:rPr>
              <a:t>A WE (Write Enable) signal </a:t>
            </a:r>
            <a:endParaRPr lang="en-US" sz="2400" dirty="0">
              <a:latin typeface="+mj-lt"/>
              <a:cs typeface="Times New Roman" pitchFamily="18" charset="0"/>
            </a:endParaRPr>
          </a:p>
          <a:p>
            <a:pPr marL="342900" indent="-342900">
              <a:spcBef>
                <a:spcPct val="20000"/>
              </a:spcBef>
              <a:buFontTx/>
              <a:buChar char="•"/>
            </a:pPr>
            <a:endParaRPr lang="en-US" sz="3200" dirty="0">
              <a:latin typeface="Times New Roman" pitchFamily="18" charset="0"/>
              <a:cs typeface="Arial" charset="0"/>
            </a:endParaRPr>
          </a:p>
        </p:txBody>
      </p:sp>
      <p:sp>
        <p:nvSpPr>
          <p:cNvPr id="980994"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latin typeface="+mj-lt"/>
              </a:rPr>
              <a:t>Memory Arrays</a:t>
            </a:r>
          </a:p>
        </p:txBody>
      </p:sp>
      <p:pic>
        <p:nvPicPr>
          <p:cNvPr id="5" name="Immagine 4">
            <a:extLst>
              <a:ext uri="{FF2B5EF4-FFF2-40B4-BE49-F238E27FC236}">
                <a16:creationId xmlns:a16="http://schemas.microsoft.com/office/drawing/2014/main" id="{87AADEBE-B996-4445-B4F3-EB03C78B4FC9}"/>
              </a:ext>
            </a:extLst>
          </p:cNvPr>
          <p:cNvPicPr>
            <a:picLocks noChangeAspect="1"/>
          </p:cNvPicPr>
          <p:nvPr/>
        </p:nvPicPr>
        <p:blipFill>
          <a:blip r:embed="rId5"/>
          <a:stretch>
            <a:fillRect/>
          </a:stretch>
        </p:blipFill>
        <p:spPr>
          <a:xfrm>
            <a:off x="2024062" y="3943252"/>
            <a:ext cx="5095875" cy="2085975"/>
          </a:xfrm>
          <a:prstGeom prst="rect">
            <a:avLst/>
          </a:prstGeom>
        </p:spPr>
      </p:pic>
    </p:spTree>
    <p:extLst>
      <p:ext uri="{BB962C8B-B14F-4D97-AF65-F5344CB8AC3E}">
        <p14:creationId xmlns:p14="http://schemas.microsoft.com/office/powerpoint/2010/main" val="54702729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2020" name="Object 4"/>
          <p:cNvGraphicFramePr>
            <a:graphicFrameLocks noGrp="1" noChangeAspect="1"/>
          </p:cNvGraphicFramePr>
          <p:nvPr>
            <p:ph sz="half" idx="4294967295"/>
            <p:custDataLst>
              <p:tags r:id="rId1"/>
            </p:custDataLst>
          </p:nvPr>
        </p:nvGraphicFramePr>
        <p:xfrm>
          <a:off x="2794793" y="1168523"/>
          <a:ext cx="3402013" cy="1733550"/>
        </p:xfrm>
        <a:graphic>
          <a:graphicData uri="http://schemas.openxmlformats.org/presentationml/2006/ole">
            <mc:AlternateContent xmlns:mc="http://schemas.openxmlformats.org/markup-compatibility/2006">
              <mc:Choice xmlns:v="urn:schemas-microsoft-com:vml" Requires="v">
                <p:oleObj name="Visio" r:id="rId7" imgW="1164946" imgH="620573" progId="Visio.Drawing.11">
                  <p:embed/>
                </p:oleObj>
              </mc:Choice>
              <mc:Fallback>
                <p:oleObj name="Visio" r:id="rId7" imgW="1164946" imgH="620573" progId="Visio.Drawing.11">
                  <p:embed/>
                  <p:pic>
                    <p:nvPicPr>
                      <p:cNvPr id="98202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94793" y="1168523"/>
                        <a:ext cx="3402013"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2023" name="Object 7"/>
          <p:cNvGraphicFramePr>
            <a:graphicFrameLocks noGrp="1" noChangeAspect="1"/>
          </p:cNvGraphicFramePr>
          <p:nvPr>
            <p:ph sz="half" idx="4294967295"/>
            <p:custDataLst>
              <p:tags r:id="rId2"/>
            </p:custDataLst>
          </p:nvPr>
        </p:nvGraphicFramePr>
        <p:xfrm>
          <a:off x="1905000" y="3489325"/>
          <a:ext cx="5715000" cy="2673350"/>
        </p:xfrm>
        <a:graphic>
          <a:graphicData uri="http://schemas.openxmlformats.org/presentationml/2006/ole">
            <mc:AlternateContent xmlns:mc="http://schemas.openxmlformats.org/markup-compatibility/2006">
              <mc:Choice xmlns:v="urn:schemas-microsoft-com:vml" Requires="v">
                <p:oleObj name="Visio" r:id="rId9" imgW="3077870" imgH="1506322" progId="Visio.Drawing.11">
                  <p:embed/>
                </p:oleObj>
              </mc:Choice>
              <mc:Fallback>
                <p:oleObj name="Visio" r:id="rId9" imgW="3077870" imgH="1506322" progId="Visio.Drawing.11">
                  <p:embed/>
                  <p:pic>
                    <p:nvPicPr>
                      <p:cNvPr id="982023"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5000" y="3489325"/>
                        <a:ext cx="5715000" cy="267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201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2021" name="Rectangle 5"/>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5" name="TextBox 14"/>
          <p:cNvSpPr txBox="1"/>
          <p:nvPr/>
        </p:nvSpPr>
        <p:spPr>
          <a:xfrm>
            <a:off x="457200" y="68759"/>
            <a:ext cx="7924800" cy="769441"/>
          </a:xfrm>
          <a:prstGeom prst="rect">
            <a:avLst/>
          </a:prstGeom>
          <a:noFill/>
        </p:spPr>
        <p:txBody>
          <a:bodyPr wrap="square" rtlCol="0">
            <a:spAutoFit/>
          </a:bodyPr>
          <a:lstStyle/>
          <a:p>
            <a:r>
              <a:rPr lang="en-US" sz="4400" dirty="0">
                <a:latin typeface="+mj-lt"/>
              </a:rPr>
              <a:t>Memory Array Bit Cells</a:t>
            </a:r>
          </a:p>
        </p:txBody>
      </p:sp>
    </p:spTree>
    <p:extLst>
      <p:ext uri="{BB962C8B-B14F-4D97-AF65-F5344CB8AC3E}">
        <p14:creationId xmlns:p14="http://schemas.microsoft.com/office/powerpoint/2010/main" val="429291569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2020" name="Object 4"/>
          <p:cNvGraphicFramePr>
            <a:graphicFrameLocks noGrp="1" noChangeAspect="1"/>
          </p:cNvGraphicFramePr>
          <p:nvPr>
            <p:ph sz="half" idx="4294967295"/>
            <p:custDataLst>
              <p:tags r:id="rId1"/>
            </p:custDataLst>
          </p:nvPr>
        </p:nvGraphicFramePr>
        <p:xfrm>
          <a:off x="2794793" y="1168523"/>
          <a:ext cx="3402013" cy="1733550"/>
        </p:xfrm>
        <a:graphic>
          <a:graphicData uri="http://schemas.openxmlformats.org/presentationml/2006/ole">
            <mc:AlternateContent xmlns:mc="http://schemas.openxmlformats.org/markup-compatibility/2006">
              <mc:Choice xmlns:v="urn:schemas-microsoft-com:vml" Requires="v">
                <p:oleObj name="Visio" r:id="rId11" imgW="1164946" imgH="620573" progId="Visio.Drawing.11">
                  <p:embed/>
                </p:oleObj>
              </mc:Choice>
              <mc:Fallback>
                <p:oleObj name="Visio" r:id="rId11" imgW="1164946" imgH="620573" progId="Visio.Drawing.11">
                  <p:embed/>
                  <p:pic>
                    <p:nvPicPr>
                      <p:cNvPr id="98202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94793" y="1168523"/>
                        <a:ext cx="3402013"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2023" name="Object 7"/>
          <p:cNvGraphicFramePr>
            <a:graphicFrameLocks noGrp="1" noChangeAspect="1"/>
          </p:cNvGraphicFramePr>
          <p:nvPr>
            <p:ph sz="half" idx="4294967295"/>
            <p:custDataLst>
              <p:tags r:id="rId2"/>
            </p:custDataLst>
          </p:nvPr>
        </p:nvGraphicFramePr>
        <p:xfrm>
          <a:off x="1905000" y="3489325"/>
          <a:ext cx="5715000" cy="2673350"/>
        </p:xfrm>
        <a:graphic>
          <a:graphicData uri="http://schemas.openxmlformats.org/presentationml/2006/ole">
            <mc:AlternateContent xmlns:mc="http://schemas.openxmlformats.org/markup-compatibility/2006">
              <mc:Choice xmlns:v="urn:schemas-microsoft-com:vml" Requires="v">
                <p:oleObj name="Visio" r:id="rId13" imgW="3077870" imgH="1506322" progId="Visio.Drawing.11">
                  <p:embed/>
                </p:oleObj>
              </mc:Choice>
              <mc:Fallback>
                <p:oleObj name="Visio" r:id="rId13" imgW="3077870" imgH="1506322" progId="Visio.Drawing.11">
                  <p:embed/>
                  <p:pic>
                    <p:nvPicPr>
                      <p:cNvPr id="982023"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05000" y="3489325"/>
                        <a:ext cx="5715000" cy="267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201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2021" name="Rectangle 5"/>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82025" name="Text Box 9"/>
          <p:cNvSpPr txBox="1">
            <a:spLocks noChangeArrowheads="1"/>
          </p:cNvSpPr>
          <p:nvPr>
            <p:custDataLst>
              <p:tags r:id="rId5"/>
            </p:custDataLst>
          </p:nvPr>
        </p:nvSpPr>
        <p:spPr bwMode="auto">
          <a:xfrm>
            <a:off x="4648200" y="34290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dirty="0">
                <a:solidFill>
                  <a:srgbClr val="C00000"/>
                </a:solidFill>
              </a:rPr>
              <a:t>0</a:t>
            </a:r>
          </a:p>
        </p:txBody>
      </p:sp>
      <p:sp>
        <p:nvSpPr>
          <p:cNvPr id="982026" name="Text Box 10"/>
          <p:cNvSpPr txBox="1">
            <a:spLocks noChangeArrowheads="1"/>
          </p:cNvSpPr>
          <p:nvPr>
            <p:custDataLst>
              <p:tags r:id="rId6"/>
            </p:custDataLst>
          </p:nvPr>
        </p:nvSpPr>
        <p:spPr bwMode="auto">
          <a:xfrm>
            <a:off x="4648200" y="46482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dirty="0">
                <a:solidFill>
                  <a:srgbClr val="C00000"/>
                </a:solidFill>
              </a:rPr>
              <a:t>1</a:t>
            </a:r>
          </a:p>
        </p:txBody>
      </p:sp>
      <p:sp>
        <p:nvSpPr>
          <p:cNvPr id="982027" name="Text Box 11"/>
          <p:cNvSpPr txBox="1">
            <a:spLocks noChangeArrowheads="1"/>
          </p:cNvSpPr>
          <p:nvPr>
            <p:custDataLst>
              <p:tags r:id="rId7"/>
            </p:custDataLst>
          </p:nvPr>
        </p:nvSpPr>
        <p:spPr bwMode="auto">
          <a:xfrm>
            <a:off x="7391400" y="3413125"/>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rgbClr val="C00000"/>
                </a:solidFill>
              </a:rPr>
              <a:t>Z</a:t>
            </a:r>
          </a:p>
        </p:txBody>
      </p:sp>
      <p:sp>
        <p:nvSpPr>
          <p:cNvPr id="982028" name="Text Box 12"/>
          <p:cNvSpPr txBox="1">
            <a:spLocks noChangeArrowheads="1"/>
          </p:cNvSpPr>
          <p:nvPr>
            <p:custDataLst>
              <p:tags r:id="rId8"/>
            </p:custDataLst>
          </p:nvPr>
        </p:nvSpPr>
        <p:spPr bwMode="auto">
          <a:xfrm>
            <a:off x="7391400" y="4632325"/>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rgbClr val="C00000"/>
                </a:solidFill>
              </a:rPr>
              <a:t>Z</a:t>
            </a:r>
          </a:p>
        </p:txBody>
      </p:sp>
      <p:sp>
        <p:nvSpPr>
          <p:cNvPr id="15" name="TextBox 14"/>
          <p:cNvSpPr txBox="1"/>
          <p:nvPr/>
        </p:nvSpPr>
        <p:spPr>
          <a:xfrm>
            <a:off x="457200" y="68759"/>
            <a:ext cx="7924800" cy="769441"/>
          </a:xfrm>
          <a:prstGeom prst="rect">
            <a:avLst/>
          </a:prstGeom>
          <a:noFill/>
        </p:spPr>
        <p:txBody>
          <a:bodyPr wrap="square" rtlCol="0">
            <a:spAutoFit/>
          </a:bodyPr>
          <a:lstStyle/>
          <a:p>
            <a:r>
              <a:rPr lang="en-US" sz="4400" dirty="0">
                <a:latin typeface="+mj-lt"/>
              </a:rPr>
              <a:t>Memory Array Bit Cells</a:t>
            </a:r>
          </a:p>
        </p:txBody>
      </p:sp>
    </p:spTree>
    <p:extLst>
      <p:ext uri="{BB962C8B-B14F-4D97-AF65-F5344CB8AC3E}">
        <p14:creationId xmlns:p14="http://schemas.microsoft.com/office/powerpoint/2010/main" val="306771755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45" name="Object 5"/>
          <p:cNvGraphicFramePr>
            <a:graphicFrameLocks noGrp="1" noChangeAspect="1"/>
          </p:cNvGraphicFramePr>
          <p:nvPr>
            <p:ph sz="half" idx="4294967295"/>
            <p:custDataLst>
              <p:tags r:id="rId1"/>
            </p:custDataLst>
          </p:nvPr>
        </p:nvGraphicFramePr>
        <p:xfrm>
          <a:off x="1219200" y="2825405"/>
          <a:ext cx="6553200" cy="3499195"/>
        </p:xfrm>
        <a:graphic>
          <a:graphicData uri="http://schemas.openxmlformats.org/presentationml/2006/ole">
            <mc:AlternateContent xmlns:mc="http://schemas.openxmlformats.org/markup-compatibility/2006">
              <mc:Choice xmlns:v="urn:schemas-microsoft-com:vml" Requires="v">
                <p:oleObj name="VISIO" r:id="rId7" imgW="4036320" imgH="2255400" progId="Visio.Drawing.6">
                  <p:embed/>
                </p:oleObj>
              </mc:Choice>
              <mc:Fallback>
                <p:oleObj name="VISIO" r:id="rId7" imgW="4036320" imgH="2255400" progId="Visio.Drawing.6">
                  <p:embed/>
                  <p:pic>
                    <p:nvPicPr>
                      <p:cNvPr id="983045"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2825405"/>
                        <a:ext cx="6553200" cy="3499195"/>
                      </a:xfrm>
                      <a:prstGeom prst="rect">
                        <a:avLst/>
                      </a:prstGeom>
                    </p:spPr>
                  </p:pic>
                </p:oleObj>
              </mc:Fallback>
            </mc:AlternateContent>
          </a:graphicData>
        </a:graphic>
      </p:graphicFrame>
      <p:sp>
        <p:nvSpPr>
          <p:cNvPr id="983046" name="Rectangle 6"/>
          <p:cNvSpPr>
            <a:spLocks noChangeArrowheads="1"/>
          </p:cNvSpPr>
          <p:nvPr>
            <p:custDataLst>
              <p:tags r:id="rId2"/>
            </p:custDataLst>
          </p:nvPr>
        </p:nvSpPr>
        <p:spPr bwMode="auto">
          <a:xfrm>
            <a:off x="381000" y="9906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b="1" dirty="0" err="1">
                <a:solidFill>
                  <a:srgbClr val="0070C0"/>
                </a:solidFill>
                <a:latin typeface="+mj-lt"/>
                <a:cs typeface="Arial" charset="0"/>
              </a:rPr>
              <a:t>Wordline</a:t>
            </a:r>
            <a:r>
              <a:rPr lang="en-US" sz="2600" b="1" dirty="0">
                <a:solidFill>
                  <a:srgbClr val="0070C0"/>
                </a:solidFill>
                <a:latin typeface="+mj-lt"/>
                <a:cs typeface="Arial" charset="0"/>
              </a:rPr>
              <a:t>: </a:t>
            </a:r>
          </a:p>
          <a:p>
            <a:pPr marL="742950" lvl="1" indent="-285750">
              <a:spcBef>
                <a:spcPct val="20000"/>
              </a:spcBef>
              <a:buFontTx/>
              <a:buChar char="–"/>
            </a:pPr>
            <a:r>
              <a:rPr lang="en-US" sz="1800" dirty="0">
                <a:latin typeface="+mj-lt"/>
                <a:cs typeface="Arial" charset="0"/>
              </a:rPr>
              <a:t>like an enable</a:t>
            </a:r>
          </a:p>
          <a:p>
            <a:pPr marL="742950" lvl="1" indent="-285750">
              <a:spcBef>
                <a:spcPct val="20000"/>
              </a:spcBef>
              <a:buFontTx/>
              <a:buChar char="–"/>
            </a:pPr>
            <a:r>
              <a:rPr lang="en-US" sz="1800" dirty="0">
                <a:latin typeface="+mj-lt"/>
                <a:cs typeface="Arial" charset="0"/>
              </a:rPr>
              <a:t>single row in memory array read/written</a:t>
            </a:r>
          </a:p>
          <a:p>
            <a:pPr marL="742950" lvl="1" indent="-285750">
              <a:spcBef>
                <a:spcPct val="20000"/>
              </a:spcBef>
              <a:buFontTx/>
              <a:buChar char="–"/>
            </a:pPr>
            <a:r>
              <a:rPr lang="en-US" sz="1800" dirty="0">
                <a:latin typeface="+mj-lt"/>
                <a:cs typeface="Arial" charset="0"/>
              </a:rPr>
              <a:t>corresponds to unique address</a:t>
            </a:r>
          </a:p>
          <a:p>
            <a:pPr marL="742950" lvl="1" indent="-285750">
              <a:spcBef>
                <a:spcPct val="20000"/>
              </a:spcBef>
              <a:buFontTx/>
              <a:buChar char="–"/>
            </a:pPr>
            <a:r>
              <a:rPr lang="en-US" sz="1800" dirty="0">
                <a:latin typeface="+mj-lt"/>
                <a:cs typeface="Arial" charset="0"/>
              </a:rPr>
              <a:t>only one </a:t>
            </a:r>
            <a:r>
              <a:rPr lang="en-US" sz="1800" dirty="0" err="1">
                <a:latin typeface="+mj-lt"/>
                <a:cs typeface="Arial" charset="0"/>
              </a:rPr>
              <a:t>wordline</a:t>
            </a:r>
            <a:r>
              <a:rPr lang="en-US" sz="1800" dirty="0">
                <a:latin typeface="+mj-lt"/>
                <a:cs typeface="Arial" charset="0"/>
              </a:rPr>
              <a:t> HIGH at once</a:t>
            </a:r>
            <a:endParaRPr lang="en-US" sz="2000" dirty="0">
              <a:latin typeface="+mj-lt"/>
              <a:cs typeface="Arial" charset="0"/>
            </a:endParaRPr>
          </a:p>
        </p:txBody>
      </p:sp>
      <p:sp>
        <p:nvSpPr>
          <p:cNvPr id="98304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3044"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a:latin typeface="+mj-lt"/>
              </a:rPr>
              <a:t>Memory Array</a:t>
            </a:r>
          </a:p>
        </p:txBody>
      </p:sp>
    </p:spTree>
    <p:extLst>
      <p:ext uri="{BB962C8B-B14F-4D97-AF65-F5344CB8AC3E}">
        <p14:creationId xmlns:p14="http://schemas.microsoft.com/office/powerpoint/2010/main" val="184648324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297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22980"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22981" name="Rectangle 5"/>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Random access memory (RAM): </a:t>
            </a:r>
            <a:r>
              <a:rPr lang="en-US" sz="3200" b="1" dirty="0">
                <a:solidFill>
                  <a:srgbClr val="0070C0"/>
                </a:solidFill>
                <a:latin typeface="+mj-lt"/>
                <a:cs typeface="Arial" charset="0"/>
              </a:rPr>
              <a:t>volatile</a:t>
            </a:r>
          </a:p>
          <a:p>
            <a:pPr marL="342900" indent="-342900">
              <a:spcBef>
                <a:spcPct val="20000"/>
              </a:spcBef>
              <a:buFontTx/>
              <a:buChar char="•"/>
            </a:pPr>
            <a:r>
              <a:rPr lang="en-US" sz="3200" dirty="0">
                <a:latin typeface="+mj-lt"/>
                <a:cs typeface="Times New Roman" pitchFamily="18" charset="0"/>
              </a:rPr>
              <a:t>Read only memory (ROM): </a:t>
            </a:r>
            <a:r>
              <a:rPr lang="en-US" sz="3200" b="1" dirty="0">
                <a:solidFill>
                  <a:srgbClr val="0070C0"/>
                </a:solidFill>
                <a:latin typeface="+mj-lt"/>
                <a:cs typeface="Times New Roman" pitchFamily="18" charset="0"/>
              </a:rPr>
              <a:t>nonvolatile</a:t>
            </a: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latin typeface="+mj-lt"/>
              </a:rPr>
              <a:t>Types of Memory</a:t>
            </a:r>
          </a:p>
        </p:txBody>
      </p:sp>
    </p:spTree>
    <p:extLst>
      <p:ext uri="{BB962C8B-B14F-4D97-AF65-F5344CB8AC3E}">
        <p14:creationId xmlns:p14="http://schemas.microsoft.com/office/powerpoint/2010/main" val="425039424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6"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9428"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99430" name="Rectangle 6"/>
          <p:cNvSpPr>
            <a:spLocks noChangeArrowheads="1"/>
          </p:cNvSpPr>
          <p:nvPr>
            <p:custDataLst>
              <p:tags r:id="rId3"/>
            </p:custDataLst>
          </p:nvPr>
        </p:nvSpPr>
        <p:spPr bwMode="auto">
          <a:xfrm>
            <a:off x="6858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solidFill>
                  <a:srgbClr val="0070C0"/>
                </a:solidFill>
                <a:latin typeface="+mj-lt"/>
                <a:cs typeface="Times New Roman" pitchFamily="18" charset="0"/>
              </a:rPr>
              <a:t>Volatile:</a:t>
            </a:r>
            <a:r>
              <a:rPr lang="en-US" sz="3200" dirty="0">
                <a:latin typeface="+mj-lt"/>
                <a:cs typeface="Times New Roman" pitchFamily="18" charset="0"/>
              </a:rPr>
              <a:t> loses its data when power off</a:t>
            </a:r>
          </a:p>
          <a:p>
            <a:pPr marL="342900" indent="-342900">
              <a:spcBef>
                <a:spcPct val="20000"/>
              </a:spcBef>
              <a:buFontTx/>
              <a:buChar char="•"/>
            </a:pPr>
            <a:r>
              <a:rPr lang="en-US" sz="3200" dirty="0">
                <a:latin typeface="+mj-lt"/>
                <a:cs typeface="Times New Roman" pitchFamily="18" charset="0"/>
              </a:rPr>
              <a:t>Read and written quickly</a:t>
            </a:r>
          </a:p>
          <a:p>
            <a:pPr marL="342900" indent="-342900">
              <a:spcBef>
                <a:spcPct val="20000"/>
              </a:spcBef>
              <a:buFontTx/>
              <a:buChar char="•"/>
            </a:pPr>
            <a:r>
              <a:rPr lang="en-US" sz="3200" dirty="0">
                <a:latin typeface="+mj-lt"/>
                <a:cs typeface="Times New Roman" pitchFamily="18" charset="0"/>
              </a:rPr>
              <a:t>Main memory in your computer is RAM (DRAM)</a:t>
            </a:r>
          </a:p>
          <a:p>
            <a:pPr marL="342900" indent="-342900">
              <a:spcBef>
                <a:spcPct val="20000"/>
              </a:spcBef>
            </a:pPr>
            <a:endParaRPr lang="en-US" sz="3200" dirty="0">
              <a:latin typeface="+mj-lt"/>
              <a:cs typeface="Times New Roman" pitchFamily="18" charset="0"/>
            </a:endParaRPr>
          </a:p>
          <a:p>
            <a:pPr marL="342900" indent="-342900">
              <a:spcBef>
                <a:spcPct val="20000"/>
              </a:spcBef>
            </a:pPr>
            <a:r>
              <a:rPr lang="en-US" sz="2400" dirty="0">
                <a:solidFill>
                  <a:schemeClr val="accent1"/>
                </a:solidFill>
                <a:latin typeface="+mj-lt"/>
                <a:cs typeface="Times New Roman" pitchFamily="18" charset="0"/>
              </a:rPr>
              <a:t>	</a:t>
            </a:r>
            <a:r>
              <a:rPr lang="en-US" sz="2400" dirty="0">
                <a:solidFill>
                  <a:srgbClr val="0070C0"/>
                </a:solidFill>
                <a:latin typeface="+mj-lt"/>
                <a:cs typeface="Times New Roman" pitchFamily="18" charset="0"/>
              </a:rPr>
              <a:t>Historically called </a:t>
            </a:r>
            <a:r>
              <a:rPr lang="en-US" sz="2400" i="1" dirty="0">
                <a:solidFill>
                  <a:srgbClr val="0070C0"/>
                </a:solidFill>
                <a:latin typeface="+mj-lt"/>
                <a:cs typeface="Times New Roman" pitchFamily="18" charset="0"/>
              </a:rPr>
              <a:t>random</a:t>
            </a:r>
            <a:r>
              <a:rPr lang="en-US" sz="2400" dirty="0">
                <a:solidFill>
                  <a:srgbClr val="0070C0"/>
                </a:solidFill>
                <a:latin typeface="+mj-lt"/>
                <a:cs typeface="Times New Roman" pitchFamily="18" charset="0"/>
              </a:rPr>
              <a:t> access memory because any data word accessed as easily as any other (in contrast to sequential access memories such as a tape recorder)</a:t>
            </a: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latin typeface="+mj-lt"/>
              </a:rPr>
              <a:t>RAM: Random Access Memory</a:t>
            </a:r>
          </a:p>
        </p:txBody>
      </p:sp>
    </p:spTree>
    <p:extLst>
      <p:ext uri="{BB962C8B-B14F-4D97-AF65-F5344CB8AC3E}">
        <p14:creationId xmlns:p14="http://schemas.microsoft.com/office/powerpoint/2010/main" val="247230575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0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24005" name="Rectangle 5"/>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solidFill>
                  <a:schemeClr val="accent1"/>
                </a:solidFill>
                <a:latin typeface="+mj-lt"/>
                <a:cs typeface="Times New Roman" pitchFamily="18" charset="0"/>
              </a:rPr>
              <a:t>Nonvolatile:</a:t>
            </a:r>
            <a:r>
              <a:rPr lang="en-US" sz="3200" dirty="0">
                <a:solidFill>
                  <a:schemeClr val="accent1"/>
                </a:solidFill>
                <a:latin typeface="+mj-lt"/>
                <a:cs typeface="Times New Roman" pitchFamily="18" charset="0"/>
              </a:rPr>
              <a:t> </a:t>
            </a:r>
            <a:r>
              <a:rPr lang="en-US" sz="3200" dirty="0">
                <a:latin typeface="+mj-lt"/>
                <a:cs typeface="Times New Roman" pitchFamily="18" charset="0"/>
              </a:rPr>
              <a:t>retains data when power off</a:t>
            </a:r>
          </a:p>
          <a:p>
            <a:pPr marL="342900" indent="-342900">
              <a:spcBef>
                <a:spcPct val="20000"/>
              </a:spcBef>
              <a:buFontTx/>
              <a:buChar char="•"/>
            </a:pPr>
            <a:r>
              <a:rPr lang="en-US" sz="3200" dirty="0">
                <a:latin typeface="+mj-lt"/>
                <a:cs typeface="Times New Roman" pitchFamily="18" charset="0"/>
              </a:rPr>
              <a:t>Read quickly, but writing is impossible or slow</a:t>
            </a:r>
          </a:p>
          <a:p>
            <a:pPr marL="342900" indent="-342900">
              <a:spcBef>
                <a:spcPct val="20000"/>
              </a:spcBef>
              <a:buFontTx/>
              <a:buChar char="•"/>
            </a:pPr>
            <a:r>
              <a:rPr lang="en-US" sz="3200" dirty="0">
                <a:latin typeface="+mj-lt"/>
                <a:cs typeface="Times New Roman" pitchFamily="18" charset="0"/>
              </a:rPr>
              <a:t>Flash memory in cameras, thumb drives, and digital cameras are all ROMs</a:t>
            </a:r>
          </a:p>
          <a:p>
            <a:pPr marL="742950" lvl="1" indent="-285750">
              <a:spcBef>
                <a:spcPct val="20000"/>
              </a:spcBef>
            </a:pPr>
            <a:endParaRPr lang="en-US" sz="200" dirty="0">
              <a:latin typeface="+mj-lt"/>
              <a:cs typeface="Times New Roman" pitchFamily="18" charset="0"/>
            </a:endParaRPr>
          </a:p>
          <a:p>
            <a:pPr marL="742950" lvl="1" indent="-285750">
              <a:spcBef>
                <a:spcPct val="20000"/>
              </a:spcBef>
            </a:pPr>
            <a:r>
              <a:rPr lang="en-US" sz="3200" dirty="0">
                <a:latin typeface="+mj-lt"/>
                <a:cs typeface="Times New Roman" pitchFamily="18" charset="0"/>
              </a:rPr>
              <a:t>	</a:t>
            </a:r>
            <a:r>
              <a:rPr lang="en-US" sz="2400" dirty="0">
                <a:solidFill>
                  <a:srgbClr val="0070C0"/>
                </a:solidFill>
                <a:latin typeface="+mj-lt"/>
                <a:cs typeface="Times New Roman" pitchFamily="18" charset="0"/>
              </a:rPr>
              <a:t>Historically called </a:t>
            </a:r>
            <a:r>
              <a:rPr lang="en-US" sz="2400" i="1" dirty="0">
                <a:solidFill>
                  <a:srgbClr val="0070C0"/>
                </a:solidFill>
                <a:latin typeface="+mj-lt"/>
                <a:cs typeface="Times New Roman" pitchFamily="18" charset="0"/>
              </a:rPr>
              <a:t>read only</a:t>
            </a:r>
            <a:r>
              <a:rPr lang="en-US" sz="2400" dirty="0">
                <a:solidFill>
                  <a:srgbClr val="0070C0"/>
                </a:solidFill>
                <a:latin typeface="+mj-lt"/>
                <a:cs typeface="Times New Roman" pitchFamily="18" charset="0"/>
              </a:rPr>
              <a:t> memory because ROMs were written at manufacturing time or by burning fuses. Once ROM was configured, it could not be written again. This is no longer the case for Flash memory and other types of ROMs.</a:t>
            </a: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latin typeface="+mj-lt"/>
              </a:rPr>
              <a:t>ROM: Read Only Memory</a:t>
            </a:r>
          </a:p>
        </p:txBody>
      </p:sp>
    </p:spTree>
    <p:extLst>
      <p:ext uri="{BB962C8B-B14F-4D97-AF65-F5344CB8AC3E}">
        <p14:creationId xmlns:p14="http://schemas.microsoft.com/office/powerpoint/2010/main" val="387884059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p:txBody>
      </p:sp>
      <p:sp>
        <p:nvSpPr>
          <p:cNvPr id="975876"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p:txBody>
      </p:sp>
      <p:sp>
        <p:nvSpPr>
          <p:cNvPr id="975877" name="Rectangle 5"/>
          <p:cNvSpPr>
            <a:spLocks noChangeArrowheads="1"/>
          </p:cNvSpPr>
          <p:nvPr>
            <p:custDataLst>
              <p:tags r:id="rId3"/>
            </p:custDataLst>
          </p:nvPr>
        </p:nvSpPr>
        <p:spPr bwMode="auto">
          <a:xfrm>
            <a:off x="533400" y="9906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600" b="0" i="0" u="none" strike="noStrike" kern="1200" cap="none" spc="0" normalizeH="0" baseline="0" noProof="0" dirty="0">
                <a:ln>
                  <a:noFill/>
                </a:ln>
                <a:solidFill>
                  <a:prstClr val="black"/>
                </a:solidFill>
                <a:effectLst/>
                <a:uLnTx/>
                <a:uFillTx/>
                <a:latin typeface="Calibri"/>
                <a:ea typeface="+mn-ea"/>
                <a:cs typeface="Arial" charset="0"/>
              </a:rPr>
              <a:t>Increments on each clock edge</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600" b="0" i="0" u="none" strike="noStrike" kern="1200" cap="none" spc="0" normalizeH="0" baseline="0" noProof="0" dirty="0">
                <a:ln>
                  <a:noFill/>
                </a:ln>
                <a:solidFill>
                  <a:prstClr val="black"/>
                </a:solidFill>
                <a:effectLst/>
                <a:uLnTx/>
                <a:uFillTx/>
                <a:latin typeface="Calibri"/>
                <a:ea typeface="+mn-ea"/>
                <a:cs typeface="Arial" charset="0"/>
              </a:rPr>
              <a:t>Used to cycle through numbers. For example, </a:t>
            </a:r>
          </a:p>
          <a:p>
            <a:pPr marL="742950" marR="0" lvl="1" indent="-285750" algn="l" defTabSz="914400" rtl="0" eaLnBrk="1" fontAlgn="auto" latinLnBrk="0" hangingPunct="1">
              <a:lnSpc>
                <a:spcPct val="100000"/>
              </a:lnSpc>
              <a:spcBef>
                <a:spcPct val="20000"/>
              </a:spcBef>
              <a:spcAft>
                <a:spcPts val="0"/>
              </a:spcAft>
              <a:buClrTx/>
              <a:buSzTx/>
              <a:buFontTx/>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Arial" charset="0"/>
              </a:rPr>
              <a:t>000, 001, 010, 011, 100, 101, 110, 111, 000, 001…</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600" b="0" i="0" u="none" strike="noStrike" kern="1200" cap="none" spc="0" normalizeH="0" baseline="0" noProof="0" dirty="0">
                <a:ln>
                  <a:noFill/>
                </a:ln>
                <a:solidFill>
                  <a:prstClr val="black"/>
                </a:solidFill>
                <a:effectLst/>
                <a:uLnTx/>
                <a:uFillTx/>
                <a:latin typeface="Calibri"/>
                <a:ea typeface="+mn-ea"/>
                <a:cs typeface="Arial" charset="0"/>
              </a:rPr>
              <a:t>Example uses:</a:t>
            </a:r>
          </a:p>
          <a:p>
            <a:pPr marL="742950" marR="0" lvl="1" indent="-285750" algn="l" defTabSz="914400" rtl="0" eaLnBrk="1" fontAlgn="auto" latinLnBrk="0" hangingPunct="1">
              <a:lnSpc>
                <a:spcPct val="100000"/>
              </a:lnSpc>
              <a:spcBef>
                <a:spcPct val="20000"/>
              </a:spcBef>
              <a:spcAft>
                <a:spcPts val="0"/>
              </a:spcAft>
              <a:buClrTx/>
              <a:buSzTx/>
              <a:buFontTx/>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Arial" charset="0"/>
              </a:rPr>
              <a:t>Digital clock displays</a:t>
            </a:r>
          </a:p>
          <a:p>
            <a:pPr marL="742950" marR="0" lvl="1" indent="-285750" algn="l" defTabSz="914400" rtl="0" eaLnBrk="1" fontAlgn="auto" latinLnBrk="0" hangingPunct="1">
              <a:lnSpc>
                <a:spcPct val="100000"/>
              </a:lnSpc>
              <a:spcBef>
                <a:spcPct val="20000"/>
              </a:spcBef>
              <a:spcAft>
                <a:spcPts val="0"/>
              </a:spcAft>
              <a:buClrTx/>
              <a:buSzTx/>
              <a:buFontTx/>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Arial" charset="0"/>
              </a:rPr>
              <a:t>Program counter: keeps track of current instruction executing</a:t>
            </a:r>
          </a:p>
        </p:txBody>
      </p:sp>
      <p:sp>
        <p:nvSpPr>
          <p:cNvPr id="9" name="TextBox 8"/>
          <p:cNvSpPr txBox="1"/>
          <p:nvPr/>
        </p:nvSpPr>
        <p:spPr>
          <a:xfrm>
            <a:off x="457200" y="68759"/>
            <a:ext cx="792480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Calibri"/>
                <a:ea typeface="+mn-ea"/>
                <a:cs typeface="+mn-cs"/>
              </a:rPr>
              <a:t>Counters</a:t>
            </a:r>
          </a:p>
        </p:txBody>
      </p:sp>
      <p:pic>
        <p:nvPicPr>
          <p:cNvPr id="2" name="Immagine 1">
            <a:extLst>
              <a:ext uri="{FF2B5EF4-FFF2-40B4-BE49-F238E27FC236}">
                <a16:creationId xmlns:a16="http://schemas.microsoft.com/office/drawing/2014/main" id="{79093F3F-F67A-43B7-ABEE-A4D5B74CA5AF}"/>
              </a:ext>
            </a:extLst>
          </p:cNvPr>
          <p:cNvPicPr>
            <a:picLocks noChangeAspect="1"/>
          </p:cNvPicPr>
          <p:nvPr/>
        </p:nvPicPr>
        <p:blipFill rotWithShape="1">
          <a:blip r:embed="rId6"/>
          <a:srcRect l="-1" r="33"/>
          <a:stretch/>
        </p:blipFill>
        <p:spPr>
          <a:xfrm>
            <a:off x="2383390" y="3425952"/>
            <a:ext cx="4697031" cy="2746248"/>
          </a:xfrm>
          <a:prstGeom prst="rect">
            <a:avLst/>
          </a:prstGeom>
        </p:spPr>
      </p:pic>
    </p:spTree>
    <p:extLst>
      <p:ext uri="{BB962C8B-B14F-4D97-AF65-F5344CB8AC3E}">
        <p14:creationId xmlns:p14="http://schemas.microsoft.com/office/powerpoint/2010/main" val="181153249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00452"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00453" name="Rectangle 5"/>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mj-lt"/>
                <a:cs typeface="Arial" charset="0"/>
              </a:rPr>
              <a:t>DRAM</a:t>
            </a:r>
            <a:r>
              <a:rPr lang="en-US" sz="3200" dirty="0">
                <a:latin typeface="+mj-lt"/>
                <a:cs typeface="Arial" charset="0"/>
              </a:rPr>
              <a:t> (Dynamic random access memory)</a:t>
            </a:r>
          </a:p>
          <a:p>
            <a:pPr marL="342900" indent="-342900">
              <a:spcBef>
                <a:spcPct val="20000"/>
              </a:spcBef>
              <a:buFontTx/>
              <a:buChar char="•"/>
            </a:pPr>
            <a:r>
              <a:rPr lang="en-US" sz="3200" b="1" dirty="0">
                <a:latin typeface="+mj-lt"/>
                <a:cs typeface="Arial" charset="0"/>
              </a:rPr>
              <a:t>SRAM</a:t>
            </a:r>
            <a:r>
              <a:rPr lang="en-US" sz="3200" dirty="0">
                <a:latin typeface="+mj-lt"/>
                <a:cs typeface="Arial" charset="0"/>
              </a:rPr>
              <a:t> (Static random access memory)</a:t>
            </a:r>
          </a:p>
          <a:p>
            <a:pPr marL="342900" indent="-342900">
              <a:spcBef>
                <a:spcPct val="20000"/>
              </a:spcBef>
              <a:buFontTx/>
              <a:buChar char="•"/>
            </a:pPr>
            <a:r>
              <a:rPr lang="en-US" sz="3200" dirty="0">
                <a:latin typeface="+mj-lt"/>
                <a:cs typeface="Arial" charset="0"/>
              </a:rPr>
              <a:t>Differ in how they store data:</a:t>
            </a:r>
          </a:p>
          <a:p>
            <a:pPr marL="742950" lvl="1" indent="-285750">
              <a:spcBef>
                <a:spcPct val="20000"/>
              </a:spcBef>
              <a:buFontTx/>
              <a:buChar char="–"/>
            </a:pPr>
            <a:r>
              <a:rPr lang="en-US" sz="2600" dirty="0">
                <a:latin typeface="+mj-lt"/>
                <a:cs typeface="Times New Roman" pitchFamily="18" charset="0"/>
              </a:rPr>
              <a:t>DRAM uses a capacitor</a:t>
            </a:r>
          </a:p>
          <a:p>
            <a:pPr marL="742950" lvl="1" indent="-285750">
              <a:spcBef>
                <a:spcPct val="20000"/>
              </a:spcBef>
              <a:buFontTx/>
              <a:buChar char="–"/>
            </a:pPr>
            <a:r>
              <a:rPr lang="en-US" sz="2600" dirty="0">
                <a:latin typeface="+mj-lt"/>
                <a:cs typeface="Times New Roman" pitchFamily="18" charset="0"/>
              </a:rPr>
              <a:t>SRAM uses cross-coupled inverters</a:t>
            </a: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latin typeface="+mj-lt"/>
              </a:rPr>
              <a:t>Types of RAM</a:t>
            </a:r>
          </a:p>
        </p:txBody>
      </p:sp>
    </p:spTree>
    <p:extLst>
      <p:ext uri="{BB962C8B-B14F-4D97-AF65-F5344CB8AC3E}">
        <p14:creationId xmlns:p14="http://schemas.microsoft.com/office/powerpoint/2010/main" val="102696163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5092" name="Object 4"/>
          <p:cNvGraphicFramePr>
            <a:graphicFrameLocks noGrp="1" noChangeAspect="1"/>
          </p:cNvGraphicFramePr>
          <p:nvPr>
            <p:ph sz="half" idx="4294967295"/>
            <p:custDataLst>
              <p:tags r:id="rId1"/>
            </p:custDataLst>
          </p:nvPr>
        </p:nvGraphicFramePr>
        <p:xfrm>
          <a:off x="1219200" y="3851031"/>
          <a:ext cx="3097213" cy="1422400"/>
        </p:xfrm>
        <a:graphic>
          <a:graphicData uri="http://schemas.openxmlformats.org/presentationml/2006/ole">
            <mc:AlternateContent xmlns:mc="http://schemas.openxmlformats.org/markup-compatibility/2006">
              <mc:Choice xmlns:v="urn:schemas-microsoft-com:vml" Requires="v">
                <p:oleObj name="Visio" r:id="rId7" imgW="1292047" imgH="620573" progId="Visio.Drawing.11">
                  <p:embed/>
                </p:oleObj>
              </mc:Choice>
              <mc:Fallback>
                <p:oleObj name="Visio" r:id="rId7" imgW="1292047" imgH="620573" progId="Visio.Drawing.11">
                  <p:embed/>
                  <p:pic>
                    <p:nvPicPr>
                      <p:cNvPr id="98509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3851031"/>
                        <a:ext cx="3097213" cy="14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5094" name="Object 6"/>
          <p:cNvGraphicFramePr>
            <a:graphicFrameLocks noGrp="1" noChangeAspect="1"/>
          </p:cNvGraphicFramePr>
          <p:nvPr>
            <p:ph sz="half" idx="4294967295"/>
            <p:custDataLst>
              <p:tags r:id="rId2"/>
            </p:custDataLst>
          </p:nvPr>
        </p:nvGraphicFramePr>
        <p:xfrm>
          <a:off x="4545013" y="3784600"/>
          <a:ext cx="3352800" cy="2006600"/>
        </p:xfrm>
        <a:graphic>
          <a:graphicData uri="http://schemas.openxmlformats.org/presentationml/2006/ole">
            <mc:AlternateContent xmlns:mc="http://schemas.openxmlformats.org/markup-compatibility/2006">
              <mc:Choice xmlns:v="urn:schemas-microsoft-com:vml" Requires="v">
                <p:oleObj name="VISIO" r:id="rId9" imgW="1381680" imgH="865080" progId="Visio.Drawing.6">
                  <p:embed/>
                </p:oleObj>
              </mc:Choice>
              <mc:Fallback>
                <p:oleObj name="VISIO" r:id="rId9" imgW="1381680" imgH="865080" progId="Visio.Drawing.6">
                  <p:embed/>
                  <p:pic>
                    <p:nvPicPr>
                      <p:cNvPr id="985094"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45013" y="3784600"/>
                        <a:ext cx="3352800" cy="2006600"/>
                      </a:xfrm>
                      <a:prstGeom prst="rect">
                        <a:avLst/>
                      </a:prstGeom>
                    </p:spPr>
                  </p:pic>
                </p:oleObj>
              </mc:Fallback>
            </mc:AlternateContent>
          </a:graphicData>
        </a:graphic>
      </p:graphicFrame>
      <p:sp>
        <p:nvSpPr>
          <p:cNvPr id="985093" name="Rectangle 5"/>
          <p:cNvSpPr>
            <a:spLocks noChangeArrowheads="1"/>
          </p:cNvSpPr>
          <p:nvPr>
            <p:custDataLst>
              <p:tags r:id="rId3"/>
            </p:custDataLst>
          </p:nvPr>
        </p:nvSpPr>
        <p:spPr bwMode="auto">
          <a:xfrm>
            <a:off x="914400" y="1295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a:latin typeface="+mj-lt"/>
                <a:cs typeface="Arial" charset="0"/>
              </a:rPr>
              <a:t>Data bits stored on capacitor</a:t>
            </a:r>
          </a:p>
          <a:p>
            <a:pPr marL="342900" indent="-342900">
              <a:spcBef>
                <a:spcPct val="20000"/>
              </a:spcBef>
              <a:buFontTx/>
              <a:buChar char="•"/>
            </a:pPr>
            <a:r>
              <a:rPr lang="en-US" sz="2600" i="1" dirty="0">
                <a:latin typeface="+mj-lt"/>
                <a:cs typeface="Arial" charset="0"/>
              </a:rPr>
              <a:t>Dynamic</a:t>
            </a:r>
            <a:r>
              <a:rPr lang="en-US" sz="2600" dirty="0">
                <a:latin typeface="+mj-lt"/>
                <a:cs typeface="Arial" charset="0"/>
              </a:rPr>
              <a:t> because the value needs to be refreshed (rewritten) periodically and after read:</a:t>
            </a:r>
          </a:p>
          <a:p>
            <a:pPr marL="742950" lvl="1" indent="-285750">
              <a:spcBef>
                <a:spcPct val="20000"/>
              </a:spcBef>
              <a:buFontTx/>
              <a:buChar char="–"/>
            </a:pPr>
            <a:r>
              <a:rPr lang="en-US" sz="2200" dirty="0">
                <a:latin typeface="+mj-lt"/>
                <a:cs typeface="Arial" charset="0"/>
              </a:rPr>
              <a:t>Charge leakage from the capacitor degrades the value</a:t>
            </a:r>
          </a:p>
          <a:p>
            <a:pPr marL="742950" lvl="1" indent="-285750">
              <a:spcBef>
                <a:spcPct val="20000"/>
              </a:spcBef>
              <a:buFontTx/>
              <a:buChar char="–"/>
            </a:pPr>
            <a:r>
              <a:rPr lang="en-US" sz="2200" dirty="0">
                <a:latin typeface="+mj-lt"/>
                <a:cs typeface="Arial" charset="0"/>
              </a:rPr>
              <a:t>Reading destroys the stored value</a:t>
            </a:r>
          </a:p>
        </p:txBody>
      </p:sp>
      <p:sp>
        <p:nvSpPr>
          <p:cNvPr id="98509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a:latin typeface="+mj-lt"/>
              </a:rPr>
              <a:t>DRAM</a:t>
            </a:r>
          </a:p>
        </p:txBody>
      </p:sp>
    </p:spTree>
    <p:extLst>
      <p:ext uri="{BB962C8B-B14F-4D97-AF65-F5344CB8AC3E}">
        <p14:creationId xmlns:p14="http://schemas.microsoft.com/office/powerpoint/2010/main" val="245752132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6117" name="Object 5"/>
          <p:cNvGraphicFramePr>
            <a:graphicFrameLocks noGrp="1" noChangeAspect="1"/>
          </p:cNvGraphicFramePr>
          <p:nvPr>
            <p:ph sz="half" idx="4294967295"/>
            <p:custDataLst>
              <p:tags r:id="rId1"/>
            </p:custDataLst>
          </p:nvPr>
        </p:nvGraphicFramePr>
        <p:xfrm>
          <a:off x="685800" y="1752600"/>
          <a:ext cx="7924800" cy="2641600"/>
        </p:xfrm>
        <a:graphic>
          <a:graphicData uri="http://schemas.openxmlformats.org/presentationml/2006/ole">
            <mc:AlternateContent xmlns:mc="http://schemas.openxmlformats.org/markup-compatibility/2006">
              <mc:Choice xmlns:v="urn:schemas-microsoft-com:vml" Requires="v">
                <p:oleObj name="VISIO" r:id="rId6" imgW="2979720" imgH="993600" progId="Visio.Drawing.6">
                  <p:embed/>
                </p:oleObj>
              </mc:Choice>
              <mc:Fallback>
                <p:oleObj name="VISIO" r:id="rId6" imgW="2979720" imgH="993600" progId="Visio.Drawing.6">
                  <p:embed/>
                  <p:pic>
                    <p:nvPicPr>
                      <p:cNvPr id="986117"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1752600"/>
                        <a:ext cx="7924800" cy="2641600"/>
                      </a:xfrm>
                      <a:prstGeom prst="rect">
                        <a:avLst/>
                      </a:prstGeom>
                    </p:spPr>
                  </p:pic>
                </p:oleObj>
              </mc:Fallback>
            </mc:AlternateContent>
          </a:graphicData>
        </a:graphic>
      </p:graphicFrame>
      <p:sp>
        <p:nvSpPr>
          <p:cNvPr id="986114"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6116" name="Rectangle 4"/>
          <p:cNvSpPr>
            <a:spLocks noChangeArrowheads="1"/>
          </p:cNvSpPr>
          <p:nvPr>
            <p:custDataLst>
              <p:tags r:id="rId3"/>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latin typeface="+mj-lt"/>
              </a:rPr>
              <a:t>DRAM</a:t>
            </a:r>
          </a:p>
        </p:txBody>
      </p:sp>
    </p:spTree>
    <p:extLst>
      <p:ext uri="{BB962C8B-B14F-4D97-AF65-F5344CB8AC3E}">
        <p14:creationId xmlns:p14="http://schemas.microsoft.com/office/powerpoint/2010/main" val="291268757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7141" name="Object 5"/>
          <p:cNvGraphicFramePr>
            <a:graphicFrameLocks noGrp="1" noChangeAspect="1"/>
          </p:cNvGraphicFramePr>
          <p:nvPr>
            <p:ph sz="half" idx="4294967295"/>
            <p:custDataLst>
              <p:tags r:id="rId1"/>
            </p:custDataLst>
          </p:nvPr>
        </p:nvGraphicFramePr>
        <p:xfrm>
          <a:off x="2438400" y="1219200"/>
          <a:ext cx="3657600" cy="1757363"/>
        </p:xfrm>
        <a:graphic>
          <a:graphicData uri="http://schemas.openxmlformats.org/presentationml/2006/ole">
            <mc:AlternateContent xmlns:mc="http://schemas.openxmlformats.org/markup-compatibility/2006">
              <mc:Choice xmlns:v="urn:schemas-microsoft-com:vml" Requires="v">
                <p:oleObj name="Visio" r:id="rId7" imgW="1292047" imgH="620573" progId="Visio.Drawing.11">
                  <p:embed/>
                </p:oleObj>
              </mc:Choice>
              <mc:Fallback>
                <p:oleObj name="Visio" r:id="rId7" imgW="1292047" imgH="620573" progId="Visio.Drawing.11">
                  <p:embed/>
                  <p:pic>
                    <p:nvPicPr>
                      <p:cNvPr id="987141"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1219200"/>
                        <a:ext cx="3657600" cy="175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7142" name="Object 6"/>
          <p:cNvGraphicFramePr>
            <a:graphicFrameLocks noGrp="1" noChangeAspect="1"/>
          </p:cNvGraphicFramePr>
          <p:nvPr>
            <p:ph sz="half" idx="4294967295"/>
            <p:custDataLst>
              <p:tags r:id="rId2"/>
            </p:custDataLst>
          </p:nvPr>
        </p:nvGraphicFramePr>
        <p:xfrm>
          <a:off x="1676400" y="3352800"/>
          <a:ext cx="5486400" cy="2190750"/>
        </p:xfrm>
        <a:graphic>
          <a:graphicData uri="http://schemas.openxmlformats.org/presentationml/2006/ole">
            <mc:AlternateContent xmlns:mc="http://schemas.openxmlformats.org/markup-compatibility/2006">
              <mc:Choice xmlns:v="urn:schemas-microsoft-com:vml" Requires="v">
                <p:oleObj name="VISIO" r:id="rId9" imgW="1876320" imgH="784800" progId="Visio.Drawing.6">
                  <p:embed/>
                </p:oleObj>
              </mc:Choice>
              <mc:Fallback>
                <p:oleObj name="VISIO" r:id="rId9" imgW="1876320" imgH="784800" progId="Visio.Drawing.6">
                  <p:embed/>
                  <p:pic>
                    <p:nvPicPr>
                      <p:cNvPr id="987142"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6400" y="3352800"/>
                        <a:ext cx="5486400" cy="2190750"/>
                      </a:xfrm>
                      <a:prstGeom prst="rect">
                        <a:avLst/>
                      </a:prstGeom>
                    </p:spPr>
                  </p:pic>
                </p:oleObj>
              </mc:Fallback>
            </mc:AlternateContent>
          </a:graphicData>
        </a:graphic>
      </p:graphicFrame>
      <p:sp>
        <p:nvSpPr>
          <p:cNvPr id="98713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7140"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a:latin typeface="+mj-lt"/>
              </a:rPr>
              <a:t>SRAM</a:t>
            </a:r>
          </a:p>
        </p:txBody>
      </p:sp>
    </p:spTree>
    <p:extLst>
      <p:ext uri="{BB962C8B-B14F-4D97-AF65-F5344CB8AC3E}">
        <p14:creationId xmlns:p14="http://schemas.microsoft.com/office/powerpoint/2010/main" val="196897806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8162" name="Object 2"/>
          <p:cNvGraphicFramePr>
            <a:graphicFrameLocks noGrp="1" noChangeAspect="1"/>
          </p:cNvGraphicFramePr>
          <p:nvPr>
            <p:ph sz="half" idx="4294967295"/>
            <p:custDataLst>
              <p:tags r:id="rId1"/>
            </p:custDataLst>
          </p:nvPr>
        </p:nvGraphicFramePr>
        <p:xfrm>
          <a:off x="1371600" y="987657"/>
          <a:ext cx="5867400" cy="3279543"/>
        </p:xfrm>
        <a:graphic>
          <a:graphicData uri="http://schemas.openxmlformats.org/presentationml/2006/ole">
            <mc:AlternateContent xmlns:mc="http://schemas.openxmlformats.org/markup-compatibility/2006">
              <mc:Choice xmlns:v="urn:schemas-microsoft-com:vml" Requires="v">
                <p:oleObj name="VISIO" r:id="rId9" imgW="4036320" imgH="2255400" progId="Visio.Drawing.6">
                  <p:embed/>
                </p:oleObj>
              </mc:Choice>
              <mc:Fallback>
                <p:oleObj name="VISIO" r:id="rId9" imgW="4036320" imgH="2255400" progId="Visio.Drawing.6">
                  <p:embed/>
                  <p:pic>
                    <p:nvPicPr>
                      <p:cNvPr id="988162"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1600" y="987657"/>
                        <a:ext cx="5867400" cy="3279543"/>
                      </a:xfrm>
                      <a:prstGeom prst="rect">
                        <a:avLst/>
                      </a:prstGeom>
                    </p:spPr>
                  </p:pic>
                </p:oleObj>
              </mc:Fallback>
            </mc:AlternateContent>
          </a:graphicData>
        </a:graphic>
      </p:graphicFrame>
      <p:graphicFrame>
        <p:nvGraphicFramePr>
          <p:cNvPr id="988165" name="Object 5"/>
          <p:cNvGraphicFramePr>
            <a:graphicFrameLocks noGrp="1" noChangeAspect="1"/>
          </p:cNvGraphicFramePr>
          <p:nvPr>
            <p:ph sz="quarter" idx="4294967295"/>
            <p:custDataLst>
              <p:tags r:id="rId2"/>
            </p:custDataLst>
          </p:nvPr>
        </p:nvGraphicFramePr>
        <p:xfrm>
          <a:off x="4114800" y="4191000"/>
          <a:ext cx="3505200" cy="1530350"/>
        </p:xfrm>
        <a:graphic>
          <a:graphicData uri="http://schemas.openxmlformats.org/presentationml/2006/ole">
            <mc:AlternateContent xmlns:mc="http://schemas.openxmlformats.org/markup-compatibility/2006">
              <mc:Choice xmlns:v="urn:schemas-microsoft-com:vml" Requires="v">
                <p:oleObj name="VISIO" r:id="rId11" imgW="2127960" imgH="971640" progId="Visio.Drawing.6">
                  <p:embed/>
                </p:oleObj>
              </mc:Choice>
              <mc:Fallback>
                <p:oleObj name="VISIO" r:id="rId11" imgW="2127960" imgH="971640" progId="Visio.Drawing.6">
                  <p:embed/>
                  <p:pic>
                    <p:nvPicPr>
                      <p:cNvPr id="988165"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14800" y="4191000"/>
                        <a:ext cx="3505200" cy="153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8167" name="Object 7"/>
          <p:cNvGraphicFramePr>
            <a:graphicFrameLocks noGrp="1" noChangeAspect="1"/>
          </p:cNvGraphicFramePr>
          <p:nvPr>
            <p:ph sz="quarter" idx="4294967295"/>
            <p:custDataLst>
              <p:tags r:id="rId3"/>
            </p:custDataLst>
          </p:nvPr>
        </p:nvGraphicFramePr>
        <p:xfrm>
          <a:off x="1447800" y="4572000"/>
          <a:ext cx="2198739" cy="1377156"/>
        </p:xfrm>
        <a:graphic>
          <a:graphicData uri="http://schemas.openxmlformats.org/presentationml/2006/ole">
            <mc:AlternateContent xmlns:mc="http://schemas.openxmlformats.org/markup-compatibility/2006">
              <mc:Choice xmlns:v="urn:schemas-microsoft-com:vml" Requires="v">
                <p:oleObj name="VISIO" r:id="rId13" imgW="1381680" imgH="865080" progId="Visio.Drawing.6">
                  <p:embed/>
                </p:oleObj>
              </mc:Choice>
              <mc:Fallback>
                <p:oleObj name="VISIO" r:id="rId13" imgW="1381680" imgH="865080" progId="Visio.Drawing.6">
                  <p:embed/>
                  <p:pic>
                    <p:nvPicPr>
                      <p:cNvPr id="988167"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47800" y="4572000"/>
                        <a:ext cx="2198739" cy="1377156"/>
                      </a:xfrm>
                      <a:prstGeom prst="rect">
                        <a:avLst/>
                      </a:prstGeom>
                      <a:noFill/>
                      <a:ln>
                        <a:noFill/>
                      </a:ln>
                      <a:effectLst/>
                    </p:spPr>
                  </p:pic>
                </p:oleObj>
              </mc:Fallback>
            </mc:AlternateContent>
          </a:graphicData>
        </a:graphic>
      </p:graphicFrame>
      <p:sp>
        <p:nvSpPr>
          <p:cNvPr id="988163" name="Rectangle 3"/>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8168" name="Text Box 8"/>
          <p:cNvSpPr txBox="1">
            <a:spLocks noChangeArrowheads="1"/>
          </p:cNvSpPr>
          <p:nvPr>
            <p:custDataLst>
              <p:tags r:id="rId5"/>
            </p:custDataLst>
          </p:nvPr>
        </p:nvSpPr>
        <p:spPr bwMode="auto">
          <a:xfrm>
            <a:off x="2057400" y="4191000"/>
            <a:ext cx="2819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dirty="0">
                <a:solidFill>
                  <a:srgbClr val="0070C0"/>
                </a:solidFill>
              </a:rPr>
              <a:t>DRAM bit cell:</a:t>
            </a:r>
          </a:p>
        </p:txBody>
      </p:sp>
      <p:sp>
        <p:nvSpPr>
          <p:cNvPr id="988169" name="Text Box 9"/>
          <p:cNvSpPr txBox="1">
            <a:spLocks noChangeArrowheads="1"/>
          </p:cNvSpPr>
          <p:nvPr>
            <p:custDataLst>
              <p:tags r:id="rId6"/>
            </p:custDataLst>
          </p:nvPr>
        </p:nvSpPr>
        <p:spPr bwMode="auto">
          <a:xfrm>
            <a:off x="5410200" y="4202668"/>
            <a:ext cx="2819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dirty="0">
                <a:solidFill>
                  <a:srgbClr val="0070C0"/>
                </a:solidFill>
              </a:rPr>
              <a:t>SRAM bit cell:</a:t>
            </a:r>
          </a:p>
        </p:txBody>
      </p:sp>
      <p:sp>
        <p:nvSpPr>
          <p:cNvPr id="11" name="TextBox 10"/>
          <p:cNvSpPr txBox="1"/>
          <p:nvPr/>
        </p:nvSpPr>
        <p:spPr>
          <a:xfrm>
            <a:off x="457200" y="68759"/>
            <a:ext cx="7924800" cy="769441"/>
          </a:xfrm>
          <a:prstGeom prst="rect">
            <a:avLst/>
          </a:prstGeom>
          <a:noFill/>
        </p:spPr>
        <p:txBody>
          <a:bodyPr wrap="square" rtlCol="0">
            <a:spAutoFit/>
          </a:bodyPr>
          <a:lstStyle/>
          <a:p>
            <a:r>
              <a:rPr lang="en-US" sz="4400" dirty="0">
                <a:latin typeface="+mj-lt"/>
              </a:rPr>
              <a:t>Memory Arrays Review</a:t>
            </a:r>
          </a:p>
        </p:txBody>
      </p:sp>
    </p:spTree>
    <p:extLst>
      <p:ext uri="{BB962C8B-B14F-4D97-AF65-F5344CB8AC3E}">
        <p14:creationId xmlns:p14="http://schemas.microsoft.com/office/powerpoint/2010/main" val="161635539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16484" name="Rectangle 4"/>
          <p:cNvSpPr>
            <a:spLocks noGrp="1" noChangeArrowheads="1"/>
          </p:cNvSpPr>
          <p:nvPr>
            <p:ph idx="4294967295"/>
            <p:custDataLst>
              <p:tags r:id="rId2"/>
            </p:custDataLst>
          </p:nvPr>
        </p:nvSpPr>
        <p:spPr>
          <a:xfrm>
            <a:off x="914400" y="1219200"/>
            <a:ext cx="7772400" cy="4191000"/>
          </a:xfrm>
          <a:solidFill>
            <a:schemeClr val="bg1">
              <a:lumMod val="95000"/>
            </a:schemeClr>
          </a:solidFill>
        </p:spPr>
        <p:txBody>
          <a:bodyPr>
            <a:normAutofit/>
          </a:bodyPr>
          <a:lstStyle/>
          <a:p>
            <a:pPr>
              <a:buFontTx/>
              <a:buNone/>
            </a:pPr>
            <a:r>
              <a:rPr lang="en-US" sz="1600" dirty="0">
                <a:latin typeface="Courier New" pitchFamily="49" charset="0"/>
              </a:rPr>
              <a:t>module ram #(parameter N = 6, M = 32)</a:t>
            </a:r>
          </a:p>
          <a:p>
            <a:pPr>
              <a:buFontTx/>
              <a:buNone/>
            </a:pPr>
            <a:r>
              <a:rPr lang="en-US" sz="1600" dirty="0">
                <a:latin typeface="Courier New" pitchFamily="49" charset="0"/>
              </a:rPr>
              <a:t>			(input logic </a:t>
            </a:r>
            <a:r>
              <a:rPr lang="en-US" sz="1600" dirty="0" err="1">
                <a:latin typeface="Courier New" pitchFamily="49" charset="0"/>
              </a:rPr>
              <a:t>clk</a:t>
            </a:r>
            <a:r>
              <a:rPr lang="en-US" sz="1600" dirty="0">
                <a:latin typeface="Courier New" pitchFamily="49" charset="0"/>
              </a:rPr>
              <a:t>,</a:t>
            </a:r>
          </a:p>
          <a:p>
            <a:pPr>
              <a:buFontTx/>
              <a:buNone/>
            </a:pPr>
            <a:r>
              <a:rPr lang="en-US" sz="1600" dirty="0">
                <a:latin typeface="Courier New" pitchFamily="49" charset="0"/>
              </a:rPr>
              <a:t>			 input logic we,</a:t>
            </a:r>
          </a:p>
          <a:p>
            <a:pPr>
              <a:buFontTx/>
              <a:buNone/>
            </a:pPr>
            <a:r>
              <a:rPr lang="en-US" sz="1600" dirty="0">
                <a:latin typeface="Courier New" pitchFamily="49" charset="0"/>
              </a:rPr>
              <a:t>			 input logic [N–1:0] </a:t>
            </a:r>
            <a:r>
              <a:rPr lang="en-US" sz="1600" dirty="0" err="1">
                <a:latin typeface="Courier New" pitchFamily="49" charset="0"/>
              </a:rPr>
              <a:t>adr</a:t>
            </a:r>
            <a:r>
              <a:rPr lang="en-US" sz="1600" dirty="0">
                <a:latin typeface="Courier New" pitchFamily="49" charset="0"/>
              </a:rPr>
              <a:t>,</a:t>
            </a:r>
          </a:p>
          <a:p>
            <a:pPr>
              <a:buFontTx/>
              <a:buNone/>
            </a:pPr>
            <a:r>
              <a:rPr lang="en-US" sz="1600" dirty="0">
                <a:latin typeface="Courier New" pitchFamily="49" charset="0"/>
              </a:rPr>
              <a:t>			 input logic [M–1:0] din,</a:t>
            </a:r>
          </a:p>
          <a:p>
            <a:pPr>
              <a:buFontTx/>
              <a:buNone/>
            </a:pPr>
            <a:r>
              <a:rPr lang="en-US" sz="1600" dirty="0">
                <a:latin typeface="Courier New" pitchFamily="49" charset="0"/>
              </a:rPr>
              <a:t>			 output logic [M–1:0] </a:t>
            </a:r>
            <a:r>
              <a:rPr lang="en-US" sz="1600" dirty="0" err="1">
                <a:latin typeface="Courier New" pitchFamily="49" charset="0"/>
              </a:rPr>
              <a:t>dout</a:t>
            </a:r>
            <a:r>
              <a:rPr lang="en-US" sz="1600" dirty="0">
                <a:latin typeface="Courier New" pitchFamily="49" charset="0"/>
              </a:rPr>
              <a:t>);</a:t>
            </a:r>
          </a:p>
          <a:p>
            <a:pPr>
              <a:buFontTx/>
              <a:buNone/>
            </a:pPr>
            <a:endParaRPr lang="en-US" sz="1600" dirty="0">
              <a:latin typeface="Courier New" pitchFamily="49" charset="0"/>
            </a:endParaRPr>
          </a:p>
          <a:p>
            <a:pPr>
              <a:buFontTx/>
              <a:buNone/>
            </a:pPr>
            <a:r>
              <a:rPr lang="en-US" sz="1600" dirty="0">
                <a:latin typeface="Courier New" pitchFamily="49" charset="0"/>
              </a:rPr>
              <a:t>   logic [M–1:0] mem [2**N–1:0];</a:t>
            </a:r>
          </a:p>
          <a:p>
            <a:pPr>
              <a:buFontTx/>
              <a:buNone/>
            </a:pPr>
            <a:endParaRPr lang="en-US" sz="1600" dirty="0">
              <a:latin typeface="Courier New" pitchFamily="49" charset="0"/>
            </a:endParaRPr>
          </a:p>
          <a:p>
            <a:pPr>
              <a:buFontTx/>
              <a:buNone/>
            </a:pPr>
            <a:r>
              <a:rPr lang="en-US" sz="1600" dirty="0">
                <a:latin typeface="Courier New" pitchFamily="49" charset="0"/>
              </a:rPr>
              <a:t>   </a:t>
            </a:r>
            <a:r>
              <a:rPr lang="en-US" sz="1600" dirty="0" err="1">
                <a:latin typeface="Courier New" pitchFamily="49" charset="0"/>
              </a:rPr>
              <a:t>always_ff</a:t>
            </a:r>
            <a:r>
              <a:rPr lang="en-US" sz="1600" dirty="0">
                <a:latin typeface="Courier New" pitchFamily="49" charset="0"/>
              </a:rPr>
              <a:t> @(posedge </a:t>
            </a:r>
            <a:r>
              <a:rPr lang="en-US" sz="1600" dirty="0" err="1">
                <a:latin typeface="Courier New" pitchFamily="49" charset="0"/>
              </a:rPr>
              <a:t>clk</a:t>
            </a:r>
            <a:r>
              <a:rPr lang="en-US" sz="1600" dirty="0">
                <a:latin typeface="Courier New" pitchFamily="49" charset="0"/>
              </a:rPr>
              <a:t>)</a:t>
            </a:r>
          </a:p>
          <a:p>
            <a:pPr>
              <a:buFontTx/>
              <a:buNone/>
            </a:pPr>
            <a:r>
              <a:rPr lang="en-US" sz="1600" dirty="0">
                <a:latin typeface="Courier New" pitchFamily="49" charset="0"/>
              </a:rPr>
              <a:t>	   if (we) mem [</a:t>
            </a:r>
            <a:r>
              <a:rPr lang="en-US" sz="1600" dirty="0" err="1">
                <a:latin typeface="Courier New" pitchFamily="49" charset="0"/>
              </a:rPr>
              <a:t>adr</a:t>
            </a:r>
            <a:r>
              <a:rPr lang="en-US" sz="1600" dirty="0">
                <a:latin typeface="Courier New" pitchFamily="49" charset="0"/>
              </a:rPr>
              <a:t>] &lt;= din;</a:t>
            </a:r>
          </a:p>
          <a:p>
            <a:pPr>
              <a:buFontTx/>
              <a:buNone/>
            </a:pPr>
            <a:endParaRPr lang="en-US" sz="1600" dirty="0">
              <a:latin typeface="Courier New" pitchFamily="49" charset="0"/>
            </a:endParaRPr>
          </a:p>
          <a:p>
            <a:pPr>
              <a:buFontTx/>
              <a:buNone/>
            </a:pPr>
            <a:r>
              <a:rPr lang="en-US" sz="1600" dirty="0">
                <a:latin typeface="Courier New" pitchFamily="49" charset="0"/>
              </a:rPr>
              <a:t>   assign </a:t>
            </a:r>
            <a:r>
              <a:rPr lang="en-US" sz="1600" dirty="0" err="1">
                <a:latin typeface="Courier New" pitchFamily="49" charset="0"/>
              </a:rPr>
              <a:t>dout</a:t>
            </a:r>
            <a:r>
              <a:rPr lang="en-US" sz="1600" dirty="0">
                <a:latin typeface="Courier New" pitchFamily="49" charset="0"/>
              </a:rPr>
              <a:t> = mem[</a:t>
            </a:r>
            <a:r>
              <a:rPr lang="en-US" sz="1600" dirty="0" err="1">
                <a:latin typeface="Courier New" pitchFamily="49" charset="0"/>
              </a:rPr>
              <a:t>adr</a:t>
            </a:r>
            <a:r>
              <a:rPr lang="en-US" sz="1600" dirty="0">
                <a:latin typeface="Courier New" pitchFamily="49" charset="0"/>
              </a:rPr>
              <a:t>];</a:t>
            </a:r>
          </a:p>
          <a:p>
            <a:pPr>
              <a:buFontTx/>
              <a:buNone/>
            </a:pPr>
            <a:r>
              <a:rPr lang="en-US" sz="1600" dirty="0" err="1">
                <a:latin typeface="Courier New" pitchFamily="49" charset="0"/>
              </a:rPr>
              <a:t>endmodule</a:t>
            </a:r>
            <a:endParaRPr lang="en-US" sz="1600" dirty="0">
              <a:latin typeface="Courier New" pitchFamily="49" charset="0"/>
            </a:endParaRPr>
          </a:p>
        </p:txBody>
      </p:sp>
      <p:sp>
        <p:nvSpPr>
          <p:cNvPr id="7" name="TextBox 6"/>
          <p:cNvSpPr txBox="1"/>
          <p:nvPr/>
        </p:nvSpPr>
        <p:spPr>
          <a:xfrm>
            <a:off x="451624" y="268069"/>
            <a:ext cx="7924800" cy="646331"/>
          </a:xfrm>
          <a:prstGeom prst="rect">
            <a:avLst/>
          </a:prstGeom>
          <a:noFill/>
        </p:spPr>
        <p:txBody>
          <a:bodyPr wrap="square" rtlCol="0">
            <a:spAutoFit/>
          </a:bodyPr>
          <a:lstStyle/>
          <a:p>
            <a:r>
              <a:rPr lang="en-US" sz="3600" dirty="0">
                <a:latin typeface="+mj-lt"/>
              </a:rPr>
              <a:t>RAM</a:t>
            </a:r>
          </a:p>
        </p:txBody>
      </p:sp>
    </p:spTree>
    <p:extLst>
      <p:ext uri="{BB962C8B-B14F-4D97-AF65-F5344CB8AC3E}">
        <p14:creationId xmlns:p14="http://schemas.microsoft.com/office/powerpoint/2010/main" val="358585145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4" name="Rectangle 4"/>
          <p:cNvSpPr>
            <a:spLocks noGrp="1" noChangeArrowheads="1"/>
          </p:cNvSpPr>
          <p:nvPr>
            <p:ph idx="4294967295"/>
            <p:custDataLst>
              <p:tags r:id="rId1"/>
            </p:custDataLst>
          </p:nvPr>
        </p:nvSpPr>
        <p:spPr>
          <a:xfrm>
            <a:off x="604024" y="1066800"/>
            <a:ext cx="7772400" cy="3276600"/>
          </a:xfrm>
          <a:solidFill>
            <a:schemeClr val="bg1">
              <a:lumMod val="95000"/>
            </a:schemeClr>
          </a:solidFill>
        </p:spPr>
        <p:txBody>
          <a:bodyPr>
            <a:normAutofit/>
          </a:bodyPr>
          <a:lstStyle/>
          <a:p>
            <a:pPr>
              <a:buFontTx/>
              <a:buNone/>
            </a:pPr>
            <a:r>
              <a:rPr lang="en-US" sz="1600" dirty="0">
                <a:latin typeface="Courier New" pitchFamily="49" charset="0"/>
              </a:rPr>
              <a:t>module rom(input logic [1:0] </a:t>
            </a:r>
            <a:r>
              <a:rPr lang="en-US" sz="1600" dirty="0" err="1">
                <a:latin typeface="Courier New" pitchFamily="49" charset="0"/>
              </a:rPr>
              <a:t>adr</a:t>
            </a:r>
            <a:r>
              <a:rPr lang="en-US" sz="1600" dirty="0">
                <a:latin typeface="Courier New" pitchFamily="49" charset="0"/>
              </a:rPr>
              <a:t>,</a:t>
            </a:r>
          </a:p>
          <a:p>
            <a:pPr>
              <a:buFontTx/>
              <a:buNone/>
            </a:pPr>
            <a:r>
              <a:rPr lang="en-US" sz="1600" dirty="0">
                <a:latin typeface="Courier New" pitchFamily="49" charset="0"/>
              </a:rPr>
              <a:t>		    output logic [2:0] </a:t>
            </a:r>
            <a:r>
              <a:rPr lang="en-US" sz="1600" dirty="0" err="1">
                <a:latin typeface="Courier New" pitchFamily="49" charset="0"/>
              </a:rPr>
              <a:t>dout</a:t>
            </a:r>
            <a:r>
              <a:rPr lang="en-US" sz="1600" dirty="0">
                <a:latin typeface="Courier New" pitchFamily="49" charset="0"/>
              </a:rPr>
              <a:t>):</a:t>
            </a:r>
          </a:p>
          <a:p>
            <a:pPr>
              <a:buFontTx/>
              <a:buNone/>
            </a:pPr>
            <a:endParaRPr lang="en-US" sz="1600" dirty="0">
              <a:latin typeface="Courier New" pitchFamily="49" charset="0"/>
            </a:endParaRPr>
          </a:p>
          <a:p>
            <a:pPr>
              <a:buFontTx/>
              <a:buNone/>
            </a:pPr>
            <a:r>
              <a:rPr lang="en-US" sz="1600" dirty="0" err="1">
                <a:latin typeface="Courier New" pitchFamily="49" charset="0"/>
              </a:rPr>
              <a:t>always_comb</a:t>
            </a:r>
            <a:endParaRPr lang="en-US" sz="1600" dirty="0">
              <a:latin typeface="Courier New" pitchFamily="49" charset="0"/>
            </a:endParaRPr>
          </a:p>
          <a:p>
            <a:pPr>
              <a:buFontTx/>
              <a:buNone/>
            </a:pPr>
            <a:r>
              <a:rPr lang="en-US" sz="1600" dirty="0">
                <a:latin typeface="Courier New" pitchFamily="49" charset="0"/>
              </a:rPr>
              <a:t>	case(</a:t>
            </a:r>
            <a:r>
              <a:rPr lang="en-US" sz="1600" dirty="0" err="1">
                <a:latin typeface="Courier New" pitchFamily="49" charset="0"/>
              </a:rPr>
              <a:t>adr</a:t>
            </a:r>
            <a:r>
              <a:rPr lang="en-US" sz="1600" dirty="0">
                <a:latin typeface="Courier New" pitchFamily="49" charset="0"/>
              </a:rPr>
              <a:t>)</a:t>
            </a:r>
          </a:p>
          <a:p>
            <a:pPr>
              <a:buFontTx/>
              <a:buNone/>
            </a:pPr>
            <a:r>
              <a:rPr lang="en-US" sz="1600" dirty="0">
                <a:latin typeface="Courier New" pitchFamily="49" charset="0"/>
              </a:rPr>
              <a:t>		2'b00: </a:t>
            </a:r>
            <a:r>
              <a:rPr lang="en-US" sz="1600" dirty="0" err="1">
                <a:latin typeface="Courier New" pitchFamily="49" charset="0"/>
              </a:rPr>
              <a:t>dout</a:t>
            </a:r>
            <a:r>
              <a:rPr lang="en-US" sz="1600" dirty="0">
                <a:latin typeface="Courier New" pitchFamily="49" charset="0"/>
              </a:rPr>
              <a:t> = 3'b011;</a:t>
            </a:r>
          </a:p>
          <a:p>
            <a:pPr>
              <a:buFontTx/>
              <a:buNone/>
            </a:pPr>
            <a:r>
              <a:rPr lang="en-US" sz="1600" dirty="0">
                <a:latin typeface="Courier New" pitchFamily="49" charset="0"/>
              </a:rPr>
              <a:t>		2'b01: </a:t>
            </a:r>
            <a:r>
              <a:rPr lang="en-US" sz="1600" dirty="0" err="1">
                <a:latin typeface="Courier New" pitchFamily="49" charset="0"/>
              </a:rPr>
              <a:t>dout</a:t>
            </a:r>
            <a:r>
              <a:rPr lang="en-US" sz="1600" dirty="0">
                <a:latin typeface="Courier New" pitchFamily="49" charset="0"/>
              </a:rPr>
              <a:t> = 3'b110;</a:t>
            </a:r>
          </a:p>
          <a:p>
            <a:pPr>
              <a:buFontTx/>
              <a:buNone/>
            </a:pPr>
            <a:r>
              <a:rPr lang="en-US" sz="1600" dirty="0">
                <a:latin typeface="Courier New" pitchFamily="49" charset="0"/>
              </a:rPr>
              <a:t>		2'b10: </a:t>
            </a:r>
            <a:r>
              <a:rPr lang="en-US" sz="1600" dirty="0" err="1">
                <a:latin typeface="Courier New" pitchFamily="49" charset="0"/>
              </a:rPr>
              <a:t>dout</a:t>
            </a:r>
            <a:r>
              <a:rPr lang="en-US" sz="1600" dirty="0">
                <a:latin typeface="Courier New" pitchFamily="49" charset="0"/>
              </a:rPr>
              <a:t> = 3'b100;</a:t>
            </a:r>
          </a:p>
          <a:p>
            <a:pPr>
              <a:buFontTx/>
              <a:buNone/>
            </a:pPr>
            <a:r>
              <a:rPr lang="en-US" sz="1600" dirty="0">
                <a:latin typeface="Courier New" pitchFamily="49" charset="0"/>
              </a:rPr>
              <a:t>		2'b11: </a:t>
            </a:r>
            <a:r>
              <a:rPr lang="en-US" sz="1600" dirty="0" err="1">
                <a:latin typeface="Courier New" pitchFamily="49" charset="0"/>
              </a:rPr>
              <a:t>dout</a:t>
            </a:r>
            <a:r>
              <a:rPr lang="en-US" sz="1600" dirty="0">
                <a:latin typeface="Courier New" pitchFamily="49" charset="0"/>
              </a:rPr>
              <a:t> = 3'b010;</a:t>
            </a:r>
          </a:p>
          <a:p>
            <a:pPr>
              <a:buFontTx/>
              <a:buNone/>
            </a:pPr>
            <a:r>
              <a:rPr lang="en-US" sz="1600" dirty="0">
                <a:latin typeface="Courier New" pitchFamily="49" charset="0"/>
              </a:rPr>
              <a:t>	</a:t>
            </a:r>
            <a:r>
              <a:rPr lang="en-US" sz="1600" dirty="0" err="1">
                <a:latin typeface="Courier New" pitchFamily="49" charset="0"/>
              </a:rPr>
              <a:t>endcase</a:t>
            </a:r>
            <a:endParaRPr lang="en-US" sz="1600" dirty="0">
              <a:latin typeface="Courier New" pitchFamily="49" charset="0"/>
            </a:endParaRPr>
          </a:p>
          <a:p>
            <a:pPr>
              <a:buFontTx/>
              <a:buNone/>
            </a:pPr>
            <a:r>
              <a:rPr lang="en-US" sz="1600" dirty="0" err="1">
                <a:latin typeface="Courier New" pitchFamily="49" charset="0"/>
              </a:rPr>
              <a:t>endmodule</a:t>
            </a:r>
            <a:endParaRPr lang="en-US" sz="1600" dirty="0">
              <a:latin typeface="Courier New" pitchFamily="49" charset="0"/>
            </a:endParaRPr>
          </a:p>
        </p:txBody>
      </p:sp>
      <p:sp>
        <p:nvSpPr>
          <p:cNvPr id="7" name="TextBox 6"/>
          <p:cNvSpPr txBox="1"/>
          <p:nvPr/>
        </p:nvSpPr>
        <p:spPr>
          <a:xfrm>
            <a:off x="451624" y="268069"/>
            <a:ext cx="7924800" cy="646331"/>
          </a:xfrm>
          <a:prstGeom prst="rect">
            <a:avLst/>
          </a:prstGeom>
          <a:noFill/>
        </p:spPr>
        <p:txBody>
          <a:bodyPr wrap="square" rtlCol="0">
            <a:spAutoFit/>
          </a:bodyPr>
          <a:lstStyle/>
          <a:p>
            <a:r>
              <a:rPr lang="en-US" sz="3600" dirty="0">
                <a:latin typeface="+mj-lt"/>
              </a:rPr>
              <a:t>ROM</a:t>
            </a:r>
          </a:p>
        </p:txBody>
      </p:sp>
    </p:spTree>
    <p:extLst>
      <p:ext uri="{BB962C8B-B14F-4D97-AF65-F5344CB8AC3E}">
        <p14:creationId xmlns:p14="http://schemas.microsoft.com/office/powerpoint/2010/main" val="2568312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D88F2AC2-B7C1-467B-BE75-A8E785AC174D}"/>
              </a:ext>
            </a:extLst>
          </p:cNvPr>
          <p:cNvSpPr txBox="1"/>
          <p:nvPr/>
        </p:nvSpPr>
        <p:spPr>
          <a:xfrm>
            <a:off x="457200" y="358914"/>
            <a:ext cx="7924800" cy="707886"/>
          </a:xfrm>
          <a:prstGeom prst="rect">
            <a:avLst/>
          </a:prstGeom>
          <a:noFill/>
        </p:spPr>
        <p:txBody>
          <a:bodyPr wrap="square" rtlCol="0">
            <a:spAutoFit/>
          </a:bodyPr>
          <a:lstStyle/>
          <a:p>
            <a:r>
              <a:rPr lang="en-US" sz="4000" dirty="0" err="1">
                <a:latin typeface="+mj-lt"/>
              </a:rPr>
              <a:t>Esercizi</a:t>
            </a:r>
            <a:endParaRPr lang="en-US" sz="4000" dirty="0">
              <a:latin typeface="+mj-lt"/>
            </a:endParaRPr>
          </a:p>
        </p:txBody>
      </p:sp>
      <p:sp>
        <p:nvSpPr>
          <p:cNvPr id="8" name="Rectangle 4">
            <a:extLst>
              <a:ext uri="{FF2B5EF4-FFF2-40B4-BE49-F238E27FC236}">
                <a16:creationId xmlns:a16="http://schemas.microsoft.com/office/drawing/2014/main" id="{B3CD89E1-04DA-477D-8953-B5943B25DC1F}"/>
              </a:ext>
            </a:extLst>
          </p:cNvPr>
          <p:cNvSpPr>
            <a:spLocks noChangeArrowheads="1"/>
          </p:cNvSpPr>
          <p:nvPr>
            <p:custDataLst>
              <p:tags r:id="rId1"/>
            </p:custDataLst>
          </p:nvPr>
        </p:nvSpPr>
        <p:spPr bwMode="auto">
          <a:xfrm>
            <a:off x="152400" y="990600"/>
            <a:ext cx="90678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b="0" i="0" u="none" strike="noStrike" baseline="0" dirty="0">
              <a:latin typeface="AdvOTb18868a6.B"/>
            </a:endParaRPr>
          </a:p>
          <a:p>
            <a:r>
              <a:rPr lang="en-US" sz="1800" b="0" i="0" u="none" strike="noStrike" baseline="0" dirty="0" err="1">
                <a:solidFill>
                  <a:srgbClr val="32A6DA"/>
                </a:solidFill>
                <a:latin typeface="Times New Roman" panose="02020603050405020304" pitchFamily="18" charset="0"/>
                <a:cs typeface="Times New Roman" panose="02020603050405020304" pitchFamily="18" charset="0"/>
              </a:rPr>
              <a:t>Esercizio</a:t>
            </a:r>
            <a:r>
              <a:rPr lang="en-US" sz="1800" b="0" i="0" u="none" strike="noStrike" baseline="0" dirty="0">
                <a:solidFill>
                  <a:srgbClr val="32A6DA"/>
                </a:solidFill>
                <a:latin typeface="Times New Roman" panose="02020603050405020304" pitchFamily="18" charset="0"/>
                <a:cs typeface="Times New Roman" panose="02020603050405020304" pitchFamily="18" charset="0"/>
              </a:rPr>
              <a:t> 1: </a:t>
            </a:r>
            <a:r>
              <a:rPr lang="en-US" sz="1800" b="0" i="0" u="none" strike="noStrike" baseline="0" dirty="0" err="1">
                <a:latin typeface="Times New Roman" panose="02020603050405020304" pitchFamily="18" charset="0"/>
                <a:cs typeface="Times New Roman" panose="02020603050405020304" pitchFamily="18" charset="0"/>
              </a:rPr>
              <a:t>Costruire</a:t>
            </a:r>
            <a:r>
              <a:rPr lang="en-US" sz="1800" b="0" i="0" u="none" strike="noStrike" baseline="0" dirty="0">
                <a:latin typeface="Times New Roman" panose="02020603050405020304" pitchFamily="18" charset="0"/>
                <a:cs typeface="Times New Roman" panose="02020603050405020304" pitchFamily="18" charset="0"/>
              </a:rPr>
              <a:t> una </a:t>
            </a:r>
            <a:r>
              <a:rPr lang="en-US" sz="1800" b="0" i="0" u="none" strike="noStrike" baseline="0" dirty="0" err="1">
                <a:latin typeface="Times New Roman" panose="02020603050405020304" pitchFamily="18" charset="0"/>
                <a:cs typeface="Times New Roman" panose="02020603050405020304" pitchFamily="18" charset="0"/>
              </a:rPr>
              <a:t>memoria</a:t>
            </a:r>
            <a:r>
              <a:rPr lang="en-US" sz="1800" b="0" i="0" u="none" strike="noStrike" baseline="0" dirty="0">
                <a:latin typeface="Times New Roman" panose="02020603050405020304" pitchFamily="18" charset="0"/>
                <a:cs typeface="Times New Roman" panose="02020603050405020304" pitchFamily="18" charset="0"/>
              </a:rPr>
              <a:t> di 1 MB e </a:t>
            </a:r>
            <a:r>
              <a:rPr lang="en-US" sz="1800" b="0" i="0" u="none" strike="noStrike" baseline="0" dirty="0" err="1">
                <a:latin typeface="Times New Roman" panose="02020603050405020304" pitchFamily="18" charset="0"/>
                <a:cs typeface="Times New Roman" panose="02020603050405020304" pitchFamily="18" charset="0"/>
              </a:rPr>
              <a:t>larghezza</a:t>
            </a:r>
            <a:r>
              <a:rPr lang="en-US" sz="1800" b="0" i="0" u="none" strike="noStrike" baseline="0" dirty="0">
                <a:latin typeface="Times New Roman" panose="02020603050405020304" pitchFamily="18" charset="0"/>
                <a:cs typeface="Times New Roman" panose="02020603050405020304" pitchFamily="18" charset="0"/>
              </a:rPr>
              <a:t> di </a:t>
            </a:r>
            <a:r>
              <a:rPr lang="en-US" sz="1800" b="0" i="0" u="none" strike="noStrike" baseline="0" dirty="0" err="1">
                <a:latin typeface="Times New Roman" panose="02020603050405020304" pitchFamily="18" charset="0"/>
                <a:cs typeface="Times New Roman" panose="02020603050405020304" pitchFamily="18" charset="0"/>
              </a:rPr>
              <a:t>parola</a:t>
            </a:r>
            <a:r>
              <a:rPr lang="en-US" sz="1800" b="0" i="0" u="none" strike="noStrike" baseline="0" dirty="0">
                <a:latin typeface="Times New Roman" panose="02020603050405020304" pitchFamily="18" charset="0"/>
                <a:cs typeface="Times New Roman" panose="02020603050405020304" pitchFamily="18" charset="0"/>
              </a:rPr>
              <a:t> di 32 bits a </a:t>
            </a:r>
            <a:r>
              <a:rPr lang="en-US" sz="1800" b="0" i="0" u="none" strike="noStrike" baseline="0" dirty="0" err="1">
                <a:latin typeface="Times New Roman" panose="02020603050405020304" pitchFamily="18" charset="0"/>
                <a:cs typeface="Times New Roman" panose="02020603050405020304" pitchFamily="18" charset="0"/>
              </a:rPr>
              <a:t>partire</a:t>
            </a:r>
            <a:r>
              <a:rPr lang="en-US" sz="1800" b="0" i="0" u="none" strike="noStrike" baseline="0" dirty="0">
                <a:latin typeface="Times New Roman" panose="02020603050405020304" pitchFamily="18" charset="0"/>
                <a:cs typeface="Times New Roman" panose="02020603050405020304" pitchFamily="18" charset="0"/>
              </a:rPr>
              <a:t> da </a:t>
            </a:r>
            <a:r>
              <a:rPr lang="en-US" sz="1800" b="0" i="0" u="none" strike="noStrike" baseline="0" dirty="0" err="1">
                <a:latin typeface="Times New Roman" panose="02020603050405020304" pitchFamily="18" charset="0"/>
                <a:cs typeface="Times New Roman" panose="02020603050405020304" pitchFamily="18" charset="0"/>
              </a:rPr>
              <a:t>blocchi</a:t>
            </a:r>
            <a:r>
              <a:rPr lang="en-US" sz="1800" b="0" i="0" u="none" strike="noStrike" baseline="0" dirty="0">
                <a:latin typeface="Times New Roman" panose="02020603050405020304" pitchFamily="18" charset="0"/>
                <a:cs typeface="Times New Roman" panose="02020603050405020304" pitchFamily="18" charset="0"/>
              </a:rPr>
              <a:t> di </a:t>
            </a:r>
            <a:r>
              <a:rPr lang="en-US" sz="1800" b="0" i="0" u="none" strike="noStrike" baseline="0" dirty="0" err="1">
                <a:latin typeface="Times New Roman" panose="02020603050405020304" pitchFamily="18" charset="0"/>
                <a:cs typeface="Times New Roman" panose="02020603050405020304" pitchFamily="18" charset="0"/>
              </a:rPr>
              <a:t>memoria</a:t>
            </a:r>
            <a:r>
              <a:rPr lang="en-US" sz="1800" b="0" i="0" u="none" strike="noStrike" baseline="0" dirty="0">
                <a:latin typeface="Times New Roman" panose="02020603050405020304" pitchFamily="18" charset="0"/>
                <a:cs typeface="Times New Roman" panose="02020603050405020304" pitchFamily="18" charset="0"/>
              </a:rPr>
              <a:t> di </a:t>
            </a:r>
            <a:r>
              <a:rPr lang="en-US" sz="1800" b="0" i="0" u="none" strike="noStrike" baseline="0" dirty="0" err="1">
                <a:latin typeface="Times New Roman" panose="02020603050405020304" pitchFamily="18" charset="0"/>
                <a:cs typeface="Times New Roman" panose="02020603050405020304" pitchFamily="18" charset="0"/>
              </a:rPr>
              <a:t>dimensioni</a:t>
            </a:r>
            <a:r>
              <a:rPr lang="en-US" sz="1800" b="0" i="0" u="none" strike="noStrike" baseline="0" dirty="0">
                <a:latin typeface="Times New Roman" panose="02020603050405020304" pitchFamily="18" charset="0"/>
                <a:cs typeface="Times New Roman" panose="02020603050405020304" pitchFamily="18" charset="0"/>
              </a:rPr>
              <a:t> </a:t>
            </a:r>
            <a:r>
              <a:rPr lang="en-US" sz="1800" dirty="0">
                <a:latin typeface="+mj-lt"/>
                <a:cs typeface="Times New Roman" pitchFamily="18" charset="0"/>
              </a:rPr>
              <a:t>2</a:t>
            </a:r>
            <a:r>
              <a:rPr lang="en-US" sz="1800" i="1" baseline="30000" dirty="0">
                <a:latin typeface="+mj-lt"/>
                <a:cs typeface="Arial" charset="0"/>
              </a:rPr>
              <a:t>18</a:t>
            </a:r>
            <a:r>
              <a:rPr lang="en-US" sz="1800" dirty="0">
                <a:latin typeface="+mj-lt"/>
                <a:cs typeface="Arial" charset="0"/>
              </a:rPr>
              <a:t>  </a:t>
            </a:r>
            <a:r>
              <a:rPr lang="en-US" sz="1800" dirty="0">
                <a:latin typeface="+mj-lt"/>
                <a:cs typeface="Times New Roman" pitchFamily="18" charset="0"/>
              </a:rPr>
              <a:t>× 8</a:t>
            </a:r>
            <a:r>
              <a:rPr lang="en-US" sz="1800" dirty="0">
                <a:latin typeface="+mj-lt"/>
                <a:cs typeface="Arial" charset="0"/>
              </a:rPr>
              <a:t>  </a:t>
            </a:r>
          </a:p>
          <a:p>
            <a:pPr algn="l"/>
            <a:endParaRPr lang="it-IT" dirty="0">
              <a:latin typeface="Times New Roman" panose="02020603050405020304" pitchFamily="18" charset="0"/>
              <a:cs typeface="Times New Roman" panose="02020603050405020304" pitchFamily="18" charset="0"/>
            </a:endParaRPr>
          </a:p>
          <a:p>
            <a:pPr algn="l"/>
            <a:endParaRPr lang="it-IT" dirty="0">
              <a:latin typeface="Times New Roman" panose="02020603050405020304" pitchFamily="18" charset="0"/>
              <a:cs typeface="Times New Roman" panose="02020603050405020304" pitchFamily="18" charset="0"/>
            </a:endParaRPr>
          </a:p>
          <a:p>
            <a:pPr algn="l"/>
            <a:endParaRPr lang="it-IT" dirty="0">
              <a:latin typeface="Times New Roman" panose="02020603050405020304" pitchFamily="18" charset="0"/>
              <a:cs typeface="Times New Roman" panose="02020603050405020304" pitchFamily="18" charset="0"/>
            </a:endParaRPr>
          </a:p>
          <a:p>
            <a:r>
              <a:rPr lang="en-US" sz="1800" b="0" i="0" u="none" strike="noStrike" baseline="0" dirty="0" err="1">
                <a:solidFill>
                  <a:srgbClr val="32A6DA"/>
                </a:solidFill>
                <a:latin typeface="Times New Roman" panose="02020603050405020304" pitchFamily="18" charset="0"/>
                <a:cs typeface="Times New Roman" panose="02020603050405020304" pitchFamily="18" charset="0"/>
              </a:rPr>
              <a:t>Esercizio</a:t>
            </a:r>
            <a:r>
              <a:rPr lang="en-US" sz="1800" b="0" i="0" u="none" strike="noStrike" baseline="0" dirty="0">
                <a:solidFill>
                  <a:srgbClr val="32A6DA"/>
                </a:solidFill>
                <a:latin typeface="Times New Roman" panose="02020603050405020304" pitchFamily="18" charset="0"/>
                <a:cs typeface="Times New Roman" panose="02020603050405020304" pitchFamily="18" charset="0"/>
              </a:rPr>
              <a:t> 2: </a:t>
            </a:r>
            <a:r>
              <a:rPr lang="en-US" sz="1800" b="0" i="0" u="none" strike="noStrike" baseline="0" dirty="0" err="1">
                <a:latin typeface="Times New Roman" panose="02020603050405020304" pitchFamily="18" charset="0"/>
                <a:cs typeface="Times New Roman" panose="02020603050405020304" pitchFamily="18" charset="0"/>
              </a:rPr>
              <a:t>Costruire</a:t>
            </a:r>
            <a:r>
              <a:rPr lang="en-US" sz="1800" b="0" i="0" u="none" strike="noStrike" baseline="0" dirty="0">
                <a:latin typeface="Times New Roman" panose="02020603050405020304" pitchFamily="18" charset="0"/>
                <a:cs typeface="Times New Roman" panose="02020603050405020304" pitchFamily="18" charset="0"/>
              </a:rPr>
              <a:t> una </a:t>
            </a:r>
            <a:r>
              <a:rPr lang="en-US" sz="1800" b="0" i="0" u="none" strike="noStrike" baseline="0" dirty="0" err="1">
                <a:latin typeface="Times New Roman" panose="02020603050405020304" pitchFamily="18" charset="0"/>
                <a:cs typeface="Times New Roman" panose="02020603050405020304" pitchFamily="18" charset="0"/>
              </a:rPr>
              <a:t>memoria</a:t>
            </a:r>
            <a:r>
              <a:rPr lang="en-US" sz="1800" b="0" i="0" u="none" strike="noStrike" baseline="0" dirty="0">
                <a:latin typeface="Times New Roman" panose="02020603050405020304" pitchFamily="18" charset="0"/>
                <a:cs typeface="Times New Roman" panose="02020603050405020304" pitchFamily="18" charset="0"/>
              </a:rPr>
              <a:t> di 1 MB e </a:t>
            </a:r>
            <a:r>
              <a:rPr lang="en-US" sz="1800" b="0" i="0" u="none" strike="noStrike" baseline="0" dirty="0" err="1">
                <a:latin typeface="Times New Roman" panose="02020603050405020304" pitchFamily="18" charset="0"/>
                <a:cs typeface="Times New Roman" panose="02020603050405020304" pitchFamily="18" charset="0"/>
              </a:rPr>
              <a:t>larghezza</a:t>
            </a:r>
            <a:r>
              <a:rPr lang="en-US" sz="1800" b="0" i="0" u="none" strike="noStrike" baseline="0" dirty="0">
                <a:latin typeface="Times New Roman" panose="02020603050405020304" pitchFamily="18" charset="0"/>
                <a:cs typeface="Times New Roman" panose="02020603050405020304" pitchFamily="18" charset="0"/>
              </a:rPr>
              <a:t> di </a:t>
            </a:r>
            <a:r>
              <a:rPr lang="en-US" sz="1800" b="0" i="0" u="none" strike="noStrike" baseline="0" dirty="0" err="1">
                <a:latin typeface="Times New Roman" panose="02020603050405020304" pitchFamily="18" charset="0"/>
                <a:cs typeface="Times New Roman" panose="02020603050405020304" pitchFamily="18" charset="0"/>
              </a:rPr>
              <a:t>parola</a:t>
            </a:r>
            <a:r>
              <a:rPr lang="en-US" sz="1800" b="0" i="0" u="none" strike="noStrike" baseline="0" dirty="0">
                <a:latin typeface="Times New Roman" panose="02020603050405020304" pitchFamily="18" charset="0"/>
                <a:cs typeface="Times New Roman" panose="02020603050405020304" pitchFamily="18" charset="0"/>
              </a:rPr>
              <a:t> di 32 bits a </a:t>
            </a:r>
            <a:r>
              <a:rPr lang="en-US" sz="1800" b="0" i="0" u="none" strike="noStrike" baseline="0" dirty="0" err="1">
                <a:latin typeface="Times New Roman" panose="02020603050405020304" pitchFamily="18" charset="0"/>
                <a:cs typeface="Times New Roman" panose="02020603050405020304" pitchFamily="18" charset="0"/>
              </a:rPr>
              <a:t>partire</a:t>
            </a:r>
            <a:r>
              <a:rPr lang="en-US" sz="1800" b="0" i="0" u="none" strike="noStrike" baseline="0" dirty="0">
                <a:latin typeface="Times New Roman" panose="02020603050405020304" pitchFamily="18" charset="0"/>
                <a:cs typeface="Times New Roman" panose="02020603050405020304" pitchFamily="18" charset="0"/>
              </a:rPr>
              <a:t> da </a:t>
            </a:r>
            <a:r>
              <a:rPr lang="en-US" sz="1800" b="0" i="0" u="none" strike="noStrike" baseline="0" dirty="0" err="1">
                <a:latin typeface="Times New Roman" panose="02020603050405020304" pitchFamily="18" charset="0"/>
                <a:cs typeface="Times New Roman" panose="02020603050405020304" pitchFamily="18" charset="0"/>
              </a:rPr>
              <a:t>blocchi</a:t>
            </a:r>
            <a:r>
              <a:rPr lang="en-US" sz="1800" b="0" i="0" u="none" strike="noStrike" baseline="0" dirty="0">
                <a:latin typeface="Times New Roman" panose="02020603050405020304" pitchFamily="18" charset="0"/>
                <a:cs typeface="Times New Roman" panose="02020603050405020304" pitchFamily="18" charset="0"/>
              </a:rPr>
              <a:t> di </a:t>
            </a:r>
            <a:r>
              <a:rPr lang="en-US" sz="1800" b="0" i="0" u="none" strike="noStrike" baseline="0" dirty="0" err="1">
                <a:latin typeface="Times New Roman" panose="02020603050405020304" pitchFamily="18" charset="0"/>
                <a:cs typeface="Times New Roman" panose="02020603050405020304" pitchFamily="18" charset="0"/>
              </a:rPr>
              <a:t>memoria</a:t>
            </a:r>
            <a:r>
              <a:rPr lang="en-US" sz="1800" b="0" i="0" u="none" strike="noStrike" baseline="0" dirty="0">
                <a:latin typeface="Times New Roman" panose="02020603050405020304" pitchFamily="18" charset="0"/>
                <a:cs typeface="Times New Roman" panose="02020603050405020304" pitchFamily="18" charset="0"/>
              </a:rPr>
              <a:t> di </a:t>
            </a:r>
            <a:r>
              <a:rPr lang="en-US" sz="1800" b="0" i="0" u="none" strike="noStrike" baseline="0" dirty="0" err="1">
                <a:latin typeface="Times New Roman" panose="02020603050405020304" pitchFamily="18" charset="0"/>
                <a:cs typeface="Times New Roman" panose="02020603050405020304" pitchFamily="18" charset="0"/>
              </a:rPr>
              <a:t>dimensioni</a:t>
            </a:r>
            <a:r>
              <a:rPr lang="en-US" sz="1800" b="0" i="0" u="none" strike="noStrike" baseline="0" dirty="0">
                <a:latin typeface="Times New Roman" panose="02020603050405020304" pitchFamily="18" charset="0"/>
                <a:cs typeface="Times New Roman" panose="02020603050405020304" pitchFamily="18" charset="0"/>
              </a:rPr>
              <a:t> </a:t>
            </a:r>
            <a:r>
              <a:rPr lang="en-US" sz="1800" dirty="0">
                <a:latin typeface="+mj-lt"/>
                <a:cs typeface="Times New Roman" pitchFamily="18" charset="0"/>
              </a:rPr>
              <a:t>2</a:t>
            </a:r>
            <a:r>
              <a:rPr lang="en-US" sz="1800" i="1" baseline="30000" dirty="0">
                <a:latin typeface="+mj-lt"/>
                <a:cs typeface="Arial" charset="0"/>
              </a:rPr>
              <a:t>16</a:t>
            </a:r>
            <a:r>
              <a:rPr lang="en-US" sz="1800" dirty="0">
                <a:latin typeface="+mj-lt"/>
                <a:cs typeface="Arial" charset="0"/>
              </a:rPr>
              <a:t>  </a:t>
            </a:r>
            <a:r>
              <a:rPr lang="en-US" sz="1800" dirty="0">
                <a:latin typeface="+mj-lt"/>
                <a:cs typeface="Times New Roman" pitchFamily="18" charset="0"/>
              </a:rPr>
              <a:t>× 32</a:t>
            </a:r>
            <a:r>
              <a:rPr lang="en-US" sz="1800" dirty="0">
                <a:latin typeface="+mj-lt"/>
                <a:cs typeface="Arial" charset="0"/>
              </a:rPr>
              <a:t>  </a:t>
            </a:r>
          </a:p>
          <a:p>
            <a:pPr algn="l"/>
            <a:endParaRPr lang="it-IT" dirty="0">
              <a:latin typeface="Times New Roman" panose="02020603050405020304" pitchFamily="18" charset="0"/>
              <a:cs typeface="Times New Roman" panose="02020603050405020304" pitchFamily="18" charset="0"/>
            </a:endParaRPr>
          </a:p>
          <a:p>
            <a:pPr algn="l"/>
            <a:endParaRPr lang="it-IT" dirty="0">
              <a:latin typeface="Times New Roman" panose="02020603050405020304" pitchFamily="18" charset="0"/>
              <a:cs typeface="Times New Roman" panose="02020603050405020304" pitchFamily="18" charset="0"/>
            </a:endParaRPr>
          </a:p>
          <a:p>
            <a:pPr algn="l"/>
            <a:endParaRPr lang="it-IT" dirty="0">
              <a:latin typeface="Times New Roman" panose="02020603050405020304" pitchFamily="18" charset="0"/>
              <a:cs typeface="Times New Roman" panose="02020603050405020304" pitchFamily="18" charset="0"/>
            </a:endParaRPr>
          </a:p>
          <a:p>
            <a:r>
              <a:rPr lang="en-US" sz="1800" b="0" i="0" u="none" strike="noStrike" baseline="0" dirty="0" err="1">
                <a:solidFill>
                  <a:srgbClr val="32A6DA"/>
                </a:solidFill>
                <a:latin typeface="Times New Roman" panose="02020603050405020304" pitchFamily="18" charset="0"/>
                <a:cs typeface="Times New Roman" panose="02020603050405020304" pitchFamily="18" charset="0"/>
              </a:rPr>
              <a:t>Esercizio</a:t>
            </a:r>
            <a:r>
              <a:rPr lang="en-US" sz="1800" b="0" i="0" u="none" strike="noStrike" baseline="0" dirty="0">
                <a:solidFill>
                  <a:srgbClr val="32A6DA"/>
                </a:solidFill>
                <a:latin typeface="Times New Roman" panose="02020603050405020304" pitchFamily="18" charset="0"/>
                <a:cs typeface="Times New Roman" panose="02020603050405020304" pitchFamily="18" charset="0"/>
              </a:rPr>
              <a:t> 3: </a:t>
            </a:r>
            <a:r>
              <a:rPr lang="en-US" sz="1800" b="0" i="0" u="none" strike="noStrike" baseline="0" dirty="0" err="1">
                <a:latin typeface="Times New Roman" panose="02020603050405020304" pitchFamily="18" charset="0"/>
                <a:cs typeface="Times New Roman" panose="02020603050405020304" pitchFamily="18" charset="0"/>
              </a:rPr>
              <a:t>Costruire</a:t>
            </a:r>
            <a:r>
              <a:rPr lang="en-US" sz="1800" b="0" i="0" u="none" strike="noStrike" baseline="0" dirty="0">
                <a:latin typeface="Times New Roman" panose="02020603050405020304" pitchFamily="18" charset="0"/>
                <a:cs typeface="Times New Roman" panose="02020603050405020304" pitchFamily="18" charset="0"/>
              </a:rPr>
              <a:t> una </a:t>
            </a:r>
            <a:r>
              <a:rPr lang="en-US" sz="1800" b="0" i="0" u="none" strike="noStrike" baseline="0" dirty="0" err="1">
                <a:latin typeface="Times New Roman" panose="02020603050405020304" pitchFamily="18" charset="0"/>
                <a:cs typeface="Times New Roman" panose="02020603050405020304" pitchFamily="18" charset="0"/>
              </a:rPr>
              <a:t>memoria</a:t>
            </a:r>
            <a:r>
              <a:rPr lang="en-US" sz="1800" b="0" i="0" u="none" strike="noStrike" baseline="0" dirty="0">
                <a:latin typeface="Times New Roman" panose="02020603050405020304" pitchFamily="18" charset="0"/>
                <a:cs typeface="Times New Roman" panose="02020603050405020304" pitchFamily="18" charset="0"/>
              </a:rPr>
              <a:t> di 1 MB e </a:t>
            </a:r>
            <a:r>
              <a:rPr lang="en-US" sz="1800" b="0" i="0" u="none" strike="noStrike" baseline="0" dirty="0" err="1">
                <a:latin typeface="Times New Roman" panose="02020603050405020304" pitchFamily="18" charset="0"/>
                <a:cs typeface="Times New Roman" panose="02020603050405020304" pitchFamily="18" charset="0"/>
              </a:rPr>
              <a:t>larghezza</a:t>
            </a:r>
            <a:r>
              <a:rPr lang="en-US" sz="1800" b="0" i="0" u="none" strike="noStrike" baseline="0" dirty="0">
                <a:latin typeface="Times New Roman" panose="02020603050405020304" pitchFamily="18" charset="0"/>
                <a:cs typeface="Times New Roman" panose="02020603050405020304" pitchFamily="18" charset="0"/>
              </a:rPr>
              <a:t> di </a:t>
            </a:r>
            <a:r>
              <a:rPr lang="en-US" sz="1800" b="0" i="0" u="none" strike="noStrike" baseline="0" dirty="0" err="1">
                <a:latin typeface="Times New Roman" panose="02020603050405020304" pitchFamily="18" charset="0"/>
                <a:cs typeface="Times New Roman" panose="02020603050405020304" pitchFamily="18" charset="0"/>
              </a:rPr>
              <a:t>parola</a:t>
            </a:r>
            <a:r>
              <a:rPr lang="en-US" sz="1800" b="0" i="0" u="none" strike="noStrike" baseline="0" dirty="0">
                <a:latin typeface="Times New Roman" panose="02020603050405020304" pitchFamily="18" charset="0"/>
                <a:cs typeface="Times New Roman" panose="02020603050405020304" pitchFamily="18" charset="0"/>
              </a:rPr>
              <a:t> di 8 bits a </a:t>
            </a:r>
            <a:r>
              <a:rPr lang="en-US" sz="1800" b="0" i="0" u="none" strike="noStrike" baseline="0" dirty="0" err="1">
                <a:latin typeface="Times New Roman" panose="02020603050405020304" pitchFamily="18" charset="0"/>
                <a:cs typeface="Times New Roman" panose="02020603050405020304" pitchFamily="18" charset="0"/>
              </a:rPr>
              <a:t>partire</a:t>
            </a:r>
            <a:r>
              <a:rPr lang="en-US" sz="1800" b="0" i="0" u="none" strike="noStrike" baseline="0" dirty="0">
                <a:latin typeface="Times New Roman" panose="02020603050405020304" pitchFamily="18" charset="0"/>
                <a:cs typeface="Times New Roman" panose="02020603050405020304" pitchFamily="18" charset="0"/>
              </a:rPr>
              <a:t> da </a:t>
            </a:r>
            <a:r>
              <a:rPr lang="en-US" sz="1800" b="0" i="0" u="none" strike="noStrike" baseline="0" dirty="0" err="1">
                <a:latin typeface="Times New Roman" panose="02020603050405020304" pitchFamily="18" charset="0"/>
                <a:cs typeface="Times New Roman" panose="02020603050405020304" pitchFamily="18" charset="0"/>
              </a:rPr>
              <a:t>blocchi</a:t>
            </a:r>
            <a:r>
              <a:rPr lang="en-US" sz="1800" b="0" i="0" u="none" strike="noStrike" baseline="0" dirty="0">
                <a:latin typeface="Times New Roman" panose="02020603050405020304" pitchFamily="18" charset="0"/>
                <a:cs typeface="Times New Roman" panose="02020603050405020304" pitchFamily="18" charset="0"/>
              </a:rPr>
              <a:t> di </a:t>
            </a:r>
            <a:r>
              <a:rPr lang="en-US" sz="1800" b="0" i="0" u="none" strike="noStrike" baseline="0" dirty="0" err="1">
                <a:latin typeface="Times New Roman" panose="02020603050405020304" pitchFamily="18" charset="0"/>
                <a:cs typeface="Times New Roman" panose="02020603050405020304" pitchFamily="18" charset="0"/>
              </a:rPr>
              <a:t>memoria</a:t>
            </a:r>
            <a:r>
              <a:rPr lang="en-US" sz="1800" b="0" i="0" u="none" strike="noStrike" baseline="0" dirty="0">
                <a:latin typeface="Times New Roman" panose="02020603050405020304" pitchFamily="18" charset="0"/>
                <a:cs typeface="Times New Roman" panose="02020603050405020304" pitchFamily="18" charset="0"/>
              </a:rPr>
              <a:t> di </a:t>
            </a:r>
            <a:r>
              <a:rPr lang="en-US" sz="1800" b="0" i="0" u="none" strike="noStrike" baseline="0" dirty="0" err="1">
                <a:latin typeface="Times New Roman" panose="02020603050405020304" pitchFamily="18" charset="0"/>
                <a:cs typeface="Times New Roman" panose="02020603050405020304" pitchFamily="18" charset="0"/>
              </a:rPr>
              <a:t>dimensioni</a:t>
            </a:r>
            <a:r>
              <a:rPr lang="en-US" sz="1800" b="0" i="0" u="none" strike="noStrike" baseline="0" dirty="0">
                <a:latin typeface="Times New Roman" panose="02020603050405020304" pitchFamily="18" charset="0"/>
                <a:cs typeface="Times New Roman" panose="02020603050405020304" pitchFamily="18" charset="0"/>
              </a:rPr>
              <a:t> </a:t>
            </a:r>
            <a:r>
              <a:rPr lang="en-US" sz="1800" dirty="0">
                <a:latin typeface="+mj-lt"/>
                <a:cs typeface="Times New Roman" pitchFamily="18" charset="0"/>
              </a:rPr>
              <a:t>2</a:t>
            </a:r>
            <a:r>
              <a:rPr lang="en-US" sz="1800" i="1" baseline="30000" dirty="0">
                <a:latin typeface="+mj-lt"/>
                <a:cs typeface="Arial" charset="0"/>
              </a:rPr>
              <a:t>18</a:t>
            </a:r>
            <a:r>
              <a:rPr lang="en-US" sz="1800" dirty="0">
                <a:latin typeface="+mj-lt"/>
                <a:cs typeface="Arial" charset="0"/>
              </a:rPr>
              <a:t>  </a:t>
            </a:r>
            <a:r>
              <a:rPr lang="en-US" sz="1800" dirty="0">
                <a:latin typeface="+mj-lt"/>
                <a:cs typeface="Times New Roman" pitchFamily="18" charset="0"/>
              </a:rPr>
              <a:t>× 32</a:t>
            </a:r>
            <a:r>
              <a:rPr lang="en-US" sz="1800" dirty="0">
                <a:latin typeface="+mj-lt"/>
                <a:cs typeface="Arial" charset="0"/>
              </a:rPr>
              <a:t>  </a:t>
            </a:r>
          </a:p>
          <a:p>
            <a:pPr algn="l"/>
            <a:endParaRPr lang="it-IT" dirty="0">
              <a:latin typeface="Times New Roman" panose="02020603050405020304" pitchFamily="18" charset="0"/>
              <a:cs typeface="Times New Roman" panose="02020603050405020304" pitchFamily="18" charset="0"/>
            </a:endParaRPr>
          </a:p>
          <a:p>
            <a:pPr algn="l"/>
            <a:endParaRPr lang="it-IT"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it-I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7999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7318A6-C589-4EC5-A7C9-27153BC04DD9}"/>
              </a:ext>
            </a:extLst>
          </p:cNvPr>
          <p:cNvSpPr>
            <a:spLocks noGrp="1"/>
          </p:cNvSpPr>
          <p:nvPr>
            <p:ph type="ctrTitle"/>
          </p:nvPr>
        </p:nvSpPr>
        <p:spPr/>
        <p:txBody>
          <a:bodyPr/>
          <a:lstStyle/>
          <a:p>
            <a:r>
              <a:rPr lang="it-IT" dirty="0" err="1"/>
              <a:t>Logic</a:t>
            </a:r>
            <a:r>
              <a:rPr lang="it-IT" dirty="0"/>
              <a:t> Using ROM</a:t>
            </a:r>
          </a:p>
        </p:txBody>
      </p:sp>
      <p:sp>
        <p:nvSpPr>
          <p:cNvPr id="5" name="Sottotitolo 4">
            <a:extLst>
              <a:ext uri="{FF2B5EF4-FFF2-40B4-BE49-F238E27FC236}">
                <a16:creationId xmlns:a16="http://schemas.microsoft.com/office/drawing/2014/main" id="{481FCE69-C32C-4B47-BBFF-52ACB28AA59A}"/>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1110323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9188" name="Object 4"/>
          <p:cNvGraphicFramePr>
            <a:graphicFrameLocks noGrp="1" noChangeAspect="1"/>
          </p:cNvGraphicFramePr>
          <p:nvPr>
            <p:ph sz="half" idx="4294967295"/>
            <p:custDataLst>
              <p:tags r:id="rId1"/>
            </p:custDataLst>
          </p:nvPr>
        </p:nvGraphicFramePr>
        <p:xfrm>
          <a:off x="1295400" y="1752600"/>
          <a:ext cx="3810000" cy="3116263"/>
        </p:xfrm>
        <a:graphic>
          <a:graphicData uri="http://schemas.openxmlformats.org/presentationml/2006/ole">
            <mc:AlternateContent xmlns:mc="http://schemas.openxmlformats.org/markup-compatibility/2006">
              <mc:Choice xmlns:v="urn:schemas-microsoft-com:vml" Requires="v">
                <p:oleObj name="Visio" r:id="rId7" imgW="2120798" imgH="1734922" progId="Visio.Drawing.11">
                  <p:embed/>
                </p:oleObj>
              </mc:Choice>
              <mc:Fallback>
                <p:oleObj name="Visio" r:id="rId7" imgW="2120798" imgH="1734922" progId="Visio.Drawing.11">
                  <p:embed/>
                  <p:pic>
                    <p:nvPicPr>
                      <p:cNvPr id="989188"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1752600"/>
                        <a:ext cx="3810000" cy="3116263"/>
                      </a:xfrm>
                      <a:prstGeom prst="rect">
                        <a:avLst/>
                      </a:prstGeom>
                    </p:spPr>
                  </p:pic>
                </p:oleObj>
              </mc:Fallback>
            </mc:AlternateContent>
          </a:graphicData>
        </a:graphic>
      </p:graphicFrame>
      <p:graphicFrame>
        <p:nvGraphicFramePr>
          <p:cNvPr id="989190" name="Object 6"/>
          <p:cNvGraphicFramePr>
            <a:graphicFrameLocks noGrp="1" noChangeAspect="1"/>
          </p:cNvGraphicFramePr>
          <p:nvPr>
            <p:ph sz="half" idx="4294967295"/>
            <p:custDataLst>
              <p:tags r:id="rId2"/>
            </p:custDataLst>
          </p:nvPr>
        </p:nvGraphicFramePr>
        <p:xfrm>
          <a:off x="5334000" y="1582738"/>
          <a:ext cx="2728912" cy="3714750"/>
        </p:xfrm>
        <a:graphic>
          <a:graphicData uri="http://schemas.openxmlformats.org/presentationml/2006/ole">
            <mc:AlternateContent xmlns:mc="http://schemas.openxmlformats.org/markup-compatibility/2006">
              <mc:Choice xmlns:v="urn:schemas-microsoft-com:vml" Requires="v">
                <p:oleObj name="VISIO" r:id="rId9" imgW="1249200" imgH="1779480" progId="Visio.Drawing.6">
                  <p:embed/>
                </p:oleObj>
              </mc:Choice>
              <mc:Fallback>
                <p:oleObj name="VISIO" r:id="rId9" imgW="1249200" imgH="1779480" progId="Visio.Drawing.6">
                  <p:embed/>
                  <p:pic>
                    <p:nvPicPr>
                      <p:cNvPr id="98919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0" y="1582738"/>
                        <a:ext cx="2728912"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918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9189" name="Rectangle 5"/>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a:latin typeface="+mj-lt"/>
              </a:rPr>
              <a:t>ROM: Dot Notation</a:t>
            </a:r>
          </a:p>
        </p:txBody>
      </p:sp>
    </p:spTree>
    <p:extLst>
      <p:ext uri="{BB962C8B-B14F-4D97-AF65-F5344CB8AC3E}">
        <p14:creationId xmlns:p14="http://schemas.microsoft.com/office/powerpoint/2010/main" val="404103951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4" name="Rectangle 4"/>
          <p:cNvSpPr>
            <a:spLocks noGrp="1" noChangeArrowheads="1"/>
          </p:cNvSpPr>
          <p:nvPr>
            <p:ph idx="4294967295"/>
            <p:custDataLst>
              <p:tags r:id="rId1"/>
            </p:custDataLst>
          </p:nvPr>
        </p:nvSpPr>
        <p:spPr>
          <a:xfrm>
            <a:off x="604024" y="1066800"/>
            <a:ext cx="7772400" cy="2743200"/>
          </a:xfrm>
          <a:solidFill>
            <a:schemeClr val="bg1">
              <a:lumMod val="95000"/>
            </a:schemeClr>
          </a:solidFill>
        </p:spPr>
        <p:txBody>
          <a:bodyPr>
            <a:normAutofit/>
          </a:bodyPr>
          <a:lstStyle/>
          <a:p>
            <a:pPr>
              <a:buFontTx/>
              <a:buNone/>
            </a:pPr>
            <a:r>
              <a:rPr lang="en-US" sz="1600" dirty="0">
                <a:latin typeface="Courier New" pitchFamily="49" charset="0"/>
              </a:rPr>
              <a:t>module counter #(parameter N = 8)</a:t>
            </a:r>
          </a:p>
          <a:p>
            <a:pPr>
              <a:buFontTx/>
              <a:buNone/>
            </a:pPr>
            <a:r>
              <a:rPr lang="en-US" sz="1600" dirty="0">
                <a:latin typeface="Courier New" pitchFamily="49" charset="0"/>
              </a:rPr>
              <a:t>			(input logic </a:t>
            </a:r>
            <a:r>
              <a:rPr lang="en-US" sz="1600" dirty="0" err="1">
                <a:latin typeface="Courier New" pitchFamily="49" charset="0"/>
              </a:rPr>
              <a:t>clk</a:t>
            </a:r>
            <a:r>
              <a:rPr lang="en-US" sz="1600" dirty="0">
                <a:latin typeface="Courier New" pitchFamily="49" charset="0"/>
              </a:rPr>
              <a:t>,</a:t>
            </a:r>
          </a:p>
          <a:p>
            <a:pPr>
              <a:buFontTx/>
              <a:buNone/>
            </a:pPr>
            <a:r>
              <a:rPr lang="en-US" sz="1600" dirty="0">
                <a:latin typeface="Courier New" pitchFamily="49" charset="0"/>
              </a:rPr>
              <a:t>			 input logic reset,</a:t>
            </a:r>
          </a:p>
          <a:p>
            <a:pPr>
              <a:buFontTx/>
              <a:buNone/>
            </a:pPr>
            <a:r>
              <a:rPr lang="en-US" sz="1600" dirty="0">
                <a:latin typeface="Courier New" pitchFamily="49" charset="0"/>
              </a:rPr>
              <a:t>			 output logic [N–1:0] q);</a:t>
            </a:r>
          </a:p>
          <a:p>
            <a:pPr>
              <a:buFontTx/>
              <a:buNone/>
            </a:pPr>
            <a:endParaRPr lang="en-US" sz="1600" dirty="0">
              <a:latin typeface="Courier New" pitchFamily="49" charset="0"/>
            </a:endParaRPr>
          </a:p>
          <a:p>
            <a:pPr>
              <a:buFontTx/>
              <a:buNone/>
            </a:pPr>
            <a:r>
              <a:rPr lang="en-US" sz="1600" dirty="0">
                <a:latin typeface="Courier New" pitchFamily="49" charset="0"/>
              </a:rPr>
              <a:t>	</a:t>
            </a:r>
            <a:r>
              <a:rPr lang="en-US" sz="1600" dirty="0" err="1">
                <a:latin typeface="Courier New" pitchFamily="49" charset="0"/>
              </a:rPr>
              <a:t>always_ff</a:t>
            </a:r>
            <a:r>
              <a:rPr lang="en-US" sz="1600" dirty="0">
                <a:latin typeface="Courier New" pitchFamily="49" charset="0"/>
              </a:rPr>
              <a:t> @(posedge </a:t>
            </a:r>
            <a:r>
              <a:rPr lang="en-US" sz="1600" dirty="0" err="1">
                <a:latin typeface="Courier New" pitchFamily="49" charset="0"/>
              </a:rPr>
              <a:t>clk</a:t>
            </a:r>
            <a:r>
              <a:rPr lang="en-US" sz="1600" dirty="0">
                <a:latin typeface="Courier New" pitchFamily="49" charset="0"/>
              </a:rPr>
              <a:t>, </a:t>
            </a:r>
            <a:r>
              <a:rPr lang="en-US" sz="1600" dirty="0" err="1">
                <a:latin typeface="Courier New" pitchFamily="49" charset="0"/>
              </a:rPr>
              <a:t>posedge</a:t>
            </a:r>
            <a:r>
              <a:rPr lang="en-US" sz="1600" dirty="0">
                <a:latin typeface="Courier New" pitchFamily="49" charset="0"/>
              </a:rPr>
              <a:t> reset)</a:t>
            </a:r>
          </a:p>
          <a:p>
            <a:pPr>
              <a:buFontTx/>
              <a:buNone/>
            </a:pPr>
            <a:r>
              <a:rPr lang="en-US" sz="1600" dirty="0">
                <a:latin typeface="Courier New" pitchFamily="49" charset="0"/>
              </a:rPr>
              <a:t>		if (reset) q &lt;= 0;</a:t>
            </a:r>
          </a:p>
          <a:p>
            <a:pPr>
              <a:buFontTx/>
              <a:buNone/>
            </a:pPr>
            <a:r>
              <a:rPr lang="en-US" sz="1600" dirty="0">
                <a:latin typeface="Courier New" pitchFamily="49" charset="0"/>
              </a:rPr>
              <a:t>		else q &lt;= q + 1;</a:t>
            </a:r>
          </a:p>
          <a:p>
            <a:pPr>
              <a:buFontTx/>
              <a:buNone/>
            </a:pPr>
            <a:r>
              <a:rPr lang="en-US" sz="1600" dirty="0" err="1">
                <a:latin typeface="Courier New" pitchFamily="49" charset="0"/>
              </a:rPr>
              <a:t>endmodule</a:t>
            </a:r>
            <a:endParaRPr lang="en-US" sz="1600" dirty="0">
              <a:latin typeface="Courier New" pitchFamily="49" charset="0"/>
            </a:endParaRPr>
          </a:p>
        </p:txBody>
      </p:sp>
      <p:sp>
        <p:nvSpPr>
          <p:cNvPr id="7" name="TextBox 6"/>
          <p:cNvSpPr txBox="1"/>
          <p:nvPr/>
        </p:nvSpPr>
        <p:spPr>
          <a:xfrm>
            <a:off x="451624" y="268069"/>
            <a:ext cx="7924800" cy="646331"/>
          </a:xfrm>
          <a:prstGeom prst="rect">
            <a:avLst/>
          </a:prstGeom>
          <a:noFill/>
        </p:spPr>
        <p:txBody>
          <a:bodyPr wrap="square" rtlCol="0">
            <a:spAutoFit/>
          </a:bodyPr>
          <a:lstStyle/>
          <a:p>
            <a:r>
              <a:rPr lang="en-US" sz="3600" dirty="0">
                <a:latin typeface="+mj-lt"/>
              </a:rPr>
              <a:t>COUNTER</a:t>
            </a:r>
          </a:p>
        </p:txBody>
      </p:sp>
      <p:pic>
        <p:nvPicPr>
          <p:cNvPr id="3" name="Immagine 2">
            <a:extLst>
              <a:ext uri="{FF2B5EF4-FFF2-40B4-BE49-F238E27FC236}">
                <a16:creationId xmlns:a16="http://schemas.microsoft.com/office/drawing/2014/main" id="{79517E60-6607-4B91-BA4B-2484AC498C29}"/>
              </a:ext>
            </a:extLst>
          </p:cNvPr>
          <p:cNvPicPr>
            <a:picLocks noChangeAspect="1"/>
          </p:cNvPicPr>
          <p:nvPr/>
        </p:nvPicPr>
        <p:blipFill>
          <a:blip r:embed="rId4"/>
          <a:stretch>
            <a:fillRect/>
          </a:stretch>
        </p:blipFill>
        <p:spPr>
          <a:xfrm>
            <a:off x="765716" y="3962400"/>
            <a:ext cx="7449015" cy="2553629"/>
          </a:xfrm>
          <a:prstGeom prst="rect">
            <a:avLst/>
          </a:prstGeom>
        </p:spPr>
      </p:pic>
    </p:spTree>
    <p:extLst>
      <p:ext uri="{BB962C8B-B14F-4D97-AF65-F5344CB8AC3E}">
        <p14:creationId xmlns:p14="http://schemas.microsoft.com/office/powerpoint/2010/main" val="120253526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0213" name="Object 5"/>
          <p:cNvGraphicFramePr>
            <a:graphicFrameLocks noGrp="1" noChangeAspect="1"/>
          </p:cNvGraphicFramePr>
          <p:nvPr>
            <p:ph sz="half" idx="4294967295"/>
            <p:custDataLst>
              <p:tags r:id="rId1"/>
            </p:custDataLst>
          </p:nvPr>
        </p:nvGraphicFramePr>
        <p:xfrm>
          <a:off x="1225550" y="1947863"/>
          <a:ext cx="3879850" cy="3033712"/>
        </p:xfrm>
        <a:graphic>
          <a:graphicData uri="http://schemas.openxmlformats.org/presentationml/2006/ole">
            <mc:AlternateContent xmlns:mc="http://schemas.openxmlformats.org/markup-compatibility/2006">
              <mc:Choice xmlns:v="urn:schemas-microsoft-com:vml" Requires="v">
                <p:oleObj name="Visio" r:id="rId7" imgW="2120798" imgH="1734922" progId="Visio.Drawing.11">
                  <p:embed/>
                </p:oleObj>
              </mc:Choice>
              <mc:Fallback>
                <p:oleObj name="Visio" r:id="rId7" imgW="2120798" imgH="1734922" progId="Visio.Drawing.11">
                  <p:embed/>
                  <p:pic>
                    <p:nvPicPr>
                      <p:cNvPr id="990213"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5550" y="1947863"/>
                        <a:ext cx="3879850" cy="303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90214" name="Object 6"/>
          <p:cNvGraphicFramePr>
            <a:graphicFrameLocks noGrp="1" noChangeAspect="1"/>
          </p:cNvGraphicFramePr>
          <p:nvPr>
            <p:ph sz="half" idx="4294967295"/>
            <p:custDataLst>
              <p:tags r:id="rId2"/>
            </p:custDataLst>
          </p:nvPr>
        </p:nvGraphicFramePr>
        <p:xfrm>
          <a:off x="5105400" y="1905000"/>
          <a:ext cx="3657600" cy="3338513"/>
        </p:xfrm>
        <a:graphic>
          <a:graphicData uri="http://schemas.openxmlformats.org/presentationml/2006/ole">
            <mc:AlternateContent xmlns:mc="http://schemas.openxmlformats.org/markup-compatibility/2006">
              <mc:Choice xmlns:v="urn:schemas-microsoft-com:vml" Requires="v">
                <p:oleObj name="VISIO" r:id="rId9" imgW="1199520" imgH="1095120" progId="Visio.Drawing.6">
                  <p:embed/>
                </p:oleObj>
              </mc:Choice>
              <mc:Fallback>
                <p:oleObj name="VISIO" r:id="rId9" imgW="1199520" imgH="1095120" progId="Visio.Drawing.6">
                  <p:embed/>
                  <p:pic>
                    <p:nvPicPr>
                      <p:cNvPr id="990214"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5400" y="1905000"/>
                        <a:ext cx="3657600" cy="333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021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0212"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a:latin typeface="+mj-lt"/>
              </a:rPr>
              <a:t>ROM Storage</a:t>
            </a:r>
          </a:p>
        </p:txBody>
      </p:sp>
    </p:spTree>
    <p:extLst>
      <p:ext uri="{BB962C8B-B14F-4D97-AF65-F5344CB8AC3E}">
        <p14:creationId xmlns:p14="http://schemas.microsoft.com/office/powerpoint/2010/main" val="81431203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1237" name="Object 5"/>
          <p:cNvGraphicFramePr>
            <a:graphicFrameLocks noGrp="1" noChangeAspect="1"/>
          </p:cNvGraphicFramePr>
          <p:nvPr>
            <p:ph sz="half" idx="4294967295"/>
            <p:custDataLst>
              <p:tags r:id="rId1"/>
            </p:custDataLst>
          </p:nvPr>
        </p:nvGraphicFramePr>
        <p:xfrm>
          <a:off x="1377950" y="1947863"/>
          <a:ext cx="3879850" cy="3033712"/>
        </p:xfrm>
        <a:graphic>
          <a:graphicData uri="http://schemas.openxmlformats.org/presentationml/2006/ole">
            <mc:AlternateContent xmlns:mc="http://schemas.openxmlformats.org/markup-compatibility/2006">
              <mc:Choice xmlns:v="urn:schemas-microsoft-com:vml" Requires="v">
                <p:oleObj name="Visio" r:id="rId9" imgW="2120798" imgH="1734922" progId="Visio.Drawing.11">
                  <p:embed/>
                </p:oleObj>
              </mc:Choice>
              <mc:Fallback>
                <p:oleObj name="Visio" r:id="rId9" imgW="2120798" imgH="1734922" progId="Visio.Drawing.11">
                  <p:embed/>
                  <p:pic>
                    <p:nvPicPr>
                      <p:cNvPr id="991237"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7950" y="1947863"/>
                        <a:ext cx="3879850" cy="303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1234"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1238" name="Text Box 6"/>
          <p:cNvSpPr txBox="1">
            <a:spLocks noChangeArrowheads="1"/>
          </p:cNvSpPr>
          <p:nvPr>
            <p:custDataLst>
              <p:tags r:id="rId3"/>
            </p:custDataLst>
          </p:nvPr>
        </p:nvSpPr>
        <p:spPr bwMode="auto">
          <a:xfrm>
            <a:off x="5486400" y="2362200"/>
            <a:ext cx="30480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i="1" dirty="0"/>
              <a:t>Data</a:t>
            </a:r>
            <a:r>
              <a:rPr lang="en-US" sz="3200" baseline="-25000" dirty="0"/>
              <a:t>2</a:t>
            </a:r>
            <a:r>
              <a:rPr lang="en-US" sz="3200" dirty="0"/>
              <a:t> = </a:t>
            </a:r>
            <a:r>
              <a:rPr lang="en-US" sz="3200" i="1" dirty="0"/>
              <a:t>A</a:t>
            </a:r>
            <a:r>
              <a:rPr lang="en-US" sz="3200" baseline="-25000" dirty="0"/>
              <a:t>1</a:t>
            </a:r>
            <a:r>
              <a:rPr lang="en-US" sz="3200" dirty="0"/>
              <a:t> </a:t>
            </a:r>
            <a:r>
              <a:rPr lang="en-US" sz="3200" dirty="0">
                <a:latin typeface="Symbol" pitchFamily="18" charset="2"/>
              </a:rPr>
              <a:t>Å</a:t>
            </a:r>
            <a:r>
              <a:rPr lang="en-US" sz="3200" dirty="0"/>
              <a:t> </a:t>
            </a:r>
            <a:r>
              <a:rPr lang="en-US" sz="3200" i="1" dirty="0"/>
              <a:t>A</a:t>
            </a:r>
            <a:r>
              <a:rPr lang="en-US" sz="3200" baseline="-25000" dirty="0"/>
              <a:t>0</a:t>
            </a:r>
          </a:p>
          <a:p>
            <a:pPr>
              <a:spcBef>
                <a:spcPct val="50000"/>
              </a:spcBef>
            </a:pPr>
            <a:r>
              <a:rPr lang="en-US" sz="3200" i="1" dirty="0"/>
              <a:t>Data</a:t>
            </a:r>
            <a:r>
              <a:rPr lang="en-US" sz="3200" baseline="-25000" dirty="0"/>
              <a:t>1</a:t>
            </a:r>
            <a:r>
              <a:rPr lang="en-US" sz="3200" dirty="0"/>
              <a:t> = </a:t>
            </a:r>
            <a:r>
              <a:rPr lang="en-US" sz="3200" i="1" dirty="0"/>
              <a:t>A</a:t>
            </a:r>
            <a:r>
              <a:rPr lang="en-US" sz="3200" baseline="-25000" dirty="0"/>
              <a:t>1</a:t>
            </a:r>
            <a:r>
              <a:rPr lang="en-US" sz="3200" dirty="0"/>
              <a:t> + </a:t>
            </a:r>
            <a:r>
              <a:rPr lang="en-US" sz="3200" i="1" dirty="0"/>
              <a:t>A</a:t>
            </a:r>
            <a:r>
              <a:rPr lang="en-US" sz="3200" baseline="-25000" dirty="0"/>
              <a:t>0</a:t>
            </a:r>
          </a:p>
          <a:p>
            <a:pPr>
              <a:spcBef>
                <a:spcPct val="50000"/>
              </a:spcBef>
            </a:pPr>
            <a:r>
              <a:rPr lang="en-US" sz="3200" i="1" dirty="0"/>
              <a:t>Data</a:t>
            </a:r>
            <a:r>
              <a:rPr lang="en-US" sz="3200" baseline="-25000" dirty="0"/>
              <a:t>0</a:t>
            </a:r>
            <a:r>
              <a:rPr lang="en-US" sz="3200" dirty="0"/>
              <a:t> = </a:t>
            </a:r>
            <a:r>
              <a:rPr lang="en-US" sz="3200" i="1" dirty="0"/>
              <a:t>A</a:t>
            </a:r>
            <a:r>
              <a:rPr lang="en-US" sz="3200" baseline="-25000" dirty="0"/>
              <a:t>1</a:t>
            </a:r>
            <a:r>
              <a:rPr lang="en-US" sz="3200" i="1" dirty="0"/>
              <a:t>A</a:t>
            </a:r>
            <a:r>
              <a:rPr lang="en-US" sz="3200" baseline="-25000" dirty="0"/>
              <a:t>0</a:t>
            </a:r>
          </a:p>
        </p:txBody>
      </p:sp>
      <p:sp>
        <p:nvSpPr>
          <p:cNvPr id="991240" name="Line 8"/>
          <p:cNvSpPr>
            <a:spLocks noChangeShapeType="1"/>
          </p:cNvSpPr>
          <p:nvPr>
            <p:custDataLst>
              <p:tags r:id="rId4"/>
            </p:custDataLst>
          </p:nvPr>
        </p:nvSpPr>
        <p:spPr bwMode="auto">
          <a:xfrm>
            <a:off x="6825762" y="3219207"/>
            <a:ext cx="38100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1241" name="Line 9"/>
          <p:cNvSpPr>
            <a:spLocks noChangeShapeType="1"/>
          </p:cNvSpPr>
          <p:nvPr>
            <p:custDataLst>
              <p:tags r:id="rId5"/>
            </p:custDataLst>
          </p:nvPr>
        </p:nvSpPr>
        <p:spPr bwMode="auto">
          <a:xfrm>
            <a:off x="6781800" y="3884613"/>
            <a:ext cx="38100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1242" name="Line 10"/>
          <p:cNvSpPr>
            <a:spLocks noChangeShapeType="1"/>
          </p:cNvSpPr>
          <p:nvPr>
            <p:custDataLst>
              <p:tags r:id="rId6"/>
            </p:custDataLst>
          </p:nvPr>
        </p:nvSpPr>
        <p:spPr bwMode="auto">
          <a:xfrm>
            <a:off x="7315200" y="3884613"/>
            <a:ext cx="38100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Box 10"/>
          <p:cNvSpPr txBox="1"/>
          <p:nvPr/>
        </p:nvSpPr>
        <p:spPr>
          <a:xfrm>
            <a:off x="457200" y="68759"/>
            <a:ext cx="7924800" cy="769441"/>
          </a:xfrm>
          <a:prstGeom prst="rect">
            <a:avLst/>
          </a:prstGeom>
          <a:noFill/>
        </p:spPr>
        <p:txBody>
          <a:bodyPr wrap="square" rtlCol="0">
            <a:spAutoFit/>
          </a:bodyPr>
          <a:lstStyle/>
          <a:p>
            <a:r>
              <a:rPr lang="en-US" sz="4400" dirty="0">
                <a:latin typeface="+mj-lt"/>
              </a:rPr>
              <a:t>ROM Logic</a:t>
            </a:r>
          </a:p>
        </p:txBody>
      </p:sp>
    </p:spTree>
    <p:extLst>
      <p:ext uri="{BB962C8B-B14F-4D97-AF65-F5344CB8AC3E}">
        <p14:creationId xmlns:p14="http://schemas.microsoft.com/office/powerpoint/2010/main" val="125143899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1480" name="Object 8"/>
          <p:cNvGraphicFramePr>
            <a:graphicFrameLocks noGrp="1" noChangeAspect="1"/>
          </p:cNvGraphicFramePr>
          <p:nvPr>
            <p:ph sz="half" idx="4294967295"/>
            <p:custDataLst>
              <p:tags r:id="rId1"/>
            </p:custDataLst>
          </p:nvPr>
        </p:nvGraphicFramePr>
        <p:xfrm>
          <a:off x="3429000" y="2101850"/>
          <a:ext cx="4495800" cy="3568700"/>
        </p:xfrm>
        <a:graphic>
          <a:graphicData uri="http://schemas.openxmlformats.org/presentationml/2006/ole">
            <mc:AlternateContent xmlns:mc="http://schemas.openxmlformats.org/markup-compatibility/2006">
              <mc:Choice xmlns:v="urn:schemas-microsoft-com:vml" Requires="v">
                <p:oleObj name="VISIO" r:id="rId8" imgW="2192040" imgH="1740240" progId="Visio.Drawing.6">
                  <p:embed/>
                </p:oleObj>
              </mc:Choice>
              <mc:Fallback>
                <p:oleObj name="VISIO" r:id="rId8" imgW="2192040" imgH="1740240" progId="Visio.Drawing.6">
                  <p:embed/>
                  <p:pic>
                    <p:nvPicPr>
                      <p:cNvPr id="1001480" name="Object 8"/>
                      <p:cNvPicPr>
                        <a:picLocks noChangeAspect="1" noChangeArrowheads="1"/>
                      </p:cNvPicPr>
                      <p:nvPr/>
                    </p:nvPicPr>
                    <p:blipFill>
                      <a:blip r:embed="rId9"/>
                      <a:srcRect/>
                      <a:stretch>
                        <a:fillRect/>
                      </a:stretch>
                    </p:blipFill>
                    <p:spPr bwMode="auto">
                      <a:xfrm>
                        <a:off x="3429000" y="2101850"/>
                        <a:ext cx="4495800" cy="3568700"/>
                      </a:xfrm>
                      <a:prstGeom prst="rect">
                        <a:avLst/>
                      </a:prstGeom>
                    </p:spPr>
                  </p:pic>
                </p:oleObj>
              </mc:Fallback>
            </mc:AlternateContent>
          </a:graphicData>
        </a:graphic>
      </p:graphicFrame>
      <p:sp>
        <p:nvSpPr>
          <p:cNvPr id="1001474"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01476" name="Rectangle 4"/>
          <p:cNvSpPr>
            <a:spLocks noChangeArrowheads="1"/>
          </p:cNvSpPr>
          <p:nvPr>
            <p:custDataLst>
              <p:tags r:id="rId3"/>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01478" name="Rectangle 6"/>
          <p:cNvSpPr>
            <a:spLocks noChangeArrowheads="1"/>
          </p:cNvSpPr>
          <p:nvPr>
            <p:custDataLst>
              <p:tags r:id="rId4"/>
            </p:custDataLst>
          </p:nvPr>
        </p:nvSpPr>
        <p:spPr bwMode="auto">
          <a:xfrm>
            <a:off x="914400" y="1295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mj-lt"/>
                <a:cs typeface="Arial" charset="0"/>
              </a:rPr>
              <a:t>Implement the following logic functions using a 2</a:t>
            </a:r>
            <a:r>
              <a:rPr lang="en-US" sz="2400" baseline="30000" dirty="0">
                <a:latin typeface="+mj-lt"/>
                <a:cs typeface="Arial" charset="0"/>
              </a:rPr>
              <a:t>2</a:t>
            </a:r>
            <a:r>
              <a:rPr lang="en-US" sz="2400" dirty="0">
                <a:latin typeface="+mj-lt"/>
                <a:cs typeface="Arial" charset="0"/>
              </a:rPr>
              <a:t> </a:t>
            </a:r>
            <a:r>
              <a:rPr lang="en-US" sz="2400" dirty="0">
                <a:latin typeface="+mj-lt"/>
                <a:cs typeface="Times New Roman" pitchFamily="18" charset="0"/>
              </a:rPr>
              <a:t>× 3-bit ROM:</a:t>
            </a:r>
          </a:p>
          <a:p>
            <a:pPr marL="742950" lvl="1" indent="-285750">
              <a:spcBef>
                <a:spcPct val="20000"/>
              </a:spcBef>
              <a:buFontTx/>
              <a:buChar char="–"/>
            </a:pP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AB</a:t>
            </a:r>
          </a:p>
          <a:p>
            <a:pPr marL="742950" lvl="1" indent="-285750">
              <a:spcBef>
                <a:spcPct val="20000"/>
              </a:spcBef>
              <a:buFontTx/>
              <a:buChar char="–"/>
            </a:pPr>
            <a:r>
              <a:rPr lang="en-US" sz="2000" i="1" dirty="0">
                <a:latin typeface="Times New Roman" pitchFamily="18" charset="0"/>
                <a:cs typeface="Times New Roman" pitchFamily="18" charset="0"/>
              </a:rPr>
              <a:t>Y</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B</a:t>
            </a:r>
          </a:p>
          <a:p>
            <a:pPr marL="742950" lvl="1" indent="-285750">
              <a:spcBef>
                <a:spcPct val="20000"/>
              </a:spcBef>
              <a:buFontTx/>
              <a:buChar char="–"/>
            </a:pPr>
            <a:r>
              <a:rPr lang="en-US" sz="2000" i="1" dirty="0">
                <a:latin typeface="Times New Roman" pitchFamily="18" charset="0"/>
                <a:cs typeface="Times New Roman" pitchFamily="18" charset="0"/>
              </a:rPr>
              <a:t>Z</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 B</a:t>
            </a:r>
          </a:p>
        </p:txBody>
      </p:sp>
      <p:sp>
        <p:nvSpPr>
          <p:cNvPr id="1001479" name="Line 7"/>
          <p:cNvSpPr>
            <a:spLocks noChangeShapeType="1"/>
          </p:cNvSpPr>
          <p:nvPr>
            <p:custDataLst>
              <p:tags r:id="rId5"/>
            </p:custDataLst>
          </p:nvPr>
        </p:nvSpPr>
        <p:spPr bwMode="auto">
          <a:xfrm>
            <a:off x="2362200" y="2524125"/>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TextBox 9"/>
          <p:cNvSpPr txBox="1"/>
          <p:nvPr/>
        </p:nvSpPr>
        <p:spPr>
          <a:xfrm>
            <a:off x="457200" y="68759"/>
            <a:ext cx="7924800" cy="769441"/>
          </a:xfrm>
          <a:prstGeom prst="rect">
            <a:avLst/>
          </a:prstGeom>
          <a:noFill/>
        </p:spPr>
        <p:txBody>
          <a:bodyPr wrap="square" rtlCol="0">
            <a:spAutoFit/>
          </a:bodyPr>
          <a:lstStyle/>
          <a:p>
            <a:r>
              <a:rPr lang="en-US" sz="4400" dirty="0">
                <a:latin typeface="+mj-lt"/>
              </a:rPr>
              <a:t>Example: Logic with ROMs</a:t>
            </a:r>
          </a:p>
        </p:txBody>
      </p:sp>
    </p:spTree>
    <p:extLst>
      <p:ext uri="{BB962C8B-B14F-4D97-AF65-F5344CB8AC3E}">
        <p14:creationId xmlns:p14="http://schemas.microsoft.com/office/powerpoint/2010/main" val="205623566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1480" name="Object 8"/>
          <p:cNvGraphicFramePr>
            <a:graphicFrameLocks noGrp="1" noChangeAspect="1"/>
          </p:cNvGraphicFramePr>
          <p:nvPr>
            <p:ph sz="half" idx="4294967295"/>
            <p:custDataLst>
              <p:tags r:id="rId1"/>
            </p:custDataLst>
          </p:nvPr>
        </p:nvGraphicFramePr>
        <p:xfrm>
          <a:off x="3429000" y="2101850"/>
          <a:ext cx="4495800" cy="3568700"/>
        </p:xfrm>
        <a:graphic>
          <a:graphicData uri="http://schemas.openxmlformats.org/presentationml/2006/ole">
            <mc:AlternateContent xmlns:mc="http://schemas.openxmlformats.org/markup-compatibility/2006">
              <mc:Choice xmlns:v="urn:schemas-microsoft-com:vml" Requires="v">
                <p:oleObj name="VISIO" r:id="rId8" imgW="2192040" imgH="1740240" progId="Visio.Drawing.6">
                  <p:embed/>
                </p:oleObj>
              </mc:Choice>
              <mc:Fallback>
                <p:oleObj name="VISIO" r:id="rId8" imgW="2192040" imgH="1740240" progId="Visio.Drawing.6">
                  <p:embed/>
                  <p:pic>
                    <p:nvPicPr>
                      <p:cNvPr id="100148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9000" y="2101850"/>
                        <a:ext cx="4495800" cy="3568700"/>
                      </a:xfrm>
                      <a:prstGeom prst="rect">
                        <a:avLst/>
                      </a:prstGeom>
                    </p:spPr>
                  </p:pic>
                </p:oleObj>
              </mc:Fallback>
            </mc:AlternateContent>
          </a:graphicData>
        </a:graphic>
      </p:graphicFrame>
      <p:sp>
        <p:nvSpPr>
          <p:cNvPr id="1001474"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01476" name="Rectangle 4"/>
          <p:cNvSpPr>
            <a:spLocks noChangeArrowheads="1"/>
          </p:cNvSpPr>
          <p:nvPr>
            <p:custDataLst>
              <p:tags r:id="rId3"/>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01478" name="Rectangle 6"/>
          <p:cNvSpPr>
            <a:spLocks noChangeArrowheads="1"/>
          </p:cNvSpPr>
          <p:nvPr>
            <p:custDataLst>
              <p:tags r:id="rId4"/>
            </p:custDataLst>
          </p:nvPr>
        </p:nvSpPr>
        <p:spPr bwMode="auto">
          <a:xfrm>
            <a:off x="914400" y="1295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mj-lt"/>
                <a:cs typeface="Arial" charset="0"/>
              </a:rPr>
              <a:t>Implement the following logic functions using a 2</a:t>
            </a:r>
            <a:r>
              <a:rPr lang="en-US" sz="2400" baseline="30000" dirty="0">
                <a:latin typeface="+mj-lt"/>
                <a:cs typeface="Arial" charset="0"/>
              </a:rPr>
              <a:t>2</a:t>
            </a:r>
            <a:r>
              <a:rPr lang="en-US" sz="2400" dirty="0">
                <a:latin typeface="+mj-lt"/>
                <a:cs typeface="Arial" charset="0"/>
              </a:rPr>
              <a:t> </a:t>
            </a:r>
            <a:r>
              <a:rPr lang="en-US" sz="2400" dirty="0">
                <a:latin typeface="+mj-lt"/>
                <a:cs typeface="Times New Roman" pitchFamily="18" charset="0"/>
              </a:rPr>
              <a:t>× 3-bit ROM:</a:t>
            </a:r>
          </a:p>
          <a:p>
            <a:pPr marL="742950" lvl="1" indent="-285750">
              <a:spcBef>
                <a:spcPct val="20000"/>
              </a:spcBef>
              <a:buFontTx/>
              <a:buChar char="–"/>
            </a:pP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AB</a:t>
            </a:r>
          </a:p>
          <a:p>
            <a:pPr marL="742950" lvl="1" indent="-285750">
              <a:spcBef>
                <a:spcPct val="20000"/>
              </a:spcBef>
              <a:buFontTx/>
              <a:buChar char="–"/>
            </a:pPr>
            <a:r>
              <a:rPr lang="en-US" sz="2000" i="1" dirty="0">
                <a:latin typeface="Times New Roman" pitchFamily="18" charset="0"/>
                <a:cs typeface="Times New Roman" pitchFamily="18" charset="0"/>
              </a:rPr>
              <a:t>Y</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B</a:t>
            </a:r>
          </a:p>
          <a:p>
            <a:pPr marL="742950" lvl="1" indent="-285750">
              <a:spcBef>
                <a:spcPct val="20000"/>
              </a:spcBef>
              <a:buFontTx/>
              <a:buChar char="–"/>
            </a:pPr>
            <a:r>
              <a:rPr lang="en-US" sz="2000" i="1" dirty="0">
                <a:latin typeface="Times New Roman" pitchFamily="18" charset="0"/>
                <a:cs typeface="Times New Roman" pitchFamily="18" charset="0"/>
              </a:rPr>
              <a:t>Z</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 B</a:t>
            </a:r>
          </a:p>
        </p:txBody>
      </p:sp>
      <p:sp>
        <p:nvSpPr>
          <p:cNvPr id="1001479" name="Line 7"/>
          <p:cNvSpPr>
            <a:spLocks noChangeShapeType="1"/>
          </p:cNvSpPr>
          <p:nvPr>
            <p:custDataLst>
              <p:tags r:id="rId5"/>
            </p:custDataLst>
          </p:nvPr>
        </p:nvSpPr>
        <p:spPr bwMode="auto">
          <a:xfrm>
            <a:off x="2362200" y="2524125"/>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TextBox 9"/>
          <p:cNvSpPr txBox="1"/>
          <p:nvPr/>
        </p:nvSpPr>
        <p:spPr>
          <a:xfrm>
            <a:off x="457200" y="68759"/>
            <a:ext cx="7924800" cy="769441"/>
          </a:xfrm>
          <a:prstGeom prst="rect">
            <a:avLst/>
          </a:prstGeom>
          <a:noFill/>
        </p:spPr>
        <p:txBody>
          <a:bodyPr wrap="square" rtlCol="0">
            <a:spAutoFit/>
          </a:bodyPr>
          <a:lstStyle/>
          <a:p>
            <a:r>
              <a:rPr lang="en-US" sz="4400" dirty="0">
                <a:latin typeface="+mj-lt"/>
              </a:rPr>
              <a:t>Example: Logic with ROMs</a:t>
            </a:r>
          </a:p>
        </p:txBody>
      </p:sp>
    </p:spTree>
    <p:extLst>
      <p:ext uri="{BB962C8B-B14F-4D97-AF65-F5344CB8AC3E}">
        <p14:creationId xmlns:p14="http://schemas.microsoft.com/office/powerpoint/2010/main" val="416057042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3285" name="Object 5"/>
          <p:cNvGraphicFramePr>
            <a:graphicFrameLocks noGrp="1" noChangeAspect="1"/>
          </p:cNvGraphicFramePr>
          <p:nvPr>
            <p:ph sz="half" idx="4294967295"/>
            <p:custDataLst>
              <p:tags r:id="rId1"/>
            </p:custDataLst>
          </p:nvPr>
        </p:nvGraphicFramePr>
        <p:xfrm>
          <a:off x="1447800" y="1143000"/>
          <a:ext cx="6400800" cy="3417888"/>
        </p:xfrm>
        <a:graphic>
          <a:graphicData uri="http://schemas.openxmlformats.org/presentationml/2006/ole">
            <mc:AlternateContent xmlns:mc="http://schemas.openxmlformats.org/markup-compatibility/2006">
              <mc:Choice xmlns:v="urn:schemas-microsoft-com:vml" Requires="v">
                <p:oleObj name="VISIO" r:id="rId10" imgW="4036320" imgH="2255400" progId="Visio.Drawing.6">
                  <p:embed/>
                </p:oleObj>
              </mc:Choice>
              <mc:Fallback>
                <p:oleObj name="VISIO" r:id="rId10" imgW="4036320" imgH="2255400" progId="Visio.Drawing.6">
                  <p:embed/>
                  <p:pic>
                    <p:nvPicPr>
                      <p:cNvPr id="993285"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47800" y="1143000"/>
                        <a:ext cx="6400800" cy="341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3282"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3284" name="Rectangle 4"/>
          <p:cNvSpPr>
            <a:spLocks noChangeArrowheads="1"/>
          </p:cNvSpPr>
          <p:nvPr>
            <p:custDataLst>
              <p:tags r:id="rId3"/>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93286" name="Text Box 6"/>
          <p:cNvSpPr txBox="1">
            <a:spLocks noChangeArrowheads="1"/>
          </p:cNvSpPr>
          <p:nvPr>
            <p:custDataLst>
              <p:tags r:id="rId4"/>
            </p:custDataLst>
          </p:nvPr>
        </p:nvSpPr>
        <p:spPr bwMode="auto">
          <a:xfrm>
            <a:off x="2286000" y="4414897"/>
            <a:ext cx="3048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200" i="1" dirty="0"/>
              <a:t>Data</a:t>
            </a:r>
            <a:r>
              <a:rPr lang="en-US" sz="3200" baseline="-25000" dirty="0"/>
              <a:t>2</a:t>
            </a:r>
            <a:r>
              <a:rPr lang="en-US" sz="3200" dirty="0"/>
              <a:t> = </a:t>
            </a:r>
            <a:r>
              <a:rPr lang="en-US" sz="3200" i="1" dirty="0"/>
              <a:t>A</a:t>
            </a:r>
            <a:r>
              <a:rPr lang="en-US" sz="3200" baseline="-25000" dirty="0"/>
              <a:t>1</a:t>
            </a:r>
            <a:r>
              <a:rPr lang="en-US" sz="3200" dirty="0"/>
              <a:t> </a:t>
            </a:r>
            <a:r>
              <a:rPr lang="en-US" sz="3200" dirty="0">
                <a:latin typeface="Symbol" pitchFamily="18" charset="2"/>
              </a:rPr>
              <a:t>Å</a:t>
            </a:r>
            <a:r>
              <a:rPr lang="en-US" sz="3200" dirty="0"/>
              <a:t> </a:t>
            </a:r>
            <a:r>
              <a:rPr lang="en-US" sz="3200" i="1" dirty="0"/>
              <a:t>A</a:t>
            </a:r>
            <a:r>
              <a:rPr lang="en-US" sz="3200" baseline="-25000" dirty="0"/>
              <a:t>0</a:t>
            </a:r>
          </a:p>
          <a:p>
            <a:r>
              <a:rPr lang="en-US" sz="3200" i="1" dirty="0"/>
              <a:t>Data</a:t>
            </a:r>
            <a:r>
              <a:rPr lang="en-US" sz="3200" baseline="-25000" dirty="0"/>
              <a:t>1</a:t>
            </a:r>
            <a:r>
              <a:rPr lang="en-US" sz="3200" dirty="0"/>
              <a:t> = </a:t>
            </a:r>
            <a:r>
              <a:rPr lang="en-US" sz="3200" i="1" dirty="0"/>
              <a:t>A</a:t>
            </a:r>
            <a:r>
              <a:rPr lang="en-US" sz="3200" baseline="-25000" dirty="0"/>
              <a:t>1</a:t>
            </a:r>
            <a:r>
              <a:rPr lang="en-US" sz="3200" dirty="0"/>
              <a:t> + </a:t>
            </a:r>
            <a:r>
              <a:rPr lang="en-US" sz="3200" i="1" dirty="0"/>
              <a:t>A</a:t>
            </a:r>
            <a:r>
              <a:rPr lang="en-US" sz="3200" baseline="-25000" dirty="0"/>
              <a:t>0</a:t>
            </a:r>
          </a:p>
          <a:p>
            <a:r>
              <a:rPr lang="en-US" sz="3200" i="1" dirty="0"/>
              <a:t>Data</a:t>
            </a:r>
            <a:r>
              <a:rPr lang="en-US" sz="3200" baseline="-25000" dirty="0"/>
              <a:t>0</a:t>
            </a:r>
            <a:r>
              <a:rPr lang="en-US" sz="3200" dirty="0"/>
              <a:t> = </a:t>
            </a:r>
            <a:r>
              <a:rPr lang="en-US" sz="3200" i="1" dirty="0"/>
              <a:t>A</a:t>
            </a:r>
            <a:r>
              <a:rPr lang="en-US" sz="3200" baseline="-25000" dirty="0"/>
              <a:t>1</a:t>
            </a:r>
            <a:r>
              <a:rPr lang="en-US" sz="3200" i="1" dirty="0"/>
              <a:t>A</a:t>
            </a:r>
            <a:r>
              <a:rPr lang="en-US" sz="3200" baseline="-25000" dirty="0"/>
              <a:t>0</a:t>
            </a:r>
          </a:p>
        </p:txBody>
      </p:sp>
      <p:sp>
        <p:nvSpPr>
          <p:cNvPr id="993287" name="Line 7"/>
          <p:cNvSpPr>
            <a:spLocks noChangeShapeType="1"/>
          </p:cNvSpPr>
          <p:nvPr>
            <p:custDataLst>
              <p:tags r:id="rId5"/>
            </p:custDataLst>
          </p:nvPr>
        </p:nvSpPr>
        <p:spPr bwMode="auto">
          <a:xfrm>
            <a:off x="3733800" y="5016559"/>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Box 11"/>
          <p:cNvSpPr txBox="1"/>
          <p:nvPr/>
        </p:nvSpPr>
        <p:spPr>
          <a:xfrm>
            <a:off x="457200" y="68759"/>
            <a:ext cx="7924800" cy="769441"/>
          </a:xfrm>
          <a:prstGeom prst="rect">
            <a:avLst/>
          </a:prstGeom>
          <a:noFill/>
        </p:spPr>
        <p:txBody>
          <a:bodyPr wrap="square" rtlCol="0">
            <a:spAutoFit/>
          </a:bodyPr>
          <a:lstStyle/>
          <a:p>
            <a:r>
              <a:rPr lang="en-US" sz="4400" dirty="0">
                <a:latin typeface="+mj-lt"/>
              </a:rPr>
              <a:t>Logic with Any Memory Array</a:t>
            </a:r>
          </a:p>
        </p:txBody>
      </p:sp>
      <p:sp>
        <p:nvSpPr>
          <p:cNvPr id="16" name="Line 7"/>
          <p:cNvSpPr>
            <a:spLocks noChangeShapeType="1"/>
          </p:cNvSpPr>
          <p:nvPr>
            <p:custDataLst>
              <p:tags r:id="rId6"/>
            </p:custDataLst>
          </p:nvPr>
        </p:nvSpPr>
        <p:spPr bwMode="auto">
          <a:xfrm>
            <a:off x="3733800" y="5511859"/>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7"/>
          <p:cNvSpPr>
            <a:spLocks noChangeShapeType="1"/>
          </p:cNvSpPr>
          <p:nvPr>
            <p:custDataLst>
              <p:tags r:id="rId7"/>
            </p:custDataLst>
          </p:nvPr>
        </p:nvSpPr>
        <p:spPr bwMode="auto">
          <a:xfrm>
            <a:off x="4114800" y="5511859"/>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03284312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308" name="Rectangle 4"/>
          <p:cNvSpPr>
            <a:spLocks noChangeArrowheads="1"/>
          </p:cNvSpPr>
          <p:nvPr>
            <p:custDataLst>
              <p:tags r:id="rId1"/>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94310" name="Rectangle 6"/>
          <p:cNvSpPr>
            <a:spLocks noChangeArrowheads="1"/>
          </p:cNvSpPr>
          <p:nvPr>
            <p:custDataLst>
              <p:tags r:id="rId2"/>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mj-lt"/>
                <a:cs typeface="Arial" charset="0"/>
              </a:rPr>
              <a:t>Implement the following logic functions using a 2</a:t>
            </a:r>
            <a:r>
              <a:rPr lang="en-US" sz="2400" baseline="30000" dirty="0">
                <a:latin typeface="+mj-lt"/>
                <a:cs typeface="Arial" charset="0"/>
              </a:rPr>
              <a:t>2</a:t>
            </a:r>
            <a:r>
              <a:rPr lang="en-US" sz="2400" dirty="0">
                <a:latin typeface="+mj-lt"/>
                <a:cs typeface="Arial" charset="0"/>
              </a:rPr>
              <a:t> </a:t>
            </a:r>
            <a:r>
              <a:rPr lang="en-US" sz="2400" dirty="0">
                <a:latin typeface="+mj-lt"/>
                <a:cs typeface="Times New Roman" pitchFamily="18" charset="0"/>
              </a:rPr>
              <a:t>× 3-bit memory array:</a:t>
            </a:r>
          </a:p>
          <a:p>
            <a:pPr marL="742950" lvl="1" indent="-285750">
              <a:spcBef>
                <a:spcPct val="20000"/>
              </a:spcBef>
              <a:buFontTx/>
              <a:buChar char="–"/>
            </a:pP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AB</a:t>
            </a:r>
          </a:p>
          <a:p>
            <a:pPr marL="742950" lvl="1" indent="-285750">
              <a:spcBef>
                <a:spcPct val="20000"/>
              </a:spcBef>
              <a:buFontTx/>
              <a:buChar char="–"/>
            </a:pPr>
            <a:r>
              <a:rPr lang="en-US" sz="2000" i="1" dirty="0">
                <a:latin typeface="Times New Roman" pitchFamily="18" charset="0"/>
                <a:cs typeface="Times New Roman" pitchFamily="18" charset="0"/>
              </a:rPr>
              <a:t>Y</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B</a:t>
            </a:r>
          </a:p>
          <a:p>
            <a:pPr marL="742950" lvl="1" indent="-285750">
              <a:spcBef>
                <a:spcPct val="20000"/>
              </a:spcBef>
              <a:buFontTx/>
              <a:buChar char="–"/>
            </a:pPr>
            <a:r>
              <a:rPr lang="en-US" sz="2000" i="1" dirty="0">
                <a:latin typeface="Times New Roman" pitchFamily="18" charset="0"/>
                <a:cs typeface="Times New Roman" pitchFamily="18" charset="0"/>
              </a:rPr>
              <a:t>Z</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 B</a:t>
            </a:r>
          </a:p>
        </p:txBody>
      </p:sp>
      <p:sp>
        <p:nvSpPr>
          <p:cNvPr id="994311" name="Line 7"/>
          <p:cNvSpPr>
            <a:spLocks noChangeShapeType="1"/>
          </p:cNvSpPr>
          <p:nvPr>
            <p:custDataLst>
              <p:tags r:id="rId3"/>
            </p:custDataLst>
          </p:nvPr>
        </p:nvSpPr>
        <p:spPr bwMode="auto">
          <a:xfrm>
            <a:off x="2362200" y="27432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a:latin typeface="+mj-lt"/>
              </a:rPr>
              <a:t>Logic with Memory Arrays</a:t>
            </a:r>
          </a:p>
        </p:txBody>
      </p:sp>
    </p:spTree>
    <p:extLst>
      <p:ext uri="{BB962C8B-B14F-4D97-AF65-F5344CB8AC3E}">
        <p14:creationId xmlns:p14="http://schemas.microsoft.com/office/powerpoint/2010/main" val="65370900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4312" name="Object 8"/>
          <p:cNvGraphicFramePr>
            <a:graphicFrameLocks noGrp="1" noChangeAspect="1"/>
          </p:cNvGraphicFramePr>
          <p:nvPr>
            <p:ph sz="half" idx="4294967295"/>
            <p:custDataLst>
              <p:tags r:id="rId1"/>
            </p:custDataLst>
          </p:nvPr>
        </p:nvGraphicFramePr>
        <p:xfrm>
          <a:off x="2438400" y="2081213"/>
          <a:ext cx="6629400" cy="3709987"/>
        </p:xfrm>
        <a:graphic>
          <a:graphicData uri="http://schemas.openxmlformats.org/presentationml/2006/ole">
            <mc:AlternateContent xmlns:mc="http://schemas.openxmlformats.org/markup-compatibility/2006">
              <mc:Choice xmlns:v="urn:schemas-microsoft-com:vml" Requires="v">
                <p:oleObj name="VISIO" r:id="rId7" imgW="3992760" imgH="2233800" progId="Visio.Drawing.6">
                  <p:embed/>
                </p:oleObj>
              </mc:Choice>
              <mc:Fallback>
                <p:oleObj name="VISIO" r:id="rId7" imgW="3992760" imgH="2233800" progId="Visio.Drawing.6">
                  <p:embed/>
                  <p:pic>
                    <p:nvPicPr>
                      <p:cNvPr id="994312"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2081213"/>
                        <a:ext cx="6629400" cy="3709987"/>
                      </a:xfrm>
                      <a:prstGeom prst="rect">
                        <a:avLst/>
                      </a:prstGeom>
                    </p:spPr>
                  </p:pic>
                </p:oleObj>
              </mc:Fallback>
            </mc:AlternateContent>
          </a:graphicData>
        </a:graphic>
      </p:graphicFrame>
      <p:sp>
        <p:nvSpPr>
          <p:cNvPr id="994308"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94310" name="Rectangle 6"/>
          <p:cNvSpPr>
            <a:spLocks noChangeArrowheads="1"/>
          </p:cNvSpPr>
          <p:nvPr>
            <p:custDataLst>
              <p:tags r:id="rId3"/>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mj-lt"/>
                <a:cs typeface="Arial" charset="0"/>
              </a:rPr>
              <a:t>Implement the following logic functions using a 2</a:t>
            </a:r>
            <a:r>
              <a:rPr lang="en-US" sz="2400" baseline="30000" dirty="0">
                <a:latin typeface="+mj-lt"/>
                <a:cs typeface="Arial" charset="0"/>
              </a:rPr>
              <a:t>2</a:t>
            </a:r>
            <a:r>
              <a:rPr lang="en-US" sz="2400" dirty="0">
                <a:latin typeface="+mj-lt"/>
                <a:cs typeface="Arial" charset="0"/>
              </a:rPr>
              <a:t> </a:t>
            </a:r>
            <a:r>
              <a:rPr lang="en-US" sz="2400" dirty="0">
                <a:latin typeface="+mj-lt"/>
                <a:cs typeface="Times New Roman" pitchFamily="18" charset="0"/>
              </a:rPr>
              <a:t>× 3-bit memory array:</a:t>
            </a:r>
          </a:p>
          <a:p>
            <a:pPr marL="742950" lvl="1" indent="-285750">
              <a:spcBef>
                <a:spcPct val="20000"/>
              </a:spcBef>
              <a:buFontTx/>
              <a:buChar char="–"/>
            </a:pP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AB</a:t>
            </a:r>
          </a:p>
          <a:p>
            <a:pPr marL="742950" lvl="1" indent="-285750">
              <a:spcBef>
                <a:spcPct val="20000"/>
              </a:spcBef>
              <a:buFontTx/>
              <a:buChar char="–"/>
            </a:pPr>
            <a:r>
              <a:rPr lang="en-US" sz="2000" i="1" dirty="0">
                <a:latin typeface="Times New Roman" pitchFamily="18" charset="0"/>
                <a:cs typeface="Times New Roman" pitchFamily="18" charset="0"/>
              </a:rPr>
              <a:t>Y</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B</a:t>
            </a:r>
          </a:p>
          <a:p>
            <a:pPr marL="742950" lvl="1" indent="-285750">
              <a:spcBef>
                <a:spcPct val="20000"/>
              </a:spcBef>
              <a:buFontTx/>
              <a:buChar char="–"/>
            </a:pPr>
            <a:r>
              <a:rPr lang="en-US" sz="2000" i="1" dirty="0">
                <a:latin typeface="Times New Roman" pitchFamily="18" charset="0"/>
                <a:cs typeface="Times New Roman" pitchFamily="18" charset="0"/>
              </a:rPr>
              <a:t>Z</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 B</a:t>
            </a:r>
          </a:p>
        </p:txBody>
      </p:sp>
      <p:sp>
        <p:nvSpPr>
          <p:cNvPr id="994311" name="Line 7"/>
          <p:cNvSpPr>
            <a:spLocks noChangeShapeType="1"/>
          </p:cNvSpPr>
          <p:nvPr>
            <p:custDataLst>
              <p:tags r:id="rId4"/>
            </p:custDataLst>
          </p:nvPr>
        </p:nvSpPr>
        <p:spPr bwMode="auto">
          <a:xfrm>
            <a:off x="2362200" y="27432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a:latin typeface="+mj-lt"/>
              </a:rPr>
              <a:t>Logic with Memory Arrays</a:t>
            </a:r>
          </a:p>
        </p:txBody>
      </p:sp>
    </p:spTree>
    <p:extLst>
      <p:ext uri="{BB962C8B-B14F-4D97-AF65-F5344CB8AC3E}">
        <p14:creationId xmlns:p14="http://schemas.microsoft.com/office/powerpoint/2010/main" val="144513036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3767" name="Object 7"/>
          <p:cNvGraphicFramePr>
            <a:graphicFrameLocks noGrp="1" noChangeAspect="1"/>
          </p:cNvGraphicFramePr>
          <p:nvPr>
            <p:ph sz="half" idx="4294967295"/>
            <p:custDataLst>
              <p:tags r:id="rId1"/>
            </p:custDataLst>
          </p:nvPr>
        </p:nvGraphicFramePr>
        <p:xfrm>
          <a:off x="2133600" y="1981200"/>
          <a:ext cx="5181600" cy="4348162"/>
        </p:xfrm>
        <a:graphic>
          <a:graphicData uri="http://schemas.openxmlformats.org/presentationml/2006/ole">
            <mc:AlternateContent xmlns:mc="http://schemas.openxmlformats.org/markup-compatibility/2006">
              <mc:Choice xmlns:v="urn:schemas-microsoft-com:vml" Requires="v">
                <p:oleObj name="VISIO" r:id="rId6" imgW="2898360" imgH="2431800" progId="Visio.Drawing.6">
                  <p:embed/>
                </p:oleObj>
              </mc:Choice>
              <mc:Fallback>
                <p:oleObj name="VISIO" r:id="rId6" imgW="2898360" imgH="2431800" progId="Visio.Drawing.6">
                  <p:embed/>
                  <p:pic>
                    <p:nvPicPr>
                      <p:cNvPr id="1013767"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1981200"/>
                        <a:ext cx="5181600" cy="4348162"/>
                      </a:xfrm>
                      <a:prstGeom prst="rect">
                        <a:avLst/>
                      </a:prstGeom>
                    </p:spPr>
                  </p:pic>
                </p:oleObj>
              </mc:Fallback>
            </mc:AlternateContent>
          </a:graphicData>
        </a:graphic>
      </p:graphicFrame>
      <p:sp>
        <p:nvSpPr>
          <p:cNvPr id="1013763" name="Rectangle 3"/>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13764" name="Rectangle 4"/>
          <p:cNvSpPr>
            <a:spLocks noChangeArrowheads="1"/>
          </p:cNvSpPr>
          <p:nvPr>
            <p:custDataLst>
              <p:tags r:id="rId3"/>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mj-lt"/>
                <a:cs typeface="Arial" charset="0"/>
              </a:rPr>
              <a:t>Called </a:t>
            </a:r>
            <a:r>
              <a:rPr lang="en-US" sz="2400" i="1" dirty="0">
                <a:latin typeface="+mj-lt"/>
                <a:cs typeface="Arial" charset="0"/>
              </a:rPr>
              <a:t>lookup tables </a:t>
            </a:r>
            <a:r>
              <a:rPr lang="en-US" sz="2400" dirty="0">
                <a:latin typeface="+mj-lt"/>
                <a:cs typeface="Arial" charset="0"/>
              </a:rPr>
              <a:t>(LUTs): look up output at each input combination (address)</a:t>
            </a:r>
            <a:endParaRPr lang="en-US" sz="2400" i="1" dirty="0">
              <a:latin typeface="+mj-lt"/>
              <a:cs typeface="Times New Roman" pitchFamily="18" charset="0"/>
            </a:endParaRP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latin typeface="+mj-lt"/>
              </a:rPr>
              <a:t>Logic</a:t>
            </a:r>
            <a:r>
              <a:rPr lang="en-US" sz="4400" dirty="0">
                <a:solidFill>
                  <a:schemeClr val="bg1"/>
                </a:solidFill>
                <a:latin typeface="+mj-lt"/>
              </a:rPr>
              <a:t> with Memory Arrays</a:t>
            </a:r>
          </a:p>
        </p:txBody>
      </p:sp>
    </p:spTree>
    <p:extLst>
      <p:ext uri="{BB962C8B-B14F-4D97-AF65-F5344CB8AC3E}">
        <p14:creationId xmlns:p14="http://schemas.microsoft.com/office/powerpoint/2010/main" val="82076878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8405" name="Object 5"/>
          <p:cNvGraphicFramePr>
            <a:graphicFrameLocks noGrp="1" noChangeAspect="1"/>
          </p:cNvGraphicFramePr>
          <p:nvPr>
            <p:ph sz="half" idx="4294967295"/>
            <p:custDataLst>
              <p:tags r:id="rId1"/>
            </p:custDataLst>
          </p:nvPr>
        </p:nvGraphicFramePr>
        <p:xfrm>
          <a:off x="2590800" y="2819400"/>
          <a:ext cx="3810000" cy="3044825"/>
        </p:xfrm>
        <a:graphic>
          <a:graphicData uri="http://schemas.openxmlformats.org/presentationml/2006/ole">
            <mc:AlternateContent xmlns:mc="http://schemas.openxmlformats.org/markup-compatibility/2006">
              <mc:Choice xmlns:v="urn:schemas-microsoft-com:vml" Requires="v">
                <p:oleObj name="VISIO" r:id="rId7" imgW="1114560" imgH="931680" progId="Visio.Drawing.6">
                  <p:embed/>
                </p:oleObj>
              </mc:Choice>
              <mc:Fallback>
                <p:oleObj name="VISIO" r:id="rId7" imgW="1114560" imgH="931680" progId="Visio.Drawing.6">
                  <p:embed/>
                  <p:pic>
                    <p:nvPicPr>
                      <p:cNvPr id="998405"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2819400"/>
                        <a:ext cx="3810000" cy="3044825"/>
                      </a:xfrm>
                      <a:prstGeom prst="rect">
                        <a:avLst/>
                      </a:prstGeom>
                    </p:spPr>
                  </p:pic>
                </p:oleObj>
              </mc:Fallback>
            </mc:AlternateContent>
          </a:graphicData>
        </a:graphic>
      </p:graphicFrame>
      <p:sp>
        <p:nvSpPr>
          <p:cNvPr id="998402"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8404" name="Rectangle 4"/>
          <p:cNvSpPr>
            <a:spLocks noChangeArrowheads="1"/>
          </p:cNvSpPr>
          <p:nvPr>
            <p:custDataLst>
              <p:tags r:id="rId3"/>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98406" name="Rectangle 6"/>
          <p:cNvSpPr>
            <a:spLocks noChangeArrowheads="1"/>
          </p:cNvSpPr>
          <p:nvPr>
            <p:custDataLst>
              <p:tags r:id="rId4"/>
            </p:custDataLst>
          </p:nvPr>
        </p:nvSpPr>
        <p:spPr bwMode="auto">
          <a:xfrm>
            <a:off x="762000" y="9906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b="1" dirty="0">
                <a:solidFill>
                  <a:srgbClr val="0070C0"/>
                </a:solidFill>
                <a:latin typeface="+mj-lt"/>
                <a:cs typeface="Arial" charset="0"/>
              </a:rPr>
              <a:t>Port:</a:t>
            </a:r>
            <a:r>
              <a:rPr lang="en-US" sz="2400" dirty="0">
                <a:solidFill>
                  <a:srgbClr val="0070C0"/>
                </a:solidFill>
                <a:latin typeface="+mj-lt"/>
                <a:cs typeface="Arial" charset="0"/>
              </a:rPr>
              <a:t> </a:t>
            </a:r>
            <a:r>
              <a:rPr lang="en-US" sz="2400" dirty="0">
                <a:latin typeface="+mj-lt"/>
                <a:cs typeface="Arial" charset="0"/>
              </a:rPr>
              <a:t>address/data pair</a:t>
            </a:r>
          </a:p>
          <a:p>
            <a:pPr marL="342900" indent="-342900">
              <a:spcBef>
                <a:spcPct val="20000"/>
              </a:spcBef>
              <a:buFontTx/>
              <a:buChar char="•"/>
            </a:pPr>
            <a:r>
              <a:rPr lang="en-US" sz="2400" dirty="0">
                <a:latin typeface="+mj-lt"/>
                <a:cs typeface="Arial" charset="0"/>
              </a:rPr>
              <a:t>3-ported memory</a:t>
            </a:r>
          </a:p>
          <a:p>
            <a:pPr marL="742950" lvl="1" indent="-285750">
              <a:spcBef>
                <a:spcPct val="20000"/>
              </a:spcBef>
              <a:buFontTx/>
              <a:buChar char="–"/>
            </a:pPr>
            <a:r>
              <a:rPr lang="en-US" sz="2000" dirty="0">
                <a:latin typeface="+mj-lt"/>
                <a:cs typeface="Times New Roman" pitchFamily="18" charset="0"/>
              </a:rPr>
              <a:t>2 read ports (A1/RD1, A2/RD2)</a:t>
            </a:r>
          </a:p>
          <a:p>
            <a:pPr marL="742950" lvl="1" indent="-285750">
              <a:spcBef>
                <a:spcPct val="20000"/>
              </a:spcBef>
              <a:buFontTx/>
              <a:buChar char="–"/>
            </a:pPr>
            <a:r>
              <a:rPr lang="en-US" sz="2000" dirty="0">
                <a:latin typeface="+mj-lt"/>
                <a:cs typeface="Times New Roman" pitchFamily="18" charset="0"/>
              </a:rPr>
              <a:t>1 write port (A3/WD3, WE3 enables writing)</a:t>
            </a:r>
          </a:p>
          <a:p>
            <a:pPr marL="342900" indent="-342900">
              <a:spcBef>
                <a:spcPct val="20000"/>
              </a:spcBef>
              <a:buFontTx/>
              <a:buChar char="•"/>
            </a:pPr>
            <a:r>
              <a:rPr lang="en-US" sz="2400" b="1" dirty="0">
                <a:latin typeface="+mj-lt"/>
                <a:cs typeface="Times New Roman" pitchFamily="18" charset="0"/>
              </a:rPr>
              <a:t>Register file:</a:t>
            </a:r>
            <a:r>
              <a:rPr lang="en-US" sz="2400" dirty="0">
                <a:latin typeface="+mj-lt"/>
                <a:cs typeface="Times New Roman" pitchFamily="18" charset="0"/>
              </a:rPr>
              <a:t> small multi-ported memory</a:t>
            </a:r>
            <a:endParaRPr lang="en-US" sz="2400" b="1" dirty="0">
              <a:latin typeface="+mj-lt"/>
              <a:cs typeface="Times New Roman" pitchFamily="18" charset="0"/>
            </a:endParaRP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a:latin typeface="+mj-lt"/>
              </a:rPr>
              <a:t>Multi-ported</a:t>
            </a:r>
            <a:r>
              <a:rPr lang="en-US" sz="4400" dirty="0">
                <a:solidFill>
                  <a:schemeClr val="bg1"/>
                </a:solidFill>
                <a:latin typeface="+mj-lt"/>
              </a:rPr>
              <a:t> Memories</a:t>
            </a:r>
          </a:p>
        </p:txBody>
      </p:sp>
    </p:spTree>
    <p:extLst>
      <p:ext uri="{BB962C8B-B14F-4D97-AF65-F5344CB8AC3E}">
        <p14:creationId xmlns:p14="http://schemas.microsoft.com/office/powerpoint/2010/main" val="376679709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6900" name="Object 4"/>
          <p:cNvGraphicFramePr>
            <a:graphicFrameLocks noGrp="1" noChangeAspect="1"/>
          </p:cNvGraphicFramePr>
          <p:nvPr>
            <p:ph sz="half" idx="4294967295"/>
            <p:custDataLst>
              <p:tags r:id="rId1"/>
            </p:custDataLst>
          </p:nvPr>
        </p:nvGraphicFramePr>
        <p:xfrm>
          <a:off x="1524000" y="3876020"/>
          <a:ext cx="1360488" cy="1528762"/>
        </p:xfrm>
        <a:graphic>
          <a:graphicData uri="http://schemas.openxmlformats.org/presentationml/2006/ole">
            <mc:AlternateContent xmlns:mc="http://schemas.openxmlformats.org/markup-compatibility/2006">
              <mc:Choice xmlns:v="urn:schemas-microsoft-com:vml" Requires="v">
                <p:oleObj name="VISIO" r:id="rId10" imgW="612360" imgH="720360" progId="Visio.Drawing.6">
                  <p:embed/>
                </p:oleObj>
              </mc:Choice>
              <mc:Fallback>
                <p:oleObj name="VISIO" r:id="rId10" imgW="612360" imgH="720360" progId="Visio.Drawing.6">
                  <p:embed/>
                  <p:pic>
                    <p:nvPicPr>
                      <p:cNvPr id="97690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0" y="3876020"/>
                        <a:ext cx="1360488" cy="152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6904" name="Object 8"/>
          <p:cNvGraphicFramePr>
            <a:graphicFrameLocks noGrp="1" noChangeAspect="1"/>
          </p:cNvGraphicFramePr>
          <p:nvPr>
            <p:ph sz="half" idx="4294967295"/>
            <p:custDataLst>
              <p:tags r:id="rId2"/>
            </p:custDataLst>
          </p:nvPr>
        </p:nvGraphicFramePr>
        <p:xfrm>
          <a:off x="3042138" y="3644856"/>
          <a:ext cx="5257800" cy="1949450"/>
        </p:xfrm>
        <a:graphic>
          <a:graphicData uri="http://schemas.openxmlformats.org/presentationml/2006/ole">
            <mc:AlternateContent xmlns:mc="http://schemas.openxmlformats.org/markup-compatibility/2006">
              <mc:Choice xmlns:v="urn:schemas-microsoft-com:vml" Requires="v">
                <p:oleObj name="VISIO" r:id="rId12" imgW="1914480" imgH="743040" progId="Visio.Drawing.6">
                  <p:embed/>
                </p:oleObj>
              </mc:Choice>
              <mc:Fallback>
                <p:oleObj name="VISIO" r:id="rId12" imgW="1914480" imgH="743040" progId="Visio.Drawing.6">
                  <p:embed/>
                  <p:pic>
                    <p:nvPicPr>
                      <p:cNvPr id="976904"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2138" y="3644856"/>
                        <a:ext cx="5257800"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689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p:txBody>
      </p:sp>
      <p:sp>
        <p:nvSpPr>
          <p:cNvPr id="976901" name="Rectangle 5"/>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p:txBody>
      </p:sp>
      <p:sp>
        <p:nvSpPr>
          <p:cNvPr id="976903" name="Text Box 7"/>
          <p:cNvSpPr txBox="1">
            <a:spLocks noChangeArrowheads="1"/>
          </p:cNvSpPr>
          <p:nvPr>
            <p:custDataLst>
              <p:tags r:id="rId5"/>
            </p:custDataLst>
          </p:nvPr>
        </p:nvSpPr>
        <p:spPr bwMode="auto">
          <a:xfrm>
            <a:off x="4038600" y="3204507"/>
            <a:ext cx="3048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2800" b="1" i="0" u="none" strike="noStrike" kern="1200" cap="none" spc="0" normalizeH="0" baseline="0" noProof="0" dirty="0">
                <a:ln>
                  <a:noFill/>
                </a:ln>
                <a:solidFill>
                  <a:srgbClr val="1D40EF"/>
                </a:solidFill>
                <a:effectLst/>
                <a:uLnTx/>
                <a:uFillTx/>
                <a:latin typeface="Calibri"/>
                <a:ea typeface="+mn-ea"/>
                <a:cs typeface="+mn-cs"/>
              </a:rPr>
              <a:t>Implementation:</a:t>
            </a:r>
          </a:p>
        </p:txBody>
      </p:sp>
      <p:sp>
        <p:nvSpPr>
          <p:cNvPr id="976905" name="Rectangle 9"/>
          <p:cNvSpPr>
            <a:spLocks noChangeArrowheads="1"/>
          </p:cNvSpPr>
          <p:nvPr>
            <p:custDataLst>
              <p:tags r:id="rId6"/>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600" b="0" i="0" u="none" strike="noStrike" kern="1200" cap="none" spc="0" normalizeH="0" baseline="0" noProof="0" dirty="0">
                <a:ln>
                  <a:noFill/>
                </a:ln>
                <a:solidFill>
                  <a:prstClr val="black"/>
                </a:solidFill>
                <a:effectLst/>
                <a:uLnTx/>
                <a:uFillTx/>
                <a:latin typeface="Calibri"/>
                <a:ea typeface="+mn-ea"/>
                <a:cs typeface="Arial" charset="0"/>
              </a:rPr>
              <a:t>Shift a new bit in on each clock edge</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600" b="0" i="0" u="none" strike="noStrike" kern="1200" cap="none" spc="0" normalizeH="0" baseline="0" noProof="0" dirty="0">
                <a:ln>
                  <a:noFill/>
                </a:ln>
                <a:solidFill>
                  <a:prstClr val="black"/>
                </a:solidFill>
                <a:effectLst/>
                <a:uLnTx/>
                <a:uFillTx/>
                <a:latin typeface="Calibri"/>
                <a:ea typeface="+mn-ea"/>
                <a:cs typeface="Arial" charset="0"/>
              </a:rPr>
              <a:t>Shift a bit out on each clock edge</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600" b="0" i="1" u="none" strike="noStrike" kern="1200" cap="none" spc="0" normalizeH="0" baseline="0" noProof="0" dirty="0">
                <a:ln>
                  <a:noFill/>
                </a:ln>
                <a:solidFill>
                  <a:prstClr val="black"/>
                </a:solidFill>
                <a:effectLst/>
                <a:uLnTx/>
                <a:uFillTx/>
                <a:latin typeface="Calibri"/>
                <a:ea typeface="+mn-ea"/>
                <a:cs typeface="Arial" charset="0"/>
              </a:rPr>
              <a:t>Serial-to-parallel converter</a:t>
            </a:r>
            <a:r>
              <a:rPr kumimoji="0" lang="en-US" sz="2600" b="0" i="0" u="none" strike="noStrike" kern="1200" cap="none" spc="0" normalizeH="0" baseline="0" noProof="0" dirty="0">
                <a:ln>
                  <a:noFill/>
                </a:ln>
                <a:solidFill>
                  <a:prstClr val="black"/>
                </a:solidFill>
                <a:effectLst/>
                <a:uLnTx/>
                <a:uFillTx/>
                <a:latin typeface="Calibri"/>
                <a:ea typeface="+mn-ea"/>
                <a:cs typeface="Arial" charset="0"/>
              </a:rPr>
              <a:t>: converts serial input (</a:t>
            </a:r>
            <a:r>
              <a:rPr kumimoji="0" lang="en-US" sz="2600" b="0" i="1" u="none" strike="noStrike" kern="1200" cap="none" spc="0" normalizeH="0" baseline="0" noProof="0" dirty="0">
                <a:ln>
                  <a:noFill/>
                </a:ln>
                <a:solidFill>
                  <a:prstClr val="black"/>
                </a:solidFill>
                <a:effectLst/>
                <a:uLnTx/>
                <a:uFillTx/>
                <a:latin typeface="Calibri"/>
                <a:ea typeface="+mn-ea"/>
                <a:cs typeface="Arial" charset="0"/>
              </a:rPr>
              <a:t>S</a:t>
            </a:r>
            <a:r>
              <a:rPr kumimoji="0" lang="en-US" sz="2600" b="0" i="0" u="none" strike="noStrike" kern="1200" cap="none" spc="0" normalizeH="0" baseline="-25000" noProof="0" dirty="0">
                <a:ln>
                  <a:noFill/>
                </a:ln>
                <a:solidFill>
                  <a:prstClr val="black"/>
                </a:solidFill>
                <a:effectLst/>
                <a:uLnTx/>
                <a:uFillTx/>
                <a:latin typeface="Calibri"/>
                <a:ea typeface="+mn-ea"/>
                <a:cs typeface="Arial" charset="0"/>
              </a:rPr>
              <a:t>in</a:t>
            </a:r>
            <a:r>
              <a:rPr kumimoji="0" lang="en-US" sz="2600" b="0" i="0" u="none" strike="noStrike" kern="1200" cap="none" spc="0" normalizeH="0" baseline="0" noProof="0" dirty="0">
                <a:ln>
                  <a:noFill/>
                </a:ln>
                <a:solidFill>
                  <a:prstClr val="black"/>
                </a:solidFill>
                <a:effectLst/>
                <a:uLnTx/>
                <a:uFillTx/>
                <a:latin typeface="Calibri"/>
                <a:ea typeface="+mn-ea"/>
                <a:cs typeface="Arial" charset="0"/>
              </a:rPr>
              <a:t>) to parallel output (</a:t>
            </a:r>
            <a:r>
              <a:rPr kumimoji="0" lang="en-US" sz="2600" b="0" i="1" u="none" strike="noStrike" kern="1200" cap="none" spc="0" normalizeH="0" baseline="0" noProof="0" dirty="0">
                <a:ln>
                  <a:noFill/>
                </a:ln>
                <a:solidFill>
                  <a:prstClr val="black"/>
                </a:solidFill>
                <a:effectLst/>
                <a:uLnTx/>
                <a:uFillTx/>
                <a:latin typeface="Calibri"/>
                <a:ea typeface="+mn-ea"/>
                <a:cs typeface="Arial" charset="0"/>
              </a:rPr>
              <a:t>Q</a:t>
            </a:r>
            <a:r>
              <a:rPr kumimoji="0" lang="en-US" sz="2600" b="0" i="0" u="none" strike="noStrike" kern="1200" cap="none" spc="0" normalizeH="0" baseline="-25000" noProof="0" dirty="0">
                <a:ln>
                  <a:noFill/>
                </a:ln>
                <a:solidFill>
                  <a:prstClr val="black"/>
                </a:solidFill>
                <a:effectLst/>
                <a:uLnTx/>
                <a:uFillTx/>
                <a:latin typeface="Calibri"/>
                <a:ea typeface="+mn-ea"/>
                <a:cs typeface="Arial" charset="0"/>
              </a:rPr>
              <a:t>0:</a:t>
            </a:r>
            <a:r>
              <a:rPr kumimoji="0" lang="en-US" sz="2600" b="0" i="1" u="none" strike="noStrike" kern="1200" cap="none" spc="0" normalizeH="0" baseline="-25000" noProof="0" dirty="0">
                <a:ln>
                  <a:noFill/>
                </a:ln>
                <a:solidFill>
                  <a:prstClr val="black"/>
                </a:solidFill>
                <a:effectLst/>
                <a:uLnTx/>
                <a:uFillTx/>
                <a:latin typeface="Calibri"/>
                <a:ea typeface="+mn-ea"/>
                <a:cs typeface="Arial" charset="0"/>
              </a:rPr>
              <a:t>N</a:t>
            </a:r>
            <a:r>
              <a:rPr kumimoji="0" lang="en-US" sz="2600" b="0" i="0" u="none" strike="noStrike" kern="1200" cap="none" spc="0" normalizeH="0" baseline="-25000" noProof="0" dirty="0">
                <a:ln>
                  <a:noFill/>
                </a:ln>
                <a:solidFill>
                  <a:prstClr val="black"/>
                </a:solidFill>
                <a:effectLst/>
                <a:uLnTx/>
                <a:uFillTx/>
                <a:latin typeface="Calibri"/>
                <a:ea typeface="+mn-ea"/>
                <a:cs typeface="Arial" charset="0"/>
              </a:rPr>
              <a:t>-1</a:t>
            </a:r>
            <a:r>
              <a:rPr kumimoji="0" lang="en-US" sz="2600" b="0" i="0" u="none" strike="noStrike" kern="1200" cap="none" spc="0" normalizeH="0" baseline="0" noProof="0" dirty="0">
                <a:ln>
                  <a:noFill/>
                </a:ln>
                <a:solidFill>
                  <a:prstClr val="black"/>
                </a:solidFill>
                <a:effectLst/>
                <a:uLnTx/>
                <a:uFillTx/>
                <a:latin typeface="Calibri"/>
                <a:ea typeface="+mn-ea"/>
                <a:cs typeface="Arial" charset="0"/>
              </a:rPr>
              <a:t>)</a:t>
            </a:r>
          </a:p>
        </p:txBody>
      </p:sp>
      <p:sp>
        <p:nvSpPr>
          <p:cNvPr id="12" name="TextBox 11"/>
          <p:cNvSpPr txBox="1"/>
          <p:nvPr/>
        </p:nvSpPr>
        <p:spPr>
          <a:xfrm>
            <a:off x="457200" y="68759"/>
            <a:ext cx="792480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Calibri"/>
                <a:ea typeface="+mn-ea"/>
                <a:cs typeface="+mn-cs"/>
              </a:rPr>
              <a:t>Shift Registers</a:t>
            </a:r>
          </a:p>
        </p:txBody>
      </p:sp>
      <p:sp>
        <p:nvSpPr>
          <p:cNvPr id="13" name="Text Box 7"/>
          <p:cNvSpPr txBox="1">
            <a:spLocks noChangeArrowheads="1"/>
          </p:cNvSpPr>
          <p:nvPr>
            <p:custDataLst>
              <p:tags r:id="rId7"/>
            </p:custDataLst>
          </p:nvPr>
        </p:nvSpPr>
        <p:spPr bwMode="auto">
          <a:xfrm>
            <a:off x="1524000" y="3200400"/>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2800" b="1" i="0" u="none" strike="noStrike" kern="1200" cap="none" spc="0" normalizeH="0" baseline="0" noProof="0" dirty="0">
                <a:ln>
                  <a:noFill/>
                </a:ln>
                <a:solidFill>
                  <a:srgbClr val="1D40EF"/>
                </a:solidFill>
                <a:effectLst/>
                <a:uLnTx/>
                <a:uFillTx/>
                <a:latin typeface="Calibri"/>
                <a:ea typeface="+mn-ea"/>
                <a:cs typeface="+mn-cs"/>
              </a:rPr>
              <a:t>Symbol:</a:t>
            </a:r>
          </a:p>
        </p:txBody>
      </p:sp>
    </p:spTree>
    <p:extLst>
      <p:ext uri="{BB962C8B-B14F-4D97-AF65-F5344CB8AC3E}">
        <p14:creationId xmlns:p14="http://schemas.microsoft.com/office/powerpoint/2010/main" val="292611781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p:txBody>
      </p:sp>
      <p:sp>
        <p:nvSpPr>
          <p:cNvPr id="977924"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p:txBody>
      </p:sp>
      <p:sp>
        <p:nvSpPr>
          <p:cNvPr id="977926" name="Rectangle 6"/>
          <p:cNvSpPr>
            <a:spLocks noChangeArrowheads="1"/>
          </p:cNvSpPr>
          <p:nvPr>
            <p:custDataLst>
              <p:tags r:id="rId3"/>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When </a:t>
            </a:r>
            <a:r>
              <a:rPr kumimoji="0" lang="en-US" sz="2400" b="0" i="1" u="none" strike="noStrike" kern="1200" cap="none" spc="0" normalizeH="0" baseline="0" noProof="0" dirty="0">
                <a:ln>
                  <a:noFill/>
                </a:ln>
                <a:solidFill>
                  <a:prstClr val="black"/>
                </a:solidFill>
                <a:effectLst/>
                <a:uLnTx/>
                <a:uFillTx/>
                <a:latin typeface="Calibri"/>
                <a:ea typeface="+mn-ea"/>
                <a:cs typeface="Arial" charset="0"/>
              </a:rPr>
              <a:t>Load</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 = 1, acts as a normal </a:t>
            </a:r>
            <a:r>
              <a:rPr kumimoji="0" lang="en-US" sz="2400" b="0" i="1" u="none" strike="noStrike" kern="1200" cap="none" spc="0" normalizeH="0" baseline="0" noProof="0" dirty="0">
                <a:ln>
                  <a:noFill/>
                </a:ln>
                <a:solidFill>
                  <a:prstClr val="black"/>
                </a:solidFill>
                <a:effectLst/>
                <a:uLnTx/>
                <a:uFillTx/>
                <a:latin typeface="Calibri"/>
                <a:ea typeface="+mn-ea"/>
                <a:cs typeface="Arial" charset="0"/>
              </a:rPr>
              <a:t>N</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-bit register</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When </a:t>
            </a:r>
            <a:r>
              <a:rPr kumimoji="0" lang="en-US" sz="2400" b="0" i="1" u="none" strike="noStrike" kern="1200" cap="none" spc="0" normalizeH="0" baseline="0" noProof="0" dirty="0">
                <a:ln>
                  <a:noFill/>
                </a:ln>
                <a:solidFill>
                  <a:prstClr val="black"/>
                </a:solidFill>
                <a:effectLst/>
                <a:uLnTx/>
                <a:uFillTx/>
                <a:latin typeface="Calibri"/>
                <a:ea typeface="+mn-ea"/>
                <a:cs typeface="Arial" charset="0"/>
              </a:rPr>
              <a:t>Load</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 = 0, acts as a shift register</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Now can act as a </a:t>
            </a:r>
            <a:r>
              <a:rPr kumimoji="0" lang="en-US" sz="2400" b="0" i="1" u="none" strike="noStrike" kern="1200" cap="none" spc="0" normalizeH="0" baseline="0" noProof="0" dirty="0">
                <a:ln>
                  <a:noFill/>
                </a:ln>
                <a:solidFill>
                  <a:prstClr val="black"/>
                </a:solidFill>
                <a:effectLst/>
                <a:uLnTx/>
                <a:uFillTx/>
                <a:latin typeface="Calibri"/>
                <a:ea typeface="+mn-ea"/>
                <a:cs typeface="Arial" charset="0"/>
              </a:rPr>
              <a:t>serial-to-parallel converter</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 (S</a:t>
            </a:r>
            <a:r>
              <a:rPr kumimoji="0" lang="en-US" sz="2400" b="0" i="0" u="none" strike="noStrike" kern="1200" cap="none" spc="0" normalizeH="0" baseline="-25000" noProof="0" dirty="0">
                <a:ln>
                  <a:noFill/>
                </a:ln>
                <a:solidFill>
                  <a:prstClr val="black"/>
                </a:solidFill>
                <a:effectLst/>
                <a:uLnTx/>
                <a:uFillTx/>
                <a:latin typeface="Calibri"/>
                <a:ea typeface="+mn-ea"/>
                <a:cs typeface="Arial" charset="0"/>
              </a:rPr>
              <a:t>in</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 to </a:t>
            </a:r>
            <a:r>
              <a:rPr kumimoji="0" lang="en-US" sz="2400" b="0" i="1" u="none" strike="noStrike" kern="1200" cap="none" spc="0" normalizeH="0" baseline="0" noProof="0" dirty="0">
                <a:ln>
                  <a:noFill/>
                </a:ln>
                <a:solidFill>
                  <a:prstClr val="black"/>
                </a:solidFill>
                <a:effectLst/>
                <a:uLnTx/>
                <a:uFillTx/>
                <a:latin typeface="Calibri"/>
                <a:ea typeface="+mn-ea"/>
                <a:cs typeface="Arial" charset="0"/>
              </a:rPr>
              <a:t>Q</a:t>
            </a:r>
            <a:r>
              <a:rPr kumimoji="0" lang="en-US" sz="2400" b="0" i="0" u="none" strike="noStrike" kern="1200" cap="none" spc="0" normalizeH="0" baseline="-25000" noProof="0" dirty="0">
                <a:ln>
                  <a:noFill/>
                </a:ln>
                <a:solidFill>
                  <a:prstClr val="black"/>
                </a:solidFill>
                <a:effectLst/>
                <a:uLnTx/>
                <a:uFillTx/>
                <a:latin typeface="Calibri"/>
                <a:ea typeface="+mn-ea"/>
                <a:cs typeface="Arial" charset="0"/>
              </a:rPr>
              <a:t>0:</a:t>
            </a:r>
            <a:r>
              <a:rPr kumimoji="0" lang="en-US" sz="2400" b="0" i="1" u="none" strike="noStrike" kern="1200" cap="none" spc="0" normalizeH="0" baseline="-25000" noProof="0" dirty="0">
                <a:ln>
                  <a:noFill/>
                </a:ln>
                <a:solidFill>
                  <a:prstClr val="black"/>
                </a:solidFill>
                <a:effectLst/>
                <a:uLnTx/>
                <a:uFillTx/>
                <a:latin typeface="Calibri"/>
                <a:ea typeface="+mn-ea"/>
                <a:cs typeface="Arial" charset="0"/>
              </a:rPr>
              <a:t>N</a:t>
            </a:r>
            <a:r>
              <a:rPr kumimoji="0" lang="en-US" sz="2400" b="0" i="0" u="none" strike="noStrike" kern="1200" cap="none" spc="0" normalizeH="0" baseline="-25000" noProof="0" dirty="0">
                <a:ln>
                  <a:noFill/>
                </a:ln>
                <a:solidFill>
                  <a:prstClr val="black"/>
                </a:solidFill>
                <a:effectLst/>
                <a:uLnTx/>
                <a:uFillTx/>
                <a:latin typeface="Calibri"/>
                <a:ea typeface="+mn-ea"/>
                <a:cs typeface="Arial" charset="0"/>
              </a:rPr>
              <a:t>-1</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 or a </a:t>
            </a:r>
            <a:r>
              <a:rPr kumimoji="0" lang="en-US" sz="2400" b="0" i="1" u="none" strike="noStrike" kern="1200" cap="none" spc="0" normalizeH="0" baseline="0" noProof="0" dirty="0">
                <a:ln>
                  <a:noFill/>
                </a:ln>
                <a:solidFill>
                  <a:prstClr val="black"/>
                </a:solidFill>
                <a:effectLst/>
                <a:uLnTx/>
                <a:uFillTx/>
                <a:latin typeface="Calibri"/>
                <a:ea typeface="+mn-ea"/>
                <a:cs typeface="Arial" charset="0"/>
              </a:rPr>
              <a:t>parallel-to-serial converter</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 (</a:t>
            </a:r>
            <a:r>
              <a:rPr kumimoji="0" lang="en-US" sz="2400" b="0" i="1" u="none" strike="noStrike" kern="1200" cap="none" spc="0" normalizeH="0" baseline="0" noProof="0" dirty="0">
                <a:ln>
                  <a:noFill/>
                </a:ln>
                <a:solidFill>
                  <a:prstClr val="black"/>
                </a:solidFill>
                <a:effectLst/>
                <a:uLnTx/>
                <a:uFillTx/>
                <a:latin typeface="Calibri"/>
                <a:ea typeface="+mn-ea"/>
                <a:cs typeface="Arial" charset="0"/>
              </a:rPr>
              <a:t>D</a:t>
            </a:r>
            <a:r>
              <a:rPr kumimoji="0" lang="en-US" sz="2400" b="0" i="0" u="none" strike="noStrike" kern="1200" cap="none" spc="0" normalizeH="0" baseline="-25000" noProof="0" dirty="0">
                <a:ln>
                  <a:noFill/>
                </a:ln>
                <a:solidFill>
                  <a:prstClr val="black"/>
                </a:solidFill>
                <a:effectLst/>
                <a:uLnTx/>
                <a:uFillTx/>
                <a:latin typeface="Calibri"/>
                <a:ea typeface="+mn-ea"/>
                <a:cs typeface="Arial" charset="0"/>
              </a:rPr>
              <a:t>0:</a:t>
            </a:r>
            <a:r>
              <a:rPr kumimoji="0" lang="en-US" sz="2400" b="0" i="1" u="none" strike="noStrike" kern="1200" cap="none" spc="0" normalizeH="0" baseline="-25000" noProof="0" dirty="0">
                <a:ln>
                  <a:noFill/>
                </a:ln>
                <a:solidFill>
                  <a:prstClr val="black"/>
                </a:solidFill>
                <a:effectLst/>
                <a:uLnTx/>
                <a:uFillTx/>
                <a:latin typeface="Calibri"/>
                <a:ea typeface="+mn-ea"/>
                <a:cs typeface="Arial" charset="0"/>
              </a:rPr>
              <a:t>N</a:t>
            </a:r>
            <a:r>
              <a:rPr kumimoji="0" lang="en-US" sz="2400" b="0" i="0" u="none" strike="noStrike" kern="1200" cap="none" spc="0" normalizeH="0" baseline="-25000" noProof="0" dirty="0">
                <a:ln>
                  <a:noFill/>
                </a:ln>
                <a:solidFill>
                  <a:prstClr val="black"/>
                </a:solidFill>
                <a:effectLst/>
                <a:uLnTx/>
                <a:uFillTx/>
                <a:latin typeface="Calibri"/>
                <a:ea typeface="+mn-ea"/>
                <a:cs typeface="Arial" charset="0"/>
              </a:rPr>
              <a:t>-1</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 to </a:t>
            </a:r>
            <a:r>
              <a:rPr kumimoji="0" lang="en-US" sz="2400" b="0" i="1" u="none" strike="noStrike" kern="1200" cap="none" spc="0" normalizeH="0" baseline="0" noProof="0" dirty="0" err="1">
                <a:ln>
                  <a:noFill/>
                </a:ln>
                <a:solidFill>
                  <a:prstClr val="black"/>
                </a:solidFill>
                <a:effectLst/>
                <a:uLnTx/>
                <a:uFillTx/>
                <a:latin typeface="Calibri"/>
                <a:ea typeface="+mn-ea"/>
                <a:cs typeface="Arial" charset="0"/>
              </a:rPr>
              <a:t>S</a:t>
            </a:r>
            <a:r>
              <a:rPr kumimoji="0" lang="en-US" sz="2400" b="0" i="0" u="none" strike="noStrike" kern="1200" cap="none" spc="0" normalizeH="0" baseline="-25000" noProof="0" dirty="0" err="1">
                <a:ln>
                  <a:noFill/>
                </a:ln>
                <a:solidFill>
                  <a:prstClr val="black"/>
                </a:solidFill>
                <a:effectLst/>
                <a:uLnTx/>
                <a:uFillTx/>
                <a:latin typeface="Calibri"/>
                <a:ea typeface="+mn-ea"/>
                <a:cs typeface="Arial" charset="0"/>
              </a:rPr>
              <a:t>out</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a:t>
            </a:r>
          </a:p>
        </p:txBody>
      </p:sp>
      <p:sp>
        <p:nvSpPr>
          <p:cNvPr id="9" name="TextBox 8"/>
          <p:cNvSpPr txBox="1"/>
          <p:nvPr/>
        </p:nvSpPr>
        <p:spPr>
          <a:xfrm>
            <a:off x="457200" y="68759"/>
            <a:ext cx="792480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Calibri"/>
                <a:ea typeface="+mn-ea"/>
                <a:cs typeface="+mn-cs"/>
              </a:rPr>
              <a:t>Shift Register with Parallel Load</a:t>
            </a:r>
          </a:p>
        </p:txBody>
      </p:sp>
    </p:spTree>
    <p:extLst>
      <p:ext uri="{BB962C8B-B14F-4D97-AF65-F5344CB8AC3E}">
        <p14:creationId xmlns:p14="http://schemas.microsoft.com/office/powerpoint/2010/main" val="105118124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7925" name="Object 5"/>
          <p:cNvGraphicFramePr>
            <a:graphicFrameLocks noGrp="1" noChangeAspect="1"/>
          </p:cNvGraphicFramePr>
          <p:nvPr>
            <p:ph sz="half" idx="4294967295"/>
            <p:custDataLst>
              <p:tags r:id="rId1"/>
            </p:custDataLst>
          </p:nvPr>
        </p:nvGraphicFramePr>
        <p:xfrm>
          <a:off x="1295400" y="3416300"/>
          <a:ext cx="7315200" cy="2146300"/>
        </p:xfrm>
        <a:graphic>
          <a:graphicData uri="http://schemas.openxmlformats.org/presentationml/2006/ole">
            <mc:AlternateContent xmlns:mc="http://schemas.openxmlformats.org/markup-compatibility/2006">
              <mc:Choice xmlns:v="urn:schemas-microsoft-com:vml" Requires="v">
                <p:oleObj name="VISIO" r:id="rId7" imgW="3257640" imgH="1000080" progId="Visio.Drawing.6">
                  <p:embed/>
                </p:oleObj>
              </mc:Choice>
              <mc:Fallback>
                <p:oleObj name="VISIO" r:id="rId7" imgW="3257640" imgH="1000080" progId="Visio.Drawing.6">
                  <p:embed/>
                  <p:pic>
                    <p:nvPicPr>
                      <p:cNvPr id="977925"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3416300"/>
                        <a:ext cx="7315200" cy="2146300"/>
                      </a:xfrm>
                      <a:prstGeom prst="rect">
                        <a:avLst/>
                      </a:prstGeom>
                    </p:spPr>
                  </p:pic>
                </p:oleObj>
              </mc:Fallback>
            </mc:AlternateContent>
          </a:graphicData>
        </a:graphic>
      </p:graphicFrame>
      <p:sp>
        <p:nvSpPr>
          <p:cNvPr id="977922"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p:txBody>
      </p:sp>
      <p:sp>
        <p:nvSpPr>
          <p:cNvPr id="977924" name="Rectangle 4"/>
          <p:cNvSpPr>
            <a:spLocks noChangeArrowheads="1"/>
          </p:cNvSpPr>
          <p:nvPr>
            <p:custDataLst>
              <p:tags r:id="rId3"/>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p:txBody>
      </p:sp>
      <p:sp>
        <p:nvSpPr>
          <p:cNvPr id="977926" name="Rectangle 6"/>
          <p:cNvSpPr>
            <a:spLocks noChangeArrowheads="1"/>
          </p:cNvSpPr>
          <p:nvPr>
            <p:custDataLst>
              <p:tags r:id="rId4"/>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When </a:t>
            </a:r>
            <a:r>
              <a:rPr kumimoji="0" lang="en-US" sz="2400" b="0" i="1" u="none" strike="noStrike" kern="1200" cap="none" spc="0" normalizeH="0" baseline="0" noProof="0" dirty="0">
                <a:ln>
                  <a:noFill/>
                </a:ln>
                <a:solidFill>
                  <a:prstClr val="black"/>
                </a:solidFill>
                <a:effectLst/>
                <a:uLnTx/>
                <a:uFillTx/>
                <a:latin typeface="Calibri"/>
                <a:ea typeface="+mn-ea"/>
                <a:cs typeface="Arial" charset="0"/>
              </a:rPr>
              <a:t>Load</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 = 1, acts as a normal </a:t>
            </a:r>
            <a:r>
              <a:rPr kumimoji="0" lang="en-US" sz="2400" b="0" i="1" u="none" strike="noStrike" kern="1200" cap="none" spc="0" normalizeH="0" baseline="0" noProof="0" dirty="0">
                <a:ln>
                  <a:noFill/>
                </a:ln>
                <a:solidFill>
                  <a:prstClr val="black"/>
                </a:solidFill>
                <a:effectLst/>
                <a:uLnTx/>
                <a:uFillTx/>
                <a:latin typeface="Calibri"/>
                <a:ea typeface="+mn-ea"/>
                <a:cs typeface="Arial" charset="0"/>
              </a:rPr>
              <a:t>N</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-bit register</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When </a:t>
            </a:r>
            <a:r>
              <a:rPr kumimoji="0" lang="en-US" sz="2400" b="0" i="1" u="none" strike="noStrike" kern="1200" cap="none" spc="0" normalizeH="0" baseline="0" noProof="0" dirty="0">
                <a:ln>
                  <a:noFill/>
                </a:ln>
                <a:solidFill>
                  <a:prstClr val="black"/>
                </a:solidFill>
                <a:effectLst/>
                <a:uLnTx/>
                <a:uFillTx/>
                <a:latin typeface="Calibri"/>
                <a:ea typeface="+mn-ea"/>
                <a:cs typeface="Arial" charset="0"/>
              </a:rPr>
              <a:t>Load</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 = 0, acts as a shift register</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Now can act as a </a:t>
            </a:r>
            <a:r>
              <a:rPr kumimoji="0" lang="en-US" sz="2400" b="0" i="1" u="none" strike="noStrike" kern="1200" cap="none" spc="0" normalizeH="0" baseline="0" noProof="0" dirty="0">
                <a:ln>
                  <a:noFill/>
                </a:ln>
                <a:solidFill>
                  <a:prstClr val="black"/>
                </a:solidFill>
                <a:effectLst/>
                <a:uLnTx/>
                <a:uFillTx/>
                <a:latin typeface="Calibri"/>
                <a:ea typeface="+mn-ea"/>
                <a:cs typeface="Arial" charset="0"/>
              </a:rPr>
              <a:t>serial-to-parallel converter</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 (S</a:t>
            </a:r>
            <a:r>
              <a:rPr kumimoji="0" lang="en-US" sz="2400" b="0" i="0" u="none" strike="noStrike" kern="1200" cap="none" spc="0" normalizeH="0" baseline="-25000" noProof="0" dirty="0">
                <a:ln>
                  <a:noFill/>
                </a:ln>
                <a:solidFill>
                  <a:prstClr val="black"/>
                </a:solidFill>
                <a:effectLst/>
                <a:uLnTx/>
                <a:uFillTx/>
                <a:latin typeface="Calibri"/>
                <a:ea typeface="+mn-ea"/>
                <a:cs typeface="Arial" charset="0"/>
              </a:rPr>
              <a:t>in</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 to </a:t>
            </a:r>
            <a:r>
              <a:rPr kumimoji="0" lang="en-US" sz="2400" b="0" i="1" u="none" strike="noStrike" kern="1200" cap="none" spc="0" normalizeH="0" baseline="0" noProof="0" dirty="0">
                <a:ln>
                  <a:noFill/>
                </a:ln>
                <a:solidFill>
                  <a:prstClr val="black"/>
                </a:solidFill>
                <a:effectLst/>
                <a:uLnTx/>
                <a:uFillTx/>
                <a:latin typeface="Calibri"/>
                <a:ea typeface="+mn-ea"/>
                <a:cs typeface="Arial" charset="0"/>
              </a:rPr>
              <a:t>Q</a:t>
            </a:r>
            <a:r>
              <a:rPr kumimoji="0" lang="en-US" sz="2400" b="0" i="0" u="none" strike="noStrike" kern="1200" cap="none" spc="0" normalizeH="0" baseline="-25000" noProof="0" dirty="0">
                <a:ln>
                  <a:noFill/>
                </a:ln>
                <a:solidFill>
                  <a:prstClr val="black"/>
                </a:solidFill>
                <a:effectLst/>
                <a:uLnTx/>
                <a:uFillTx/>
                <a:latin typeface="Calibri"/>
                <a:ea typeface="+mn-ea"/>
                <a:cs typeface="Arial" charset="0"/>
              </a:rPr>
              <a:t>0:</a:t>
            </a:r>
            <a:r>
              <a:rPr kumimoji="0" lang="en-US" sz="2400" b="0" i="1" u="none" strike="noStrike" kern="1200" cap="none" spc="0" normalizeH="0" baseline="-25000" noProof="0" dirty="0">
                <a:ln>
                  <a:noFill/>
                </a:ln>
                <a:solidFill>
                  <a:prstClr val="black"/>
                </a:solidFill>
                <a:effectLst/>
                <a:uLnTx/>
                <a:uFillTx/>
                <a:latin typeface="Calibri"/>
                <a:ea typeface="+mn-ea"/>
                <a:cs typeface="Arial" charset="0"/>
              </a:rPr>
              <a:t>N</a:t>
            </a:r>
            <a:r>
              <a:rPr kumimoji="0" lang="en-US" sz="2400" b="0" i="0" u="none" strike="noStrike" kern="1200" cap="none" spc="0" normalizeH="0" baseline="-25000" noProof="0" dirty="0">
                <a:ln>
                  <a:noFill/>
                </a:ln>
                <a:solidFill>
                  <a:prstClr val="black"/>
                </a:solidFill>
                <a:effectLst/>
                <a:uLnTx/>
                <a:uFillTx/>
                <a:latin typeface="Calibri"/>
                <a:ea typeface="+mn-ea"/>
                <a:cs typeface="Arial" charset="0"/>
              </a:rPr>
              <a:t>-1</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 or a </a:t>
            </a:r>
            <a:r>
              <a:rPr kumimoji="0" lang="en-US" sz="2400" b="0" i="1" u="none" strike="noStrike" kern="1200" cap="none" spc="0" normalizeH="0" baseline="0" noProof="0" dirty="0">
                <a:ln>
                  <a:noFill/>
                </a:ln>
                <a:solidFill>
                  <a:prstClr val="black"/>
                </a:solidFill>
                <a:effectLst/>
                <a:uLnTx/>
                <a:uFillTx/>
                <a:latin typeface="Calibri"/>
                <a:ea typeface="+mn-ea"/>
                <a:cs typeface="Arial" charset="0"/>
              </a:rPr>
              <a:t>parallel-to-serial converter</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 (</a:t>
            </a:r>
            <a:r>
              <a:rPr kumimoji="0" lang="en-US" sz="2400" b="0" i="1" u="none" strike="noStrike" kern="1200" cap="none" spc="0" normalizeH="0" baseline="0" noProof="0" dirty="0">
                <a:ln>
                  <a:noFill/>
                </a:ln>
                <a:solidFill>
                  <a:prstClr val="black"/>
                </a:solidFill>
                <a:effectLst/>
                <a:uLnTx/>
                <a:uFillTx/>
                <a:latin typeface="Calibri"/>
                <a:ea typeface="+mn-ea"/>
                <a:cs typeface="Arial" charset="0"/>
              </a:rPr>
              <a:t>D</a:t>
            </a:r>
            <a:r>
              <a:rPr kumimoji="0" lang="en-US" sz="2400" b="0" i="0" u="none" strike="noStrike" kern="1200" cap="none" spc="0" normalizeH="0" baseline="-25000" noProof="0" dirty="0">
                <a:ln>
                  <a:noFill/>
                </a:ln>
                <a:solidFill>
                  <a:prstClr val="black"/>
                </a:solidFill>
                <a:effectLst/>
                <a:uLnTx/>
                <a:uFillTx/>
                <a:latin typeface="Calibri"/>
                <a:ea typeface="+mn-ea"/>
                <a:cs typeface="Arial" charset="0"/>
              </a:rPr>
              <a:t>0:</a:t>
            </a:r>
            <a:r>
              <a:rPr kumimoji="0" lang="en-US" sz="2400" b="0" i="1" u="none" strike="noStrike" kern="1200" cap="none" spc="0" normalizeH="0" baseline="-25000" noProof="0" dirty="0">
                <a:ln>
                  <a:noFill/>
                </a:ln>
                <a:solidFill>
                  <a:prstClr val="black"/>
                </a:solidFill>
                <a:effectLst/>
                <a:uLnTx/>
                <a:uFillTx/>
                <a:latin typeface="Calibri"/>
                <a:ea typeface="+mn-ea"/>
                <a:cs typeface="Arial" charset="0"/>
              </a:rPr>
              <a:t>N</a:t>
            </a:r>
            <a:r>
              <a:rPr kumimoji="0" lang="en-US" sz="2400" b="0" i="0" u="none" strike="noStrike" kern="1200" cap="none" spc="0" normalizeH="0" baseline="-25000" noProof="0" dirty="0">
                <a:ln>
                  <a:noFill/>
                </a:ln>
                <a:solidFill>
                  <a:prstClr val="black"/>
                </a:solidFill>
                <a:effectLst/>
                <a:uLnTx/>
                <a:uFillTx/>
                <a:latin typeface="Calibri"/>
                <a:ea typeface="+mn-ea"/>
                <a:cs typeface="Arial" charset="0"/>
              </a:rPr>
              <a:t>-1</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 to </a:t>
            </a:r>
            <a:r>
              <a:rPr kumimoji="0" lang="en-US" sz="2400" b="0" i="1" u="none" strike="noStrike" kern="1200" cap="none" spc="0" normalizeH="0" baseline="0" noProof="0" dirty="0" err="1">
                <a:ln>
                  <a:noFill/>
                </a:ln>
                <a:solidFill>
                  <a:prstClr val="black"/>
                </a:solidFill>
                <a:effectLst/>
                <a:uLnTx/>
                <a:uFillTx/>
                <a:latin typeface="Calibri"/>
                <a:ea typeface="+mn-ea"/>
                <a:cs typeface="Arial" charset="0"/>
              </a:rPr>
              <a:t>S</a:t>
            </a:r>
            <a:r>
              <a:rPr kumimoji="0" lang="en-US" sz="2400" b="0" i="0" u="none" strike="noStrike" kern="1200" cap="none" spc="0" normalizeH="0" baseline="-25000" noProof="0" dirty="0" err="1">
                <a:ln>
                  <a:noFill/>
                </a:ln>
                <a:solidFill>
                  <a:prstClr val="black"/>
                </a:solidFill>
                <a:effectLst/>
                <a:uLnTx/>
                <a:uFillTx/>
                <a:latin typeface="Calibri"/>
                <a:ea typeface="+mn-ea"/>
                <a:cs typeface="Arial" charset="0"/>
              </a:rPr>
              <a:t>out</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a:t>
            </a:r>
          </a:p>
        </p:txBody>
      </p:sp>
      <p:sp>
        <p:nvSpPr>
          <p:cNvPr id="9" name="TextBox 8"/>
          <p:cNvSpPr txBox="1"/>
          <p:nvPr/>
        </p:nvSpPr>
        <p:spPr>
          <a:xfrm>
            <a:off x="457200" y="68759"/>
            <a:ext cx="792480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Calibri"/>
                <a:ea typeface="+mn-ea"/>
                <a:cs typeface="+mn-cs"/>
              </a:rPr>
              <a:t>Shift Register with Parallel Load</a:t>
            </a:r>
          </a:p>
        </p:txBody>
      </p:sp>
    </p:spTree>
    <p:extLst>
      <p:ext uri="{BB962C8B-B14F-4D97-AF65-F5344CB8AC3E}">
        <p14:creationId xmlns:p14="http://schemas.microsoft.com/office/powerpoint/2010/main" val="45919582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946"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8948" name="Rectangle 4"/>
          <p:cNvSpPr>
            <a:spLocks noChangeArrowheads="1"/>
          </p:cNvSpPr>
          <p:nvPr>
            <p:custDataLst>
              <p:tags r:id="rId2"/>
            </p:custDataLst>
          </p:nvPr>
        </p:nvSpPr>
        <p:spPr bwMode="auto">
          <a:xfrm>
            <a:off x="2286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err="1">
                <a:latin typeface="+mj-lt"/>
              </a:rPr>
              <a:t>Trasmissione</a:t>
            </a:r>
            <a:r>
              <a:rPr lang="en-US" sz="4400" dirty="0">
                <a:latin typeface="+mj-lt"/>
              </a:rPr>
              <a:t> </a:t>
            </a:r>
            <a:r>
              <a:rPr lang="en-US" sz="4400" dirty="0" err="1">
                <a:latin typeface="+mj-lt"/>
              </a:rPr>
              <a:t>seriale</a:t>
            </a:r>
            <a:endParaRPr lang="en-US" sz="4400" dirty="0">
              <a:latin typeface="+mj-lt"/>
            </a:endParaRPr>
          </a:p>
        </p:txBody>
      </p:sp>
      <p:sp>
        <p:nvSpPr>
          <p:cNvPr id="2" name="Rettangolo 1">
            <a:extLst>
              <a:ext uri="{FF2B5EF4-FFF2-40B4-BE49-F238E27FC236}">
                <a16:creationId xmlns:a16="http://schemas.microsoft.com/office/drawing/2014/main" id="{6641316B-20B9-4E12-83FF-136A109597CF}"/>
              </a:ext>
            </a:extLst>
          </p:cNvPr>
          <p:cNvSpPr/>
          <p:nvPr/>
        </p:nvSpPr>
        <p:spPr>
          <a:xfrm>
            <a:off x="3317204" y="3644655"/>
            <a:ext cx="495649" cy="1274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SR</a:t>
            </a:r>
            <a:r>
              <a:rPr lang="it-IT" baseline="-25000" dirty="0"/>
              <a:t>1</a:t>
            </a:r>
          </a:p>
        </p:txBody>
      </p:sp>
      <p:cxnSp>
        <p:nvCxnSpPr>
          <p:cNvPr id="4" name="Connettore 2 3">
            <a:extLst>
              <a:ext uri="{FF2B5EF4-FFF2-40B4-BE49-F238E27FC236}">
                <a16:creationId xmlns:a16="http://schemas.microsoft.com/office/drawing/2014/main" id="{B31F691A-C646-473A-AF9B-FE3C3CD0E64B}"/>
              </a:ext>
            </a:extLst>
          </p:cNvPr>
          <p:cNvCxnSpPr>
            <a:cxnSpLocks/>
            <a:endCxn id="2" idx="1"/>
          </p:cNvCxnSpPr>
          <p:nvPr/>
        </p:nvCxnSpPr>
        <p:spPr>
          <a:xfrm>
            <a:off x="2079532" y="4281964"/>
            <a:ext cx="123767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 name="Connettore diritto 6">
            <a:extLst>
              <a:ext uri="{FF2B5EF4-FFF2-40B4-BE49-F238E27FC236}">
                <a16:creationId xmlns:a16="http://schemas.microsoft.com/office/drawing/2014/main" id="{9AB5F831-A6B6-4C52-A91A-A9B617FB4B59}"/>
              </a:ext>
            </a:extLst>
          </p:cNvPr>
          <p:cNvCxnSpPr/>
          <p:nvPr/>
        </p:nvCxnSpPr>
        <p:spPr>
          <a:xfrm>
            <a:off x="2646413" y="4129564"/>
            <a:ext cx="193964" cy="3048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CasellaDiTesto 7">
            <a:extLst>
              <a:ext uri="{FF2B5EF4-FFF2-40B4-BE49-F238E27FC236}">
                <a16:creationId xmlns:a16="http://schemas.microsoft.com/office/drawing/2014/main" id="{AFEA1862-9B83-461D-A3F3-66CD33686065}"/>
              </a:ext>
            </a:extLst>
          </p:cNvPr>
          <p:cNvSpPr txBox="1"/>
          <p:nvPr/>
        </p:nvSpPr>
        <p:spPr>
          <a:xfrm>
            <a:off x="2576522" y="3804167"/>
            <a:ext cx="333746" cy="369332"/>
          </a:xfrm>
          <a:prstGeom prst="rect">
            <a:avLst/>
          </a:prstGeom>
          <a:noFill/>
        </p:spPr>
        <p:txBody>
          <a:bodyPr wrap="none" rtlCol="0">
            <a:spAutoFit/>
          </a:bodyPr>
          <a:lstStyle/>
          <a:p>
            <a:r>
              <a:rPr lang="it-IT" dirty="0"/>
              <a:t>N</a:t>
            </a:r>
          </a:p>
        </p:txBody>
      </p:sp>
      <p:cxnSp>
        <p:nvCxnSpPr>
          <p:cNvPr id="14" name="Connettore 2 13">
            <a:extLst>
              <a:ext uri="{FF2B5EF4-FFF2-40B4-BE49-F238E27FC236}">
                <a16:creationId xmlns:a16="http://schemas.microsoft.com/office/drawing/2014/main" id="{3C8ED4E5-42A9-4283-8E45-7E384384F694}"/>
              </a:ext>
            </a:extLst>
          </p:cNvPr>
          <p:cNvCxnSpPr>
            <a:cxnSpLocks/>
          </p:cNvCxnSpPr>
          <p:nvPr/>
        </p:nvCxnSpPr>
        <p:spPr>
          <a:xfrm>
            <a:off x="2993932" y="4757637"/>
            <a:ext cx="32327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 name="CasellaDiTesto 15">
            <a:extLst>
              <a:ext uri="{FF2B5EF4-FFF2-40B4-BE49-F238E27FC236}">
                <a16:creationId xmlns:a16="http://schemas.microsoft.com/office/drawing/2014/main" id="{B050E852-168C-472A-BD11-AFB7B86696D5}"/>
              </a:ext>
            </a:extLst>
          </p:cNvPr>
          <p:cNvSpPr txBox="1"/>
          <p:nvPr/>
        </p:nvSpPr>
        <p:spPr>
          <a:xfrm>
            <a:off x="2620605" y="4566105"/>
            <a:ext cx="439544" cy="369332"/>
          </a:xfrm>
          <a:prstGeom prst="rect">
            <a:avLst/>
          </a:prstGeom>
          <a:noFill/>
        </p:spPr>
        <p:txBody>
          <a:bodyPr wrap="none" rtlCol="0">
            <a:spAutoFit/>
          </a:bodyPr>
          <a:lstStyle/>
          <a:p>
            <a:r>
              <a:rPr lang="it-IT" dirty="0" err="1"/>
              <a:t>clk</a:t>
            </a:r>
            <a:endParaRPr lang="it-IT" dirty="0"/>
          </a:p>
        </p:txBody>
      </p:sp>
      <p:sp>
        <p:nvSpPr>
          <p:cNvPr id="17" name="Rettangolo 16">
            <a:extLst>
              <a:ext uri="{FF2B5EF4-FFF2-40B4-BE49-F238E27FC236}">
                <a16:creationId xmlns:a16="http://schemas.microsoft.com/office/drawing/2014/main" id="{AE6D48B6-593C-4BD9-A0BB-29A51575F969}"/>
              </a:ext>
            </a:extLst>
          </p:cNvPr>
          <p:cNvSpPr/>
          <p:nvPr/>
        </p:nvSpPr>
        <p:spPr>
          <a:xfrm>
            <a:off x="5246287" y="3644655"/>
            <a:ext cx="495649" cy="1274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SR</a:t>
            </a:r>
            <a:r>
              <a:rPr lang="it-IT" baseline="-25000" dirty="0"/>
              <a:t>2</a:t>
            </a:r>
            <a:endParaRPr lang="it-IT" dirty="0"/>
          </a:p>
        </p:txBody>
      </p:sp>
      <p:cxnSp>
        <p:nvCxnSpPr>
          <p:cNvPr id="18" name="Connettore 2 17">
            <a:extLst>
              <a:ext uri="{FF2B5EF4-FFF2-40B4-BE49-F238E27FC236}">
                <a16:creationId xmlns:a16="http://schemas.microsoft.com/office/drawing/2014/main" id="{F836125E-9D30-4599-AD48-58C6C76681AA}"/>
              </a:ext>
            </a:extLst>
          </p:cNvPr>
          <p:cNvCxnSpPr>
            <a:cxnSpLocks/>
          </p:cNvCxnSpPr>
          <p:nvPr/>
        </p:nvCxnSpPr>
        <p:spPr>
          <a:xfrm>
            <a:off x="4923015" y="4757637"/>
            <a:ext cx="32327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29" name="Gruppo 28">
            <a:extLst>
              <a:ext uri="{FF2B5EF4-FFF2-40B4-BE49-F238E27FC236}">
                <a16:creationId xmlns:a16="http://schemas.microsoft.com/office/drawing/2014/main" id="{8E557B3C-681A-4E0F-8706-B58DB2450CED}"/>
              </a:ext>
            </a:extLst>
          </p:cNvPr>
          <p:cNvGrpSpPr/>
          <p:nvPr/>
        </p:nvGrpSpPr>
        <p:grpSpPr>
          <a:xfrm>
            <a:off x="3150950" y="4757636"/>
            <a:ext cx="1777839" cy="637310"/>
            <a:chOff x="2844800" y="3856181"/>
            <a:chExt cx="1777839" cy="637310"/>
          </a:xfrm>
        </p:grpSpPr>
        <p:cxnSp>
          <p:nvCxnSpPr>
            <p:cNvPr id="19" name="Connettore 2 18">
              <a:extLst>
                <a:ext uri="{FF2B5EF4-FFF2-40B4-BE49-F238E27FC236}">
                  <a16:creationId xmlns:a16="http://schemas.microsoft.com/office/drawing/2014/main" id="{346EE30A-809A-4C97-9EDD-B12096BE502C}"/>
                </a:ext>
              </a:extLst>
            </p:cNvPr>
            <p:cNvCxnSpPr>
              <a:cxnSpLocks/>
            </p:cNvCxnSpPr>
            <p:nvPr/>
          </p:nvCxnSpPr>
          <p:spPr>
            <a:xfrm>
              <a:off x="2844800" y="3856182"/>
              <a:ext cx="1655536" cy="637308"/>
            </a:xfrm>
            <a:prstGeom prst="bentConnector3">
              <a:avLst>
                <a:gd name="adj1" fmla="val -300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8" name="Connettore 2 18">
              <a:extLst>
                <a:ext uri="{FF2B5EF4-FFF2-40B4-BE49-F238E27FC236}">
                  <a16:creationId xmlns:a16="http://schemas.microsoft.com/office/drawing/2014/main" id="{B21B64AD-F01B-4224-8B63-951254A9C794}"/>
                </a:ext>
              </a:extLst>
            </p:cNvPr>
            <p:cNvCxnSpPr>
              <a:cxnSpLocks/>
            </p:cNvCxnSpPr>
            <p:nvPr/>
          </p:nvCxnSpPr>
          <p:spPr>
            <a:xfrm rot="5400000" flipH="1" flipV="1">
              <a:off x="4242833" y="4113685"/>
              <a:ext cx="637310" cy="122302"/>
            </a:xfrm>
            <a:prstGeom prst="bentConnector3">
              <a:avLst>
                <a:gd name="adj1" fmla="val 181"/>
              </a:avLst>
            </a:prstGeom>
            <a:ln w="19050">
              <a:tailEnd type="none"/>
            </a:ln>
          </p:spPr>
          <p:style>
            <a:lnRef idx="1">
              <a:schemeClr val="accent1"/>
            </a:lnRef>
            <a:fillRef idx="0">
              <a:schemeClr val="accent1"/>
            </a:fillRef>
            <a:effectRef idx="0">
              <a:schemeClr val="accent1"/>
            </a:effectRef>
            <a:fontRef idx="minor">
              <a:schemeClr val="tx1"/>
            </a:fontRef>
          </p:style>
        </p:cxnSp>
      </p:grpSp>
      <p:cxnSp>
        <p:nvCxnSpPr>
          <p:cNvPr id="34" name="Connettore 2 33">
            <a:extLst>
              <a:ext uri="{FF2B5EF4-FFF2-40B4-BE49-F238E27FC236}">
                <a16:creationId xmlns:a16="http://schemas.microsoft.com/office/drawing/2014/main" id="{22000E44-6C4B-4DAE-A076-22644871EA0D}"/>
              </a:ext>
            </a:extLst>
          </p:cNvPr>
          <p:cNvCxnSpPr>
            <a:cxnSpLocks/>
            <a:endCxn id="17" idx="1"/>
          </p:cNvCxnSpPr>
          <p:nvPr/>
        </p:nvCxnSpPr>
        <p:spPr>
          <a:xfrm>
            <a:off x="3769785" y="4281964"/>
            <a:ext cx="147650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Connettore diritto 36">
            <a:extLst>
              <a:ext uri="{FF2B5EF4-FFF2-40B4-BE49-F238E27FC236}">
                <a16:creationId xmlns:a16="http://schemas.microsoft.com/office/drawing/2014/main" id="{E71661E1-E509-448E-A680-665F9BE7706B}"/>
              </a:ext>
            </a:extLst>
          </p:cNvPr>
          <p:cNvCxnSpPr/>
          <p:nvPr/>
        </p:nvCxnSpPr>
        <p:spPr>
          <a:xfrm>
            <a:off x="6150457" y="4129564"/>
            <a:ext cx="193964" cy="3048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Connettore 2 37">
            <a:extLst>
              <a:ext uri="{FF2B5EF4-FFF2-40B4-BE49-F238E27FC236}">
                <a16:creationId xmlns:a16="http://schemas.microsoft.com/office/drawing/2014/main" id="{9BA7D205-F43E-42AB-83DA-69793962FB6E}"/>
              </a:ext>
            </a:extLst>
          </p:cNvPr>
          <p:cNvCxnSpPr>
            <a:cxnSpLocks/>
          </p:cNvCxnSpPr>
          <p:nvPr/>
        </p:nvCxnSpPr>
        <p:spPr>
          <a:xfrm>
            <a:off x="5717838" y="4281964"/>
            <a:ext cx="123767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9" name="CasellaDiTesto 38">
            <a:extLst>
              <a:ext uri="{FF2B5EF4-FFF2-40B4-BE49-F238E27FC236}">
                <a16:creationId xmlns:a16="http://schemas.microsoft.com/office/drawing/2014/main" id="{94733014-1C28-467B-8ACB-A3C5E2FA6772}"/>
              </a:ext>
            </a:extLst>
          </p:cNvPr>
          <p:cNvSpPr txBox="1"/>
          <p:nvPr/>
        </p:nvSpPr>
        <p:spPr>
          <a:xfrm>
            <a:off x="6080566" y="3798332"/>
            <a:ext cx="333746" cy="369332"/>
          </a:xfrm>
          <a:prstGeom prst="rect">
            <a:avLst/>
          </a:prstGeom>
          <a:noFill/>
        </p:spPr>
        <p:txBody>
          <a:bodyPr wrap="none" rtlCol="0">
            <a:spAutoFit/>
          </a:bodyPr>
          <a:lstStyle/>
          <a:p>
            <a:r>
              <a:rPr lang="it-IT" dirty="0"/>
              <a:t>N</a:t>
            </a:r>
          </a:p>
        </p:txBody>
      </p:sp>
      <p:sp>
        <p:nvSpPr>
          <p:cNvPr id="40" name="CasellaDiTesto 39">
            <a:extLst>
              <a:ext uri="{FF2B5EF4-FFF2-40B4-BE49-F238E27FC236}">
                <a16:creationId xmlns:a16="http://schemas.microsoft.com/office/drawing/2014/main" id="{DF59CF44-8388-4700-AF2C-E8E33774F392}"/>
              </a:ext>
            </a:extLst>
          </p:cNvPr>
          <p:cNvSpPr txBox="1"/>
          <p:nvPr/>
        </p:nvSpPr>
        <p:spPr>
          <a:xfrm>
            <a:off x="1717608" y="4065032"/>
            <a:ext cx="495649" cy="369332"/>
          </a:xfrm>
          <a:prstGeom prst="rect">
            <a:avLst/>
          </a:prstGeom>
          <a:noFill/>
        </p:spPr>
        <p:txBody>
          <a:bodyPr wrap="none" rtlCol="0">
            <a:spAutoFit/>
          </a:bodyPr>
          <a:lstStyle/>
          <a:p>
            <a:r>
              <a:rPr lang="it-IT" dirty="0" err="1"/>
              <a:t>D</a:t>
            </a:r>
            <a:r>
              <a:rPr lang="it-IT" baseline="-25000" dirty="0" err="1"/>
              <a:t>in</a:t>
            </a:r>
            <a:r>
              <a:rPr lang="it-IT" dirty="0"/>
              <a:t> </a:t>
            </a:r>
          </a:p>
        </p:txBody>
      </p:sp>
      <p:sp>
        <p:nvSpPr>
          <p:cNvPr id="41" name="CasellaDiTesto 40">
            <a:extLst>
              <a:ext uri="{FF2B5EF4-FFF2-40B4-BE49-F238E27FC236}">
                <a16:creationId xmlns:a16="http://schemas.microsoft.com/office/drawing/2014/main" id="{A4E953E9-AB4D-44E8-B4D9-935F9556C4E0}"/>
              </a:ext>
            </a:extLst>
          </p:cNvPr>
          <p:cNvSpPr txBox="1"/>
          <p:nvPr/>
        </p:nvSpPr>
        <p:spPr>
          <a:xfrm>
            <a:off x="6899952" y="4096313"/>
            <a:ext cx="593432" cy="369332"/>
          </a:xfrm>
          <a:prstGeom prst="rect">
            <a:avLst/>
          </a:prstGeom>
          <a:noFill/>
        </p:spPr>
        <p:txBody>
          <a:bodyPr wrap="none" rtlCol="0">
            <a:spAutoFit/>
          </a:bodyPr>
          <a:lstStyle/>
          <a:p>
            <a:r>
              <a:rPr lang="it-IT" dirty="0" err="1"/>
              <a:t>D</a:t>
            </a:r>
            <a:r>
              <a:rPr lang="it-IT" baseline="-25000" dirty="0" err="1"/>
              <a:t>out</a:t>
            </a:r>
            <a:r>
              <a:rPr lang="it-IT" dirty="0"/>
              <a:t> </a:t>
            </a:r>
          </a:p>
        </p:txBody>
      </p:sp>
      <p:cxnSp>
        <p:nvCxnSpPr>
          <p:cNvPr id="42" name="Connettore 2 41">
            <a:extLst>
              <a:ext uri="{FF2B5EF4-FFF2-40B4-BE49-F238E27FC236}">
                <a16:creationId xmlns:a16="http://schemas.microsoft.com/office/drawing/2014/main" id="{E61F4310-CF77-4CF9-9DC5-3DB01E31AAE5}"/>
              </a:ext>
            </a:extLst>
          </p:cNvPr>
          <p:cNvCxnSpPr>
            <a:cxnSpLocks/>
          </p:cNvCxnSpPr>
          <p:nvPr/>
        </p:nvCxnSpPr>
        <p:spPr>
          <a:xfrm>
            <a:off x="2993932" y="3775934"/>
            <a:ext cx="32327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3" name="CasellaDiTesto 42">
            <a:extLst>
              <a:ext uri="{FF2B5EF4-FFF2-40B4-BE49-F238E27FC236}">
                <a16:creationId xmlns:a16="http://schemas.microsoft.com/office/drawing/2014/main" id="{70B407BB-308C-4D47-A942-ECA4248C2ED5}"/>
              </a:ext>
            </a:extLst>
          </p:cNvPr>
          <p:cNvSpPr txBox="1"/>
          <p:nvPr/>
        </p:nvSpPr>
        <p:spPr>
          <a:xfrm>
            <a:off x="2604510" y="3429000"/>
            <a:ext cx="636713" cy="369332"/>
          </a:xfrm>
          <a:prstGeom prst="rect">
            <a:avLst/>
          </a:prstGeom>
          <a:noFill/>
        </p:spPr>
        <p:txBody>
          <a:bodyPr wrap="none" rtlCol="0">
            <a:spAutoFit/>
          </a:bodyPr>
          <a:lstStyle/>
          <a:p>
            <a:r>
              <a:rPr lang="it-IT" dirty="0"/>
              <a:t>Load</a:t>
            </a:r>
          </a:p>
        </p:txBody>
      </p:sp>
      <p:sp>
        <p:nvSpPr>
          <p:cNvPr id="44" name="Rectangle 6">
            <a:extLst>
              <a:ext uri="{FF2B5EF4-FFF2-40B4-BE49-F238E27FC236}">
                <a16:creationId xmlns:a16="http://schemas.microsoft.com/office/drawing/2014/main" id="{E908E04C-7B1F-4C1F-B4FC-A3E1A182978E}"/>
              </a:ext>
            </a:extLst>
          </p:cNvPr>
          <p:cNvSpPr>
            <a:spLocks noChangeArrowheads="1"/>
          </p:cNvSpPr>
          <p:nvPr>
            <p:custDataLst>
              <p:tags r:id="rId3"/>
            </p:custDataLst>
          </p:nvPr>
        </p:nvSpPr>
        <p:spPr bwMode="auto">
          <a:xfrm>
            <a:off x="3810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400" b="0" i="0" u="none" strike="noStrike" kern="1200" cap="none" spc="0" normalizeH="0" baseline="0" noProof="0" dirty="0" err="1">
                <a:ln>
                  <a:noFill/>
                </a:ln>
                <a:solidFill>
                  <a:prstClr val="black"/>
                </a:solidFill>
                <a:effectLst/>
                <a:uLnTx/>
                <a:uFillTx/>
                <a:latin typeface="Calibri"/>
                <a:ea typeface="+mn-ea"/>
                <a:cs typeface="Arial" charset="0"/>
              </a:rPr>
              <a:t>Gli</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 shifter registers </a:t>
            </a:r>
            <a:r>
              <a:rPr kumimoji="0" lang="en-US" sz="2400" b="0" i="0" u="none" strike="noStrike" kern="1200" cap="none" spc="0" normalizeH="0" baseline="0" noProof="0" dirty="0" err="1">
                <a:ln>
                  <a:noFill/>
                </a:ln>
                <a:solidFill>
                  <a:prstClr val="black"/>
                </a:solidFill>
                <a:effectLst/>
                <a:uLnTx/>
                <a:uFillTx/>
                <a:latin typeface="Calibri"/>
                <a:ea typeface="+mn-ea"/>
                <a:cs typeface="Arial" charset="0"/>
              </a:rPr>
              <a:t>possono</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 </a:t>
            </a:r>
            <a:r>
              <a:rPr kumimoji="0" lang="en-US" sz="2400" b="0" i="0" u="none" strike="noStrike" kern="1200" cap="none" spc="0" normalizeH="0" baseline="0" noProof="0" dirty="0" err="1">
                <a:ln>
                  <a:noFill/>
                </a:ln>
                <a:solidFill>
                  <a:prstClr val="black"/>
                </a:solidFill>
                <a:effectLst/>
                <a:uLnTx/>
                <a:uFillTx/>
                <a:latin typeface="Calibri"/>
                <a:ea typeface="+mn-ea"/>
                <a:cs typeface="Arial" charset="0"/>
              </a:rPr>
              <a:t>essere</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 </a:t>
            </a:r>
            <a:r>
              <a:rPr kumimoji="0" lang="en-US" sz="2400" b="0" i="0" u="none" strike="noStrike" kern="1200" cap="none" spc="0" normalizeH="0" baseline="0" noProof="0" dirty="0" err="1">
                <a:ln>
                  <a:noFill/>
                </a:ln>
                <a:solidFill>
                  <a:prstClr val="black"/>
                </a:solidFill>
                <a:effectLst/>
                <a:uLnTx/>
                <a:uFillTx/>
                <a:latin typeface="Calibri"/>
                <a:ea typeface="+mn-ea"/>
                <a:cs typeface="Arial" charset="0"/>
              </a:rPr>
              <a:t>utilizzzati</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 per </a:t>
            </a:r>
            <a:r>
              <a:rPr kumimoji="0" lang="en-US" sz="2400" b="0" i="0" u="none" strike="noStrike" kern="1200" cap="none" spc="0" normalizeH="0" baseline="0" noProof="0" dirty="0" err="1">
                <a:ln>
                  <a:noFill/>
                </a:ln>
                <a:solidFill>
                  <a:prstClr val="black"/>
                </a:solidFill>
                <a:effectLst/>
                <a:uLnTx/>
                <a:uFillTx/>
                <a:latin typeface="Calibri"/>
                <a:ea typeface="+mn-ea"/>
                <a:cs typeface="Arial" charset="0"/>
              </a:rPr>
              <a:t>realizzare</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 un </a:t>
            </a:r>
            <a:r>
              <a:rPr kumimoji="0" lang="en-US" sz="2400" b="0" i="0" u="none" strike="noStrike" kern="1200" cap="none" spc="0" normalizeH="0" baseline="0" noProof="0" dirty="0" err="1">
                <a:ln>
                  <a:noFill/>
                </a:ln>
                <a:solidFill>
                  <a:prstClr val="black"/>
                </a:solidFill>
                <a:effectLst/>
                <a:uLnTx/>
                <a:uFillTx/>
                <a:latin typeface="Calibri"/>
                <a:ea typeface="+mn-ea"/>
                <a:cs typeface="Arial" charset="0"/>
              </a:rPr>
              <a:t>trasmettitore</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 </a:t>
            </a:r>
            <a:r>
              <a:rPr kumimoji="0" lang="en-US" sz="2400" b="0" i="0" u="none" strike="noStrike" kern="1200" cap="none" spc="0" normalizeH="0" baseline="0" noProof="0" dirty="0" err="1">
                <a:ln>
                  <a:noFill/>
                </a:ln>
                <a:solidFill>
                  <a:prstClr val="black"/>
                </a:solidFill>
                <a:effectLst/>
                <a:uLnTx/>
                <a:uFillTx/>
                <a:latin typeface="Calibri"/>
                <a:ea typeface="+mn-ea"/>
                <a:cs typeface="Arial" charset="0"/>
              </a:rPr>
              <a:t>seriale</a:t>
            </a:r>
            <a:endParaRPr kumimoji="0" lang="en-US" sz="2400" b="0" i="0" u="none" strike="noStrike" kern="1200" cap="none" spc="0" normalizeH="0" baseline="0" noProof="0" dirty="0">
              <a:ln>
                <a:noFill/>
              </a:ln>
              <a:solidFill>
                <a:prstClr val="black"/>
              </a:solidFill>
              <a:effectLst/>
              <a:uLnTx/>
              <a:uFillTx/>
              <a:latin typeface="Calibri"/>
              <a:ea typeface="+mn-ea"/>
              <a:cs typeface="Arial"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lang="en-US" sz="2400" dirty="0" err="1">
                <a:solidFill>
                  <a:prstClr val="black"/>
                </a:solidFill>
                <a:latin typeface="Calibri"/>
                <a:cs typeface="Arial" charset="0"/>
              </a:rPr>
              <a:t>Gli</a:t>
            </a:r>
            <a:r>
              <a:rPr lang="en-US" sz="2400" dirty="0">
                <a:solidFill>
                  <a:prstClr val="black"/>
                </a:solidFill>
                <a:latin typeface="Calibri"/>
                <a:cs typeface="Arial" charset="0"/>
              </a:rPr>
              <a:t> N bit di </a:t>
            </a:r>
            <a:r>
              <a:rPr lang="en-US" sz="2400" dirty="0" err="1">
                <a:solidFill>
                  <a:prstClr val="black"/>
                </a:solidFill>
                <a:latin typeface="Calibri"/>
                <a:cs typeface="Arial" charset="0"/>
              </a:rPr>
              <a:t>dato</a:t>
            </a:r>
            <a:r>
              <a:rPr lang="en-US" sz="2400" dirty="0">
                <a:solidFill>
                  <a:prstClr val="black"/>
                </a:solidFill>
                <a:latin typeface="Calibri"/>
                <a:cs typeface="Arial" charset="0"/>
              </a:rPr>
              <a:t> D</a:t>
            </a:r>
            <a:r>
              <a:rPr lang="en-US" sz="2400" baseline="-25000" dirty="0">
                <a:solidFill>
                  <a:prstClr val="black"/>
                </a:solidFill>
                <a:latin typeface="Calibri"/>
                <a:cs typeface="Arial" charset="0"/>
              </a:rPr>
              <a:t>in </a:t>
            </a:r>
            <a:r>
              <a:rPr lang="en-US" sz="2400" dirty="0" err="1">
                <a:solidFill>
                  <a:prstClr val="black"/>
                </a:solidFill>
                <a:latin typeface="Calibri"/>
                <a:cs typeface="Arial" charset="0"/>
              </a:rPr>
              <a:t>sono</a:t>
            </a:r>
            <a:r>
              <a:rPr lang="en-US" sz="2400" dirty="0">
                <a:solidFill>
                  <a:prstClr val="black"/>
                </a:solidFill>
                <a:latin typeface="Calibri"/>
                <a:cs typeface="Arial" charset="0"/>
              </a:rPr>
              <a:t> </a:t>
            </a:r>
            <a:r>
              <a:rPr lang="en-US" sz="2400" dirty="0" err="1">
                <a:solidFill>
                  <a:prstClr val="black"/>
                </a:solidFill>
                <a:latin typeface="Calibri"/>
                <a:cs typeface="Arial" charset="0"/>
              </a:rPr>
              <a:t>inviati</a:t>
            </a:r>
            <a:r>
              <a:rPr lang="en-US" sz="2400" dirty="0">
                <a:solidFill>
                  <a:prstClr val="black"/>
                </a:solidFill>
                <a:latin typeface="Calibri"/>
                <a:cs typeface="Arial" charset="0"/>
              </a:rPr>
              <a:t> </a:t>
            </a:r>
            <a:r>
              <a:rPr lang="en-US" sz="2400" dirty="0" err="1">
                <a:solidFill>
                  <a:prstClr val="black"/>
                </a:solidFill>
                <a:latin typeface="Calibri"/>
                <a:cs typeface="Arial" charset="0"/>
              </a:rPr>
              <a:t>allo</a:t>
            </a:r>
            <a:r>
              <a:rPr lang="en-US" sz="2400" dirty="0">
                <a:solidFill>
                  <a:prstClr val="black"/>
                </a:solidFill>
                <a:latin typeface="Calibri"/>
                <a:cs typeface="Arial" charset="0"/>
              </a:rPr>
              <a:t> shifter register SR</a:t>
            </a:r>
            <a:r>
              <a:rPr lang="en-US" sz="2400" baseline="-25000" dirty="0">
                <a:solidFill>
                  <a:prstClr val="black"/>
                </a:solidFill>
                <a:latin typeface="Calibri"/>
                <a:cs typeface="Arial" charset="0"/>
              </a:rPr>
              <a:t>1</a:t>
            </a:r>
          </a:p>
          <a:p>
            <a:pPr marL="342900" indent="-342900">
              <a:spcBef>
                <a:spcPct val="20000"/>
              </a:spcBef>
              <a:buFontTx/>
              <a:buChar char="•"/>
              <a:defRPr/>
            </a:pPr>
            <a:r>
              <a:rPr lang="en-US" sz="2400" dirty="0">
                <a:solidFill>
                  <a:prstClr val="black"/>
                </a:solidFill>
                <a:latin typeface="Calibri"/>
                <a:cs typeface="Arial" charset="0"/>
              </a:rPr>
              <a:t>I </a:t>
            </a:r>
            <a:r>
              <a:rPr lang="en-US" sz="2400" dirty="0" err="1">
                <a:solidFill>
                  <a:prstClr val="black"/>
                </a:solidFill>
                <a:latin typeface="Calibri"/>
                <a:cs typeface="Arial" charset="0"/>
              </a:rPr>
              <a:t>segnali</a:t>
            </a:r>
            <a:r>
              <a:rPr lang="en-US" sz="2400" dirty="0">
                <a:solidFill>
                  <a:prstClr val="black"/>
                </a:solidFill>
                <a:latin typeface="Calibri"/>
                <a:cs typeface="Arial" charset="0"/>
              </a:rPr>
              <a:t> di clock e </a:t>
            </a:r>
            <a:r>
              <a:rPr lang="en-US" sz="2400" dirty="0" err="1">
                <a:solidFill>
                  <a:prstClr val="black"/>
                </a:solidFill>
                <a:latin typeface="Calibri"/>
                <a:cs typeface="Arial" charset="0"/>
              </a:rPr>
              <a:t>S</a:t>
            </a:r>
            <a:r>
              <a:rPr lang="en-US" sz="2400" baseline="-25000" dirty="0" err="1">
                <a:solidFill>
                  <a:prstClr val="black"/>
                </a:solidFill>
                <a:latin typeface="Calibri"/>
                <a:cs typeface="Arial" charset="0"/>
              </a:rPr>
              <a:t>out</a:t>
            </a:r>
            <a:r>
              <a:rPr lang="en-US" sz="2400" dirty="0">
                <a:solidFill>
                  <a:prstClr val="black"/>
                </a:solidFill>
                <a:latin typeface="Calibri"/>
                <a:cs typeface="Arial" charset="0"/>
              </a:rPr>
              <a:t> </a:t>
            </a:r>
            <a:r>
              <a:rPr lang="en-US" sz="2400" dirty="0" err="1">
                <a:solidFill>
                  <a:prstClr val="black"/>
                </a:solidFill>
                <a:latin typeface="Calibri"/>
                <a:cs typeface="Arial" charset="0"/>
              </a:rPr>
              <a:t>sono</a:t>
            </a:r>
            <a:r>
              <a:rPr lang="en-US" sz="2400" dirty="0">
                <a:solidFill>
                  <a:prstClr val="black"/>
                </a:solidFill>
                <a:latin typeface="Calibri"/>
                <a:cs typeface="Arial" charset="0"/>
              </a:rPr>
              <a:t> </a:t>
            </a:r>
            <a:r>
              <a:rPr lang="en-US" sz="2400" dirty="0" err="1">
                <a:solidFill>
                  <a:prstClr val="black"/>
                </a:solidFill>
                <a:latin typeface="Calibri"/>
                <a:cs typeface="Arial" charset="0"/>
              </a:rPr>
              <a:t>inviati</a:t>
            </a:r>
            <a:r>
              <a:rPr lang="en-US" sz="2400" dirty="0">
                <a:solidFill>
                  <a:prstClr val="black"/>
                </a:solidFill>
                <a:latin typeface="Calibri"/>
                <a:cs typeface="Arial" charset="0"/>
              </a:rPr>
              <a:t> al </a:t>
            </a:r>
            <a:r>
              <a:rPr lang="en-US" sz="2400" dirty="0" err="1">
                <a:solidFill>
                  <a:prstClr val="black"/>
                </a:solidFill>
                <a:latin typeface="Calibri"/>
                <a:cs typeface="Arial" charset="0"/>
              </a:rPr>
              <a:t>ricevitore</a:t>
            </a:r>
            <a:r>
              <a:rPr lang="en-US" sz="2400" dirty="0">
                <a:solidFill>
                  <a:prstClr val="black"/>
                </a:solidFill>
                <a:latin typeface="Calibri"/>
                <a:cs typeface="Arial" charset="0"/>
              </a:rPr>
              <a:t>  SR</a:t>
            </a:r>
            <a:r>
              <a:rPr lang="en-US" sz="2400" baseline="-25000" dirty="0">
                <a:solidFill>
                  <a:prstClr val="black"/>
                </a:solidFill>
                <a:latin typeface="Calibri"/>
                <a:cs typeface="Arial" charset="0"/>
              </a:rPr>
              <a:t>2</a:t>
            </a:r>
          </a:p>
          <a:p>
            <a:pPr marL="342900" indent="-342900">
              <a:spcBef>
                <a:spcPct val="20000"/>
              </a:spcBef>
              <a:buFontTx/>
              <a:buChar char="•"/>
              <a:defRPr/>
            </a:pPr>
            <a:r>
              <a:rPr lang="en-US" sz="2400" dirty="0">
                <a:solidFill>
                  <a:prstClr val="black"/>
                </a:solidFill>
                <a:latin typeface="Calibri"/>
                <a:cs typeface="Arial" charset="0"/>
              </a:rPr>
              <a:t>SR</a:t>
            </a:r>
            <a:r>
              <a:rPr lang="en-US" sz="2400" baseline="-25000" dirty="0">
                <a:solidFill>
                  <a:prstClr val="black"/>
                </a:solidFill>
                <a:latin typeface="Calibri"/>
                <a:cs typeface="Arial" charset="0"/>
              </a:rPr>
              <a:t>2 </a:t>
            </a:r>
            <a:r>
              <a:rPr lang="en-US" sz="2400" dirty="0">
                <a:solidFill>
                  <a:prstClr val="black"/>
                </a:solidFill>
                <a:latin typeface="Calibri"/>
                <a:cs typeface="Arial" charset="0"/>
              </a:rPr>
              <a:t> </a:t>
            </a:r>
            <a:r>
              <a:rPr lang="en-US" sz="2400" dirty="0" err="1">
                <a:solidFill>
                  <a:prstClr val="black"/>
                </a:solidFill>
                <a:latin typeface="Calibri"/>
                <a:cs typeface="Arial" charset="0"/>
              </a:rPr>
              <a:t>viene</a:t>
            </a:r>
            <a:r>
              <a:rPr lang="en-US" sz="2400" dirty="0">
                <a:solidFill>
                  <a:prstClr val="black"/>
                </a:solidFill>
                <a:latin typeface="Calibri"/>
                <a:cs typeface="Arial" charset="0"/>
              </a:rPr>
              <a:t> </a:t>
            </a:r>
            <a:r>
              <a:rPr lang="en-US" sz="2400" dirty="0" err="1">
                <a:solidFill>
                  <a:prstClr val="black"/>
                </a:solidFill>
                <a:latin typeface="Calibri"/>
                <a:cs typeface="Arial" charset="0"/>
              </a:rPr>
              <a:t>utilizzato</a:t>
            </a:r>
            <a:r>
              <a:rPr lang="en-US" sz="2400" dirty="0">
                <a:solidFill>
                  <a:prstClr val="black"/>
                </a:solidFill>
                <a:latin typeface="Calibri"/>
                <a:cs typeface="Arial" charset="0"/>
              </a:rPr>
              <a:t> per </a:t>
            </a:r>
            <a:r>
              <a:rPr lang="en-US" sz="2400" dirty="0" err="1">
                <a:solidFill>
                  <a:prstClr val="black"/>
                </a:solidFill>
                <a:latin typeface="Calibri"/>
                <a:cs typeface="Arial" charset="0"/>
              </a:rPr>
              <a:t>ricostruire</a:t>
            </a:r>
            <a:r>
              <a:rPr lang="en-US" sz="2400" dirty="0">
                <a:solidFill>
                  <a:prstClr val="black"/>
                </a:solidFill>
                <a:latin typeface="Calibri"/>
                <a:cs typeface="Arial" charset="0"/>
              </a:rPr>
              <a:t> il </a:t>
            </a:r>
            <a:r>
              <a:rPr lang="en-US" sz="2400" dirty="0" err="1">
                <a:solidFill>
                  <a:prstClr val="black"/>
                </a:solidFill>
                <a:latin typeface="Calibri"/>
                <a:cs typeface="Arial" charset="0"/>
              </a:rPr>
              <a:t>dato</a:t>
            </a:r>
            <a:r>
              <a:rPr lang="en-US" sz="2400" dirty="0">
                <a:solidFill>
                  <a:prstClr val="black"/>
                </a:solidFill>
                <a:latin typeface="Calibri"/>
                <a:cs typeface="Arial" charset="0"/>
              </a:rPr>
              <a:t> </a:t>
            </a:r>
            <a:r>
              <a:rPr lang="en-US" sz="2400" dirty="0" err="1">
                <a:solidFill>
                  <a:prstClr val="black"/>
                </a:solidFill>
                <a:latin typeface="Calibri"/>
                <a:cs typeface="Arial" charset="0"/>
              </a:rPr>
              <a:t>D</a:t>
            </a:r>
            <a:r>
              <a:rPr lang="en-US" sz="2400" baseline="-25000" dirty="0" err="1">
                <a:solidFill>
                  <a:prstClr val="black"/>
                </a:solidFill>
                <a:latin typeface="Calibri"/>
                <a:cs typeface="Arial" charset="0"/>
              </a:rPr>
              <a:t>out</a:t>
            </a:r>
            <a:endParaRPr kumimoji="0" lang="en-US" sz="2400" b="0" i="0" u="none" strike="noStrike" kern="1200" cap="none" spc="0" normalizeH="0" noProof="0" dirty="0">
              <a:ln>
                <a:noFill/>
              </a:ln>
              <a:solidFill>
                <a:prstClr val="black"/>
              </a:solidFill>
              <a:effectLst/>
              <a:uLnTx/>
              <a:uFillTx/>
              <a:latin typeface="Calibri"/>
              <a:ea typeface="+mn-ea"/>
              <a:cs typeface="Arial"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2400" b="0" i="0" u="none" strike="noStrike" kern="1200" cap="none" spc="0" normalizeH="0" baseline="-25000" noProof="0" dirty="0">
              <a:ln>
                <a:noFill/>
              </a:ln>
              <a:solidFill>
                <a:prstClr val="black"/>
              </a:solidFill>
              <a:effectLst/>
              <a:uLnTx/>
              <a:uFillTx/>
              <a:latin typeface="Calibri"/>
              <a:ea typeface="+mn-ea"/>
              <a:cs typeface="Arial" charset="0"/>
            </a:endParaRPr>
          </a:p>
        </p:txBody>
      </p:sp>
      <p:sp>
        <p:nvSpPr>
          <p:cNvPr id="48" name="CasellaDiTesto 47">
            <a:extLst>
              <a:ext uri="{FF2B5EF4-FFF2-40B4-BE49-F238E27FC236}">
                <a16:creationId xmlns:a16="http://schemas.microsoft.com/office/drawing/2014/main" id="{EFAF0B60-0B11-45DB-B6FE-6F98EB134504}"/>
              </a:ext>
            </a:extLst>
          </p:cNvPr>
          <p:cNvSpPr txBox="1"/>
          <p:nvPr/>
        </p:nvSpPr>
        <p:spPr>
          <a:xfrm>
            <a:off x="3819560" y="3911647"/>
            <a:ext cx="548824" cy="369332"/>
          </a:xfrm>
          <a:prstGeom prst="rect">
            <a:avLst/>
          </a:prstGeom>
          <a:noFill/>
        </p:spPr>
        <p:txBody>
          <a:bodyPr wrap="square">
            <a:spAutoFit/>
          </a:bodyPr>
          <a:lstStyle/>
          <a:p>
            <a:r>
              <a:rPr lang="it-IT" dirty="0" err="1"/>
              <a:t>S</a:t>
            </a:r>
            <a:r>
              <a:rPr lang="it-IT" baseline="-25000" dirty="0" err="1"/>
              <a:t>out</a:t>
            </a:r>
            <a:endParaRPr lang="it-IT" dirty="0"/>
          </a:p>
        </p:txBody>
      </p:sp>
    </p:spTree>
    <p:extLst>
      <p:ext uri="{BB962C8B-B14F-4D97-AF65-F5344CB8AC3E}">
        <p14:creationId xmlns:p14="http://schemas.microsoft.com/office/powerpoint/2010/main" val="197604634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16484" name="Rectangle 4"/>
          <p:cNvSpPr>
            <a:spLocks noGrp="1" noChangeArrowheads="1"/>
          </p:cNvSpPr>
          <p:nvPr>
            <p:ph idx="4294967295"/>
            <p:custDataLst>
              <p:tags r:id="rId2"/>
            </p:custDataLst>
          </p:nvPr>
        </p:nvSpPr>
        <p:spPr>
          <a:xfrm>
            <a:off x="914400" y="1219200"/>
            <a:ext cx="7772400" cy="4343400"/>
          </a:xfrm>
          <a:solidFill>
            <a:schemeClr val="bg1">
              <a:lumMod val="95000"/>
            </a:schemeClr>
          </a:solidFill>
        </p:spPr>
        <p:txBody>
          <a:bodyPr>
            <a:normAutofit lnSpcReduction="10000"/>
          </a:bodyPr>
          <a:lstStyle/>
          <a:p>
            <a:pPr>
              <a:buFontTx/>
              <a:buNone/>
            </a:pPr>
            <a:r>
              <a:rPr lang="en-US" sz="1700" dirty="0">
                <a:latin typeface="Courier New" pitchFamily="49" charset="0"/>
              </a:rPr>
              <a:t>module </a:t>
            </a:r>
            <a:r>
              <a:rPr lang="en-US" sz="1700" dirty="0" err="1">
                <a:latin typeface="Courier New" pitchFamily="49" charset="0"/>
              </a:rPr>
              <a:t>shiftreg</a:t>
            </a:r>
            <a:r>
              <a:rPr lang="en-US" sz="1700" dirty="0">
                <a:latin typeface="Courier New" pitchFamily="49" charset="0"/>
              </a:rPr>
              <a:t> #(parameter N = 8)</a:t>
            </a:r>
          </a:p>
          <a:p>
            <a:pPr>
              <a:buFontTx/>
              <a:buNone/>
            </a:pPr>
            <a:r>
              <a:rPr lang="en-US" sz="1700" dirty="0">
                <a:latin typeface="Courier New" pitchFamily="49" charset="0"/>
              </a:rPr>
              <a:t>			(input logic </a:t>
            </a:r>
            <a:r>
              <a:rPr lang="en-US" sz="1700" dirty="0" err="1">
                <a:latin typeface="Courier New" pitchFamily="49" charset="0"/>
              </a:rPr>
              <a:t>clk</a:t>
            </a:r>
            <a:r>
              <a:rPr lang="en-US" sz="1700" dirty="0">
                <a:latin typeface="Courier New" pitchFamily="49" charset="0"/>
              </a:rPr>
              <a:t>,</a:t>
            </a:r>
          </a:p>
          <a:p>
            <a:pPr>
              <a:buFontTx/>
              <a:buNone/>
            </a:pPr>
            <a:r>
              <a:rPr lang="en-US" sz="1700" dirty="0">
                <a:latin typeface="Courier New" pitchFamily="49" charset="0"/>
              </a:rPr>
              <a:t>			 input logic reset, load,</a:t>
            </a:r>
          </a:p>
          <a:p>
            <a:pPr>
              <a:buFontTx/>
              <a:buNone/>
            </a:pPr>
            <a:r>
              <a:rPr lang="en-US" sz="1700" dirty="0">
                <a:latin typeface="Courier New" pitchFamily="49" charset="0"/>
              </a:rPr>
              <a:t>			 input logic sin,</a:t>
            </a:r>
          </a:p>
          <a:p>
            <a:pPr>
              <a:buFontTx/>
              <a:buNone/>
            </a:pPr>
            <a:r>
              <a:rPr lang="en-US" sz="1700" dirty="0">
                <a:latin typeface="Courier New" pitchFamily="49" charset="0"/>
              </a:rPr>
              <a:t>			 input logic [N–1:0] d,</a:t>
            </a:r>
          </a:p>
          <a:p>
            <a:pPr>
              <a:buFontTx/>
              <a:buNone/>
            </a:pPr>
            <a:r>
              <a:rPr lang="en-US" sz="1700" dirty="0">
                <a:latin typeface="Courier New" pitchFamily="49" charset="0"/>
              </a:rPr>
              <a:t>			 output logic [N–1:0] q,</a:t>
            </a:r>
          </a:p>
          <a:p>
            <a:pPr>
              <a:buFontTx/>
              <a:buNone/>
            </a:pPr>
            <a:r>
              <a:rPr lang="en-US" sz="1700" dirty="0">
                <a:latin typeface="Courier New" pitchFamily="49" charset="0"/>
              </a:rPr>
              <a:t>			 output logic </a:t>
            </a:r>
            <a:r>
              <a:rPr lang="en-US" sz="1700" dirty="0" err="1">
                <a:latin typeface="Courier New" pitchFamily="49" charset="0"/>
              </a:rPr>
              <a:t>sout</a:t>
            </a:r>
            <a:r>
              <a:rPr lang="en-US" sz="1700" dirty="0">
                <a:latin typeface="Courier New" pitchFamily="49" charset="0"/>
              </a:rPr>
              <a:t>);</a:t>
            </a:r>
          </a:p>
          <a:p>
            <a:pPr>
              <a:buFontTx/>
              <a:buNone/>
            </a:pPr>
            <a:endParaRPr lang="en-US" sz="1700" dirty="0">
              <a:latin typeface="Courier New" pitchFamily="49" charset="0"/>
            </a:endParaRPr>
          </a:p>
          <a:p>
            <a:pPr>
              <a:buFontTx/>
              <a:buNone/>
            </a:pPr>
            <a:r>
              <a:rPr lang="en-US" sz="1700" dirty="0">
                <a:latin typeface="Courier New" pitchFamily="49" charset="0"/>
              </a:rPr>
              <a:t>	</a:t>
            </a:r>
            <a:r>
              <a:rPr lang="en-US" sz="1700" dirty="0" err="1">
                <a:latin typeface="Courier New" pitchFamily="49" charset="0"/>
              </a:rPr>
              <a:t>always_ff</a:t>
            </a:r>
            <a:r>
              <a:rPr lang="en-US" sz="1700" dirty="0">
                <a:latin typeface="Courier New" pitchFamily="49" charset="0"/>
              </a:rPr>
              <a:t> @(posedge </a:t>
            </a:r>
            <a:r>
              <a:rPr lang="en-US" sz="1700" dirty="0" err="1">
                <a:latin typeface="Courier New" pitchFamily="49" charset="0"/>
              </a:rPr>
              <a:t>clk</a:t>
            </a:r>
            <a:r>
              <a:rPr lang="en-US" sz="1700" dirty="0">
                <a:latin typeface="Courier New" pitchFamily="49" charset="0"/>
              </a:rPr>
              <a:t>, </a:t>
            </a:r>
            <a:r>
              <a:rPr lang="en-US" sz="1700" dirty="0" err="1">
                <a:latin typeface="Courier New" pitchFamily="49" charset="0"/>
              </a:rPr>
              <a:t>posedge</a:t>
            </a:r>
            <a:r>
              <a:rPr lang="en-US" sz="1700" dirty="0">
                <a:latin typeface="Courier New" pitchFamily="49" charset="0"/>
              </a:rPr>
              <a:t> reset)</a:t>
            </a:r>
          </a:p>
          <a:p>
            <a:pPr>
              <a:buFontTx/>
              <a:buNone/>
            </a:pPr>
            <a:r>
              <a:rPr lang="en-US" sz="1700" dirty="0">
                <a:latin typeface="Courier New" pitchFamily="49" charset="0"/>
              </a:rPr>
              <a:t>		if (reset) q &lt;= 0;</a:t>
            </a:r>
          </a:p>
          <a:p>
            <a:pPr>
              <a:buFontTx/>
              <a:buNone/>
            </a:pPr>
            <a:r>
              <a:rPr lang="en-US" sz="1700" dirty="0">
                <a:latin typeface="Courier New" pitchFamily="49" charset="0"/>
              </a:rPr>
              <a:t>		else if (load) q &lt;= d;</a:t>
            </a:r>
          </a:p>
          <a:p>
            <a:pPr>
              <a:buFontTx/>
              <a:buNone/>
            </a:pPr>
            <a:r>
              <a:rPr lang="en-US" sz="1700" dirty="0">
                <a:latin typeface="Courier New" pitchFamily="49" charset="0"/>
              </a:rPr>
              <a:t>		else q &lt;= {q[N–2:0], sin};</a:t>
            </a:r>
          </a:p>
          <a:p>
            <a:pPr>
              <a:buFontTx/>
              <a:buNone/>
            </a:pPr>
            <a:endParaRPr lang="en-US" sz="1700" dirty="0">
              <a:latin typeface="Courier New" pitchFamily="49" charset="0"/>
            </a:endParaRPr>
          </a:p>
          <a:p>
            <a:pPr>
              <a:buFontTx/>
              <a:buNone/>
            </a:pPr>
            <a:r>
              <a:rPr lang="en-US" sz="1700" dirty="0">
                <a:latin typeface="Courier New" pitchFamily="49" charset="0"/>
              </a:rPr>
              <a:t>	assign </a:t>
            </a:r>
            <a:r>
              <a:rPr lang="en-US" sz="1700" dirty="0" err="1">
                <a:latin typeface="Courier New" pitchFamily="49" charset="0"/>
              </a:rPr>
              <a:t>sout</a:t>
            </a:r>
            <a:r>
              <a:rPr lang="en-US" sz="1700" dirty="0">
                <a:latin typeface="Courier New" pitchFamily="49" charset="0"/>
              </a:rPr>
              <a:t> = q[N–1];</a:t>
            </a:r>
          </a:p>
          <a:p>
            <a:pPr>
              <a:buFontTx/>
              <a:buNone/>
            </a:pPr>
            <a:r>
              <a:rPr lang="en-US" sz="1700" dirty="0" err="1">
                <a:latin typeface="Courier New" pitchFamily="49" charset="0"/>
              </a:rPr>
              <a:t>endmodule</a:t>
            </a:r>
            <a:endParaRPr lang="en-US" sz="1700" dirty="0">
              <a:latin typeface="Courier New" pitchFamily="49" charset="0"/>
            </a:endParaRPr>
          </a:p>
        </p:txBody>
      </p:sp>
      <p:sp>
        <p:nvSpPr>
          <p:cNvPr id="7" name="TextBox 6"/>
          <p:cNvSpPr txBox="1"/>
          <p:nvPr/>
        </p:nvSpPr>
        <p:spPr>
          <a:xfrm>
            <a:off x="451624" y="268069"/>
            <a:ext cx="7924800" cy="646331"/>
          </a:xfrm>
          <a:prstGeom prst="rect">
            <a:avLst/>
          </a:prstGeom>
          <a:noFill/>
        </p:spPr>
        <p:txBody>
          <a:bodyPr wrap="square" rtlCol="0">
            <a:spAutoFit/>
          </a:bodyPr>
          <a:lstStyle/>
          <a:p>
            <a:r>
              <a:rPr lang="en-US" sz="3600" dirty="0">
                <a:latin typeface="+mj-lt"/>
              </a:rPr>
              <a:t>SHIFT REGISTER WITH PARALLEL LOAD</a:t>
            </a:r>
          </a:p>
        </p:txBody>
      </p:sp>
    </p:spTree>
    <p:extLst>
      <p:ext uri="{BB962C8B-B14F-4D97-AF65-F5344CB8AC3E}">
        <p14:creationId xmlns:p14="http://schemas.microsoft.com/office/powerpoint/2010/main" val="120655782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7318A6-C589-4EC5-A7C9-27153BC04DD9}"/>
              </a:ext>
            </a:extLst>
          </p:cNvPr>
          <p:cNvSpPr>
            <a:spLocks noGrp="1"/>
          </p:cNvSpPr>
          <p:nvPr>
            <p:ph type="ctrTitle" idx="4294967295"/>
          </p:nvPr>
        </p:nvSpPr>
        <p:spPr>
          <a:xfrm>
            <a:off x="1143000" y="2360036"/>
            <a:ext cx="6858000" cy="2387600"/>
          </a:xfrm>
        </p:spPr>
        <p:txBody>
          <a:bodyPr/>
          <a:lstStyle/>
          <a:p>
            <a:r>
              <a:rPr lang="it-IT" dirty="0"/>
              <a:t>Memorie</a:t>
            </a:r>
          </a:p>
        </p:txBody>
      </p:sp>
    </p:spTree>
    <p:extLst>
      <p:ext uri="{BB962C8B-B14F-4D97-AF65-F5344CB8AC3E}">
        <p14:creationId xmlns:p14="http://schemas.microsoft.com/office/powerpoint/2010/main" val="34349006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5865</TotalTime>
  <Words>1533</Words>
  <Application>Microsoft Office PowerPoint</Application>
  <PresentationFormat>Presentazione su schermo (4:3)</PresentationFormat>
  <Paragraphs>291</Paragraphs>
  <Slides>38</Slides>
  <Notes>35</Notes>
  <HiddenSlides>0</HiddenSlides>
  <MMClips>0</MMClips>
  <ScaleCrop>false</ScaleCrop>
  <HeadingPairs>
    <vt:vector size="8" baseType="variant">
      <vt:variant>
        <vt:lpstr>Caratteri utilizzati</vt:lpstr>
      </vt:variant>
      <vt:variant>
        <vt:i4>6</vt:i4>
      </vt:variant>
      <vt:variant>
        <vt:lpstr>Tema</vt:lpstr>
      </vt:variant>
      <vt:variant>
        <vt:i4>1</vt:i4>
      </vt:variant>
      <vt:variant>
        <vt:lpstr>Server OLE incorporati</vt:lpstr>
      </vt:variant>
      <vt:variant>
        <vt:i4>2</vt:i4>
      </vt:variant>
      <vt:variant>
        <vt:lpstr>Titoli diapositive</vt:lpstr>
      </vt:variant>
      <vt:variant>
        <vt:i4>38</vt:i4>
      </vt:variant>
    </vt:vector>
  </HeadingPairs>
  <TitlesOfParts>
    <vt:vector size="47" baseType="lpstr">
      <vt:lpstr>AdvOTb18868a6.B</vt:lpstr>
      <vt:lpstr>Arial</vt:lpstr>
      <vt:lpstr>Calibri</vt:lpstr>
      <vt:lpstr>Courier New</vt:lpstr>
      <vt:lpstr>Symbol</vt:lpstr>
      <vt:lpstr>Times New Roman</vt:lpstr>
      <vt:lpstr>Office Theme</vt:lpstr>
      <vt:lpstr>VISIO</vt:lpstr>
      <vt:lpstr>Visio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Memorie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Logic Using ROM</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Harvey Mudd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sharris</dc:creator>
  <cp:lastModifiedBy>salvatore Pontarelli</cp:lastModifiedBy>
  <cp:revision>120</cp:revision>
  <dcterms:created xsi:type="dcterms:W3CDTF">2012-08-07T04:56:47Z</dcterms:created>
  <dcterms:modified xsi:type="dcterms:W3CDTF">2023-11-01T14:46:00Z</dcterms:modified>
</cp:coreProperties>
</file>