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2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3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4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5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6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7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8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19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0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21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22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23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24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25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603" r:id="rId2"/>
    <p:sldId id="604" r:id="rId3"/>
    <p:sldId id="605" r:id="rId4"/>
    <p:sldId id="640" r:id="rId5"/>
    <p:sldId id="518" r:id="rId6"/>
    <p:sldId id="519" r:id="rId7"/>
    <p:sldId id="520" r:id="rId8"/>
    <p:sldId id="521" r:id="rId9"/>
    <p:sldId id="522" r:id="rId10"/>
    <p:sldId id="525" r:id="rId11"/>
    <p:sldId id="592" r:id="rId12"/>
    <p:sldId id="593" r:id="rId13"/>
    <p:sldId id="528" r:id="rId14"/>
    <p:sldId id="594" r:id="rId15"/>
    <p:sldId id="595" r:id="rId16"/>
    <p:sldId id="596" r:id="rId17"/>
    <p:sldId id="597" r:id="rId18"/>
    <p:sldId id="576" r:id="rId19"/>
    <p:sldId id="598" r:id="rId20"/>
    <p:sldId id="533" r:id="rId21"/>
    <p:sldId id="578" r:id="rId22"/>
    <p:sldId id="599" r:id="rId23"/>
    <p:sldId id="600" r:id="rId24"/>
    <p:sldId id="539" r:id="rId25"/>
    <p:sldId id="601" r:id="rId26"/>
    <p:sldId id="60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BA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152" autoAdjust="0"/>
    <p:restoredTop sz="87039" autoAdjust="0"/>
  </p:normalViewPr>
  <p:slideViewPr>
    <p:cSldViewPr>
      <p:cViewPr varScale="1">
        <p:scale>
          <a:sx n="111" d="100"/>
          <a:sy n="111" d="100"/>
        </p:scale>
        <p:origin x="242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A756BF-5C14-A247-A374-2D5EAE3761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E0E6A-A5C5-2842-9986-3C82C0162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BFD93-5885-0B4E-9D85-5556455CCED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37F81-A87E-B741-B190-1B3749BB09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FE81B-D5C7-B743-A634-A5C396AD6F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51936-C162-D34B-9F5F-8157359A90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5263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05186-FCC2-4A2D-A400-07B1D3379528}" type="slidenum">
              <a:rPr lang="en-US"/>
              <a:pPr/>
              <a:t>1</a:t>
            </a:fld>
            <a:endParaRPr lang="en-US"/>
          </a:p>
        </p:txBody>
      </p:sp>
      <p:sp>
        <p:nvSpPr>
          <p:cNvPr id="101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15CD97-FEC7-7C46-8172-12CDF01915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229F1FA-8EA5-6A41-AF91-EAAF84CC27B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245521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CCE3BF-60F4-4D61-A0B9-384FF23D4EEE}" type="slidenum">
              <a:rPr lang="en-US"/>
              <a:pPr/>
              <a:t>10</a:t>
            </a:fld>
            <a:endParaRPr lang="en-US"/>
          </a:p>
        </p:txBody>
      </p:sp>
      <p:sp>
        <p:nvSpPr>
          <p:cNvPr id="117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2AF15A-22F4-8848-8E32-78C70ED8E9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6A5F649-CEA4-334A-BF8F-69E720E4765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CCE3BF-60F4-4D61-A0B9-384FF23D4EEE}" type="slidenum">
              <a:rPr lang="en-US"/>
              <a:pPr/>
              <a:t>11</a:t>
            </a:fld>
            <a:endParaRPr lang="en-US"/>
          </a:p>
        </p:txBody>
      </p:sp>
      <p:sp>
        <p:nvSpPr>
          <p:cNvPr id="117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34921-697C-6B4F-8571-F694E8FD6B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61C2E0E-6FF7-1346-AB64-2C5DFB0949D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CCE3BF-60F4-4D61-A0B9-384FF23D4EEE}" type="slidenum">
              <a:rPr lang="en-US"/>
              <a:pPr/>
              <a:t>12</a:t>
            </a:fld>
            <a:endParaRPr lang="en-US"/>
          </a:p>
        </p:txBody>
      </p:sp>
      <p:sp>
        <p:nvSpPr>
          <p:cNvPr id="117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C8ECA6-6DF2-D346-AB3B-69659F7D0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4B6131E-D995-3C45-A812-32C7F960F7A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D24BE-F70C-4608-A06C-62E4D57576ED}" type="slidenum">
              <a:rPr lang="en-US"/>
              <a:pPr/>
              <a:t>13</a:t>
            </a:fld>
            <a:endParaRPr lang="en-US"/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7EBD4C-C6BF-E54A-9495-1EB7DC763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E817B2F-CEDB-A14F-89D0-B3945CAF84A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D24BE-F70C-4608-A06C-62E4D57576ED}" type="slidenum">
              <a:rPr lang="en-US"/>
              <a:pPr/>
              <a:t>14</a:t>
            </a:fld>
            <a:endParaRPr lang="en-US"/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8F6024-EF2D-194D-94BA-68E56AC556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08C84F8-E813-484A-A80E-06FF484DA5F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D24BE-F70C-4608-A06C-62E4D57576ED}" type="slidenum">
              <a:rPr lang="en-US"/>
              <a:pPr/>
              <a:t>15</a:t>
            </a:fld>
            <a:endParaRPr lang="en-US"/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FA8B11-6B6A-AE44-86F2-9DA5706601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82671BC-EC78-7642-B14C-20A240761DE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699FA-3EE0-442A-8437-55D73247B2B6}" type="slidenum">
              <a:rPr lang="en-US"/>
              <a:pPr/>
              <a:t>16</a:t>
            </a:fld>
            <a:endParaRPr lang="en-US"/>
          </a:p>
        </p:txBody>
      </p:sp>
      <p:sp>
        <p:nvSpPr>
          <p:cNvPr id="118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0FA411-B9FA-DC4B-9DD8-66AD5EC79F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2642507-E86D-5C41-AEFF-A358A4F81AB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699FA-3EE0-442A-8437-55D73247B2B6}" type="slidenum">
              <a:rPr lang="en-US"/>
              <a:pPr/>
              <a:t>17</a:t>
            </a:fld>
            <a:endParaRPr lang="en-US"/>
          </a:p>
        </p:txBody>
      </p:sp>
      <p:sp>
        <p:nvSpPr>
          <p:cNvPr id="118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3B5445-24D8-9345-8DED-C1ED5C4960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DB6836D-0858-9E42-BB73-A9B9EC6BD3C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699FA-3EE0-442A-8437-55D73247B2B6}" type="slidenum">
              <a:rPr lang="en-US"/>
              <a:pPr/>
              <a:t>18</a:t>
            </a:fld>
            <a:endParaRPr lang="en-US"/>
          </a:p>
        </p:txBody>
      </p:sp>
      <p:sp>
        <p:nvSpPr>
          <p:cNvPr id="118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8FB715-8AE2-2744-BB69-5D86496C28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6CF50F1-3210-F94C-BC95-25776A6C40A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699FA-3EE0-442A-8437-55D73247B2B6}" type="slidenum">
              <a:rPr lang="en-US"/>
              <a:pPr/>
              <a:t>19</a:t>
            </a:fld>
            <a:endParaRPr lang="en-US"/>
          </a:p>
        </p:txBody>
      </p:sp>
      <p:sp>
        <p:nvSpPr>
          <p:cNvPr id="118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F5B9C7-006F-F545-982C-706604A444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D7BCA30-7A2A-0D45-B132-9D16D1A8ECC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0DA16-AD53-4042-9247-495EB0C84AF1}" type="slidenum">
              <a:rPr lang="en-US"/>
              <a:pPr/>
              <a:t>2</a:t>
            </a:fld>
            <a:endParaRPr lang="en-US"/>
          </a:p>
        </p:txBody>
      </p:sp>
      <p:sp>
        <p:nvSpPr>
          <p:cNvPr id="101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A82F1D-1F44-9141-A4B8-171D17BAE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1D77720-ACF8-7542-9A1B-63A8BC513E9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548056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BE50DB-8A24-4D82-818C-77CFD632D8A1}" type="slidenum">
              <a:rPr lang="en-US"/>
              <a:pPr/>
              <a:t>20</a:t>
            </a:fld>
            <a:endParaRPr lang="en-US"/>
          </a:p>
        </p:txBody>
      </p:sp>
      <p:sp>
        <p:nvSpPr>
          <p:cNvPr id="114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88ED8A-F77E-1A42-8983-F1C949824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5BF1273-44F6-114D-8FC0-C2A5706B617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DE9FE2-79FE-47A8-B0D4-5C9AFD011957}" type="slidenum">
              <a:rPr lang="en-US"/>
              <a:pPr/>
              <a:t>21</a:t>
            </a:fld>
            <a:endParaRPr 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76AACB-99C0-B54D-96E1-95336C28A9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63F6B79-0E74-F343-B352-CB024BBB6BA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DE9FE2-79FE-47A8-B0D4-5C9AFD011957}" type="slidenum">
              <a:rPr lang="en-US"/>
              <a:pPr/>
              <a:t>22</a:t>
            </a:fld>
            <a:endParaRPr 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4FE861-EC72-ED41-9135-0160AB34B0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AB2EDB9-765A-104E-9C94-77839ACC533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DE9FE2-79FE-47A8-B0D4-5C9AFD011957}" type="slidenum">
              <a:rPr lang="en-US"/>
              <a:pPr/>
              <a:t>23</a:t>
            </a:fld>
            <a:endParaRPr 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2D406C-FECA-C14B-A7EF-443D7FD32F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A7F0FF6-2A0D-5341-A85C-578F49D2D80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BED91-C456-46F6-93E5-768746FF7CBB}" type="slidenum">
              <a:rPr lang="en-US"/>
              <a:pPr/>
              <a:t>24</a:t>
            </a:fld>
            <a:endParaRPr lang="en-US"/>
          </a:p>
        </p:txBody>
      </p:sp>
      <p:sp>
        <p:nvSpPr>
          <p:cNvPr id="119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DB8E7-D892-1645-9CEE-C334FEE6AA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E1B96A2-81F6-F547-806C-AF81A1CA926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BED91-C456-46F6-93E5-768746FF7CBB}" type="slidenum">
              <a:rPr lang="en-US"/>
              <a:pPr/>
              <a:t>25</a:t>
            </a:fld>
            <a:endParaRPr lang="en-US"/>
          </a:p>
        </p:txBody>
      </p:sp>
      <p:sp>
        <p:nvSpPr>
          <p:cNvPr id="119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A343D4-B514-E04D-9FFA-AF13BAF976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700FA66-DFD6-314F-873C-4BB5D4156B7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BED91-C456-46F6-93E5-768746FF7CBB}" type="slidenum">
              <a:rPr lang="en-US"/>
              <a:pPr/>
              <a:t>26</a:t>
            </a:fld>
            <a:endParaRPr lang="en-US"/>
          </a:p>
        </p:txBody>
      </p:sp>
      <p:sp>
        <p:nvSpPr>
          <p:cNvPr id="119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1133EF-2D53-1F44-85BB-2410B78320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50027F0-619B-754A-B56C-FC48E7FA32B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252E0-C543-453A-A3CD-7D3E22E429E1}" type="slidenum">
              <a:rPr lang="en-US"/>
              <a:pPr/>
              <a:t>3</a:t>
            </a:fld>
            <a:endParaRPr lang="en-US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F2A219-EE73-C040-97C1-36F50BE29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9C8FFAA-E4A0-8C45-B5B9-38810A70300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3678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116A2-289C-46C5-9D36-D6AE93CCD44C}" type="slidenum">
              <a:rPr lang="en-US"/>
              <a:pPr/>
              <a:t>4</a:t>
            </a:fld>
            <a:endParaRPr lang="en-US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7579E8-775F-884F-B8E8-21F5A1FF8A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9959064-2B80-0243-9675-BD7A3C0F2BB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591962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E45660-5D1A-41E8-80AC-2EC751F426AC}" type="slidenum">
              <a:rPr lang="en-US"/>
              <a:pPr/>
              <a:t>5</a:t>
            </a:fld>
            <a:endParaRPr lang="en-US"/>
          </a:p>
        </p:txBody>
      </p:sp>
      <p:sp>
        <p:nvSpPr>
          <p:cNvPr id="113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62D41D-1C77-A94A-B80F-3F6D7224A4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1237A43-4D95-E64B-A27A-51848562EB1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D95AF-4C32-4A22-A632-E6C6BB834A4F}" type="slidenum">
              <a:rPr lang="en-US"/>
              <a:pPr/>
              <a:t>6</a:t>
            </a:fld>
            <a:endParaRPr lang="en-US"/>
          </a:p>
        </p:txBody>
      </p:sp>
      <p:sp>
        <p:nvSpPr>
          <p:cNvPr id="122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810984-B381-F04F-A209-D7A79A080F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F08119F-4D32-174B-9AFC-C46A7E3838E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02B60-314C-45E6-97D3-A6CB3B568149}" type="slidenum">
              <a:rPr lang="en-US"/>
              <a:pPr/>
              <a:t>7</a:t>
            </a:fld>
            <a:endParaRPr lang="en-US"/>
          </a:p>
        </p:txBody>
      </p:sp>
      <p:sp>
        <p:nvSpPr>
          <p:cNvPr id="122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6FAAD3-5B07-534C-86B5-116DB606C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6AE63CA-ABFA-8A4E-AC02-13B6F537778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C5CF6E-7985-4E77-ADCF-CC1AA81B0575}" type="slidenum">
              <a:rPr lang="en-US"/>
              <a:pPr/>
              <a:t>8</a:t>
            </a:fld>
            <a:endParaRPr lang="en-US"/>
          </a:p>
        </p:txBody>
      </p:sp>
      <p:sp>
        <p:nvSpPr>
          <p:cNvPr id="113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A21BCB-E689-414E-9BFB-E3028BAD58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9C095CB-BF74-2646-8B11-D22BD70E154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E9D45-AC74-4F21-9477-A73258DD0C8C}" type="slidenum">
              <a:rPr lang="en-US"/>
              <a:pPr/>
              <a:t>9</a:t>
            </a:fld>
            <a:endParaRPr lang="en-US"/>
          </a:p>
        </p:txBody>
      </p:sp>
      <p:sp>
        <p:nvSpPr>
          <p:cNvPr id="113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077108-F1CD-C14D-8FFE-9C6B53E94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14FB237-21F0-E945-8F73-07ED79FB9ED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10" Type="http://schemas.openxmlformats.org/officeDocument/2006/relationships/image" Target="../media/image9.wmf"/><Relationship Id="rId4" Type="http://schemas.openxmlformats.org/officeDocument/2006/relationships/tags" Target="../tags/tag23.xml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10" Type="http://schemas.openxmlformats.org/officeDocument/2006/relationships/image" Target="../media/image9.wmf"/><Relationship Id="rId4" Type="http://schemas.openxmlformats.org/officeDocument/2006/relationships/tags" Target="../tags/tag29.xml"/><Relationship Id="rId9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10" Type="http://schemas.openxmlformats.org/officeDocument/2006/relationships/image" Target="../media/image9.wmf"/><Relationship Id="rId4" Type="http://schemas.openxmlformats.org/officeDocument/2006/relationships/tags" Target="../tags/tag35.xml"/><Relationship Id="rId9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4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10" Type="http://schemas.openxmlformats.org/officeDocument/2006/relationships/image" Target="../media/image10.wmf"/><Relationship Id="rId4" Type="http://schemas.openxmlformats.org/officeDocument/2006/relationships/tags" Target="../tags/tag41.xml"/><Relationship Id="rId9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4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10" Type="http://schemas.openxmlformats.org/officeDocument/2006/relationships/image" Target="../media/image10.wmf"/><Relationship Id="rId4" Type="http://schemas.openxmlformats.org/officeDocument/2006/relationships/tags" Target="../tags/tag47.xml"/><Relationship Id="rId9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5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10" Type="http://schemas.openxmlformats.org/officeDocument/2006/relationships/image" Target="../media/image10.wmf"/><Relationship Id="rId4" Type="http://schemas.openxmlformats.org/officeDocument/2006/relationships/tags" Target="../tags/tag53.xml"/><Relationship Id="rId9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oleObject" Target="../embeddings/oleObject14.bin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image" Target="../media/image11.wmf"/><Relationship Id="rId2" Type="http://schemas.openxmlformats.org/officeDocument/2006/relationships/tags" Target="../tags/tag57.xml"/><Relationship Id="rId16" Type="http://schemas.openxmlformats.org/officeDocument/2006/relationships/image" Target="../media/image13.wmf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oleObject" Target="../embeddings/oleObject13.bin"/><Relationship Id="rId5" Type="http://schemas.openxmlformats.org/officeDocument/2006/relationships/tags" Target="../tags/tag60.xml"/><Relationship Id="rId15" Type="http://schemas.openxmlformats.org/officeDocument/2006/relationships/oleObject" Target="../embeddings/oleObject15.bin"/><Relationship Id="rId10" Type="http://schemas.openxmlformats.org/officeDocument/2006/relationships/notesSlide" Target="../notesSlides/notesSlide16.xml"/><Relationship Id="rId4" Type="http://schemas.openxmlformats.org/officeDocument/2006/relationships/tags" Target="../tags/tag5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oleObject" Target="../embeddings/oleObject17.bin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image" Target="../media/image11.wmf"/><Relationship Id="rId2" Type="http://schemas.openxmlformats.org/officeDocument/2006/relationships/tags" Target="../tags/tag65.xml"/><Relationship Id="rId16" Type="http://schemas.openxmlformats.org/officeDocument/2006/relationships/image" Target="../media/image13.wmf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oleObject" Target="../embeddings/oleObject16.bin"/><Relationship Id="rId5" Type="http://schemas.openxmlformats.org/officeDocument/2006/relationships/tags" Target="../tags/tag68.xml"/><Relationship Id="rId15" Type="http://schemas.openxmlformats.org/officeDocument/2006/relationships/oleObject" Target="../embeddings/oleObject18.bin"/><Relationship Id="rId10" Type="http://schemas.openxmlformats.org/officeDocument/2006/relationships/notesSlide" Target="../notesSlides/notesSlide17.xml"/><Relationship Id="rId4" Type="http://schemas.openxmlformats.org/officeDocument/2006/relationships/tags" Target="../tags/tag6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image" Target="../media/image12.wmf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14.wmf"/><Relationship Id="rId2" Type="http://schemas.openxmlformats.org/officeDocument/2006/relationships/tags" Target="../tags/tag73.xml"/><Relationship Id="rId16" Type="http://schemas.openxmlformats.org/officeDocument/2006/relationships/oleObject" Target="../embeddings/oleObject21.bin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notesSlide" Target="../notesSlides/notesSlide18.xml"/><Relationship Id="rId5" Type="http://schemas.openxmlformats.org/officeDocument/2006/relationships/tags" Target="../tags/tag76.xml"/><Relationship Id="rId15" Type="http://schemas.openxmlformats.org/officeDocument/2006/relationships/image" Target="../media/image13.wmf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image" Target="../media/image12.wmf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14.wmf"/><Relationship Id="rId2" Type="http://schemas.openxmlformats.org/officeDocument/2006/relationships/tags" Target="../tags/tag82.xml"/><Relationship Id="rId16" Type="http://schemas.openxmlformats.org/officeDocument/2006/relationships/oleObject" Target="../embeddings/oleObject24.bin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notesSlide" Target="../notesSlides/notesSlide19.xml"/><Relationship Id="rId5" Type="http://schemas.openxmlformats.org/officeDocument/2006/relationships/tags" Target="../tags/tag85.xml"/><Relationship Id="rId15" Type="http://schemas.openxmlformats.org/officeDocument/2006/relationships/image" Target="../media/image13.wmf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tags" Target="../tags/tag92.xml"/><Relationship Id="rId7" Type="http://schemas.openxmlformats.org/officeDocument/2006/relationships/oleObject" Target="../embeddings/oleObject25.bin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3" Type="http://schemas.openxmlformats.org/officeDocument/2006/relationships/tags" Target="../tags/tag9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10" Type="http://schemas.openxmlformats.org/officeDocument/2006/relationships/image" Target="../media/image16.wmf"/><Relationship Id="rId4" Type="http://schemas.openxmlformats.org/officeDocument/2006/relationships/tags" Target="../tags/tag97.xml"/><Relationship Id="rId9" Type="http://schemas.openxmlformats.org/officeDocument/2006/relationships/oleObject" Target="../embeddings/oleObject2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3" Type="http://schemas.openxmlformats.org/officeDocument/2006/relationships/tags" Target="../tags/tag10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10" Type="http://schemas.openxmlformats.org/officeDocument/2006/relationships/image" Target="../media/image16.wmf"/><Relationship Id="rId4" Type="http://schemas.openxmlformats.org/officeDocument/2006/relationships/tags" Target="../tags/tag103.xml"/><Relationship Id="rId9" Type="http://schemas.openxmlformats.org/officeDocument/2006/relationships/oleObject" Target="../embeddings/oleObject2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3" Type="http://schemas.openxmlformats.org/officeDocument/2006/relationships/tags" Target="../tags/tag10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10" Type="http://schemas.openxmlformats.org/officeDocument/2006/relationships/image" Target="../media/image16.wmf"/><Relationship Id="rId4" Type="http://schemas.openxmlformats.org/officeDocument/2006/relationships/tags" Target="../tags/tag109.xml"/><Relationship Id="rId9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tags" Target="../tags/tag114.xml"/><Relationship Id="rId7" Type="http://schemas.openxmlformats.org/officeDocument/2006/relationships/oleObject" Target="../embeddings/oleObject29.bin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3" Type="http://schemas.openxmlformats.org/officeDocument/2006/relationships/tags" Target="../tags/tag11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10" Type="http://schemas.openxmlformats.org/officeDocument/2006/relationships/image" Target="../media/image17.wmf"/><Relationship Id="rId4" Type="http://schemas.openxmlformats.org/officeDocument/2006/relationships/tags" Target="../tags/tag119.xml"/><Relationship Id="rId9" Type="http://schemas.openxmlformats.org/officeDocument/2006/relationships/oleObject" Target="../embeddings/oleObject3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3" Type="http://schemas.openxmlformats.org/officeDocument/2006/relationships/tags" Target="../tags/tag12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10" Type="http://schemas.openxmlformats.org/officeDocument/2006/relationships/image" Target="../media/image17.wmf"/><Relationship Id="rId4" Type="http://schemas.openxmlformats.org/officeDocument/2006/relationships/tags" Target="../tags/tag125.xml"/><Relationship Id="rId9" Type="http://schemas.openxmlformats.org/officeDocument/2006/relationships/oleObject" Target="../embeddings/oleObject3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5.wmf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tags" Target="../tags/tag18.xml"/><Relationship Id="rId7" Type="http://schemas.openxmlformats.org/officeDocument/2006/relationships/oleObject" Target="../embeddings/oleObject6.bin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6185" name="Object 9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2640197" y="2743200"/>
          <a:ext cx="3379603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35560" imgH="1603080" progId="Visio.Drawing.6">
                  <p:embed/>
                </p:oleObj>
              </mc:Choice>
              <mc:Fallback>
                <p:oleObj name="VISIO" r:id="rId5" imgW="1735560" imgH="1603080" progId="Visio.Drawing.6">
                  <p:embed/>
                  <p:pic>
                    <p:nvPicPr>
                      <p:cNvPr id="9461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197" y="2743200"/>
                        <a:ext cx="3379603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61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906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Delay:</a:t>
            </a:r>
            <a:r>
              <a:rPr lang="en-US" sz="3200" dirty="0">
                <a:latin typeface="+mj-lt"/>
                <a:cs typeface="Arial" charset="0"/>
              </a:rPr>
              <a:t> time between input change and output changing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How to build fast circuits?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Timing</a:t>
            </a:r>
          </a:p>
        </p:txBody>
      </p:sp>
    </p:spTree>
    <p:extLst>
      <p:ext uri="{BB962C8B-B14F-4D97-AF65-F5344CB8AC3E}">
        <p14:creationId xmlns:p14="http://schemas.microsoft.com/office/powerpoint/2010/main" val="106449124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4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533400" y="1066800"/>
            <a:ext cx="7543800" cy="4953000"/>
          </a:xfrm>
        </p:spPr>
        <p:txBody>
          <a:bodyPr>
            <a:normAutofit/>
          </a:bodyPr>
          <a:lstStyle/>
          <a:p>
            <a:r>
              <a:rPr lang="en-US" sz="2600" dirty="0"/>
              <a:t>Depends on the </a:t>
            </a:r>
            <a:r>
              <a:rPr lang="en-US" sz="2600" b="1" dirty="0"/>
              <a:t>maximum</a:t>
            </a:r>
            <a:r>
              <a:rPr lang="en-US" sz="2600" dirty="0"/>
              <a:t> delay from register R1 through combinational logic to R2</a:t>
            </a:r>
          </a:p>
          <a:p>
            <a:r>
              <a:rPr lang="en-US" sz="2600" dirty="0"/>
              <a:t>The input to register R2 must be stable at least </a:t>
            </a:r>
            <a:r>
              <a:rPr lang="en-US" sz="2600" i="1" dirty="0" err="1"/>
              <a:t>t</a:t>
            </a:r>
            <a:r>
              <a:rPr lang="en-US" sz="2600" baseline="-25000" dirty="0" err="1"/>
              <a:t>setup</a:t>
            </a:r>
            <a:r>
              <a:rPr lang="en-US" sz="2600" dirty="0"/>
              <a:t> before clock edge</a:t>
            </a:r>
          </a:p>
        </p:txBody>
      </p:sp>
      <p:graphicFrame>
        <p:nvGraphicFramePr>
          <p:cNvPr id="1177606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5970564"/>
              </p:ext>
            </p:extLst>
          </p:nvPr>
        </p:nvGraphicFramePr>
        <p:xfrm>
          <a:off x="1160585" y="2667000"/>
          <a:ext cx="3844238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952280" imgH="1649880" progId="Visio.Drawing.6">
                  <p:embed/>
                </p:oleObj>
              </mc:Choice>
              <mc:Fallback>
                <p:oleObj name="VISIO" r:id="rId9" imgW="1952280" imgH="1649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585" y="2667000"/>
                        <a:ext cx="3844238" cy="324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0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7760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7607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562600" y="3429000"/>
            <a:ext cx="335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>
                <a:latin typeface="Times New Roman" pitchFamily="18" charset="0"/>
                <a:cs typeface="Arial" charset="0"/>
              </a:rPr>
              <a:t>c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≥</a:t>
            </a:r>
            <a:endParaRPr 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7608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86400" y="3352800"/>
            <a:ext cx="3352800" cy="13716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Setup Time Constraint</a:t>
            </a:r>
          </a:p>
        </p:txBody>
      </p:sp>
    </p:spTree>
    <p:extLst>
      <p:ext uri="{BB962C8B-B14F-4D97-AF65-F5344CB8AC3E}">
        <p14:creationId xmlns:p14="http://schemas.microsoft.com/office/powerpoint/2010/main" val="115697239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4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533400" y="1066800"/>
            <a:ext cx="7543800" cy="4953000"/>
          </a:xfrm>
        </p:spPr>
        <p:txBody>
          <a:bodyPr>
            <a:normAutofit/>
          </a:bodyPr>
          <a:lstStyle/>
          <a:p>
            <a:r>
              <a:rPr lang="en-US" sz="2600" dirty="0"/>
              <a:t>Depends on the </a:t>
            </a:r>
            <a:r>
              <a:rPr lang="en-US" sz="2600" b="1" dirty="0"/>
              <a:t>maximum</a:t>
            </a:r>
            <a:r>
              <a:rPr lang="en-US" sz="2600" dirty="0"/>
              <a:t> delay from register R1 through combinational logic to R2</a:t>
            </a:r>
          </a:p>
          <a:p>
            <a:r>
              <a:rPr lang="en-US" sz="2600" dirty="0"/>
              <a:t>The input to register R2 must be stable at least </a:t>
            </a:r>
            <a:r>
              <a:rPr lang="en-US" sz="2600" i="1" dirty="0" err="1"/>
              <a:t>t</a:t>
            </a:r>
            <a:r>
              <a:rPr lang="en-US" sz="2600" baseline="-25000" dirty="0" err="1"/>
              <a:t>setup</a:t>
            </a:r>
            <a:r>
              <a:rPr lang="en-US" sz="2600" dirty="0"/>
              <a:t> before clock edge</a:t>
            </a:r>
          </a:p>
        </p:txBody>
      </p:sp>
      <p:graphicFrame>
        <p:nvGraphicFramePr>
          <p:cNvPr id="1177606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33428287"/>
              </p:ext>
            </p:extLst>
          </p:nvPr>
        </p:nvGraphicFramePr>
        <p:xfrm>
          <a:off x="1160585" y="2667000"/>
          <a:ext cx="3844238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952280" imgH="1649880" progId="Visio.Drawing.6">
                  <p:embed/>
                </p:oleObj>
              </mc:Choice>
              <mc:Fallback>
                <p:oleObj name="VISIO" r:id="rId9" imgW="1952280" imgH="1649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585" y="2667000"/>
                        <a:ext cx="3844238" cy="324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0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7760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7607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562600" y="3429000"/>
            <a:ext cx="335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>
                <a:latin typeface="Times New Roman" pitchFamily="18" charset="0"/>
                <a:cs typeface="Arial" charset="0"/>
              </a:rPr>
              <a:t>c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≥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pcq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>
                <a:latin typeface="Times New Roman" pitchFamily="18" charset="0"/>
                <a:cs typeface="Arial" charset="0"/>
              </a:rPr>
              <a:t>pd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setup</a:t>
            </a:r>
            <a:endParaRPr lang="en-US" sz="2800" b="1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7608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86400" y="3352800"/>
            <a:ext cx="3352800" cy="13716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Setup Time Constraint</a:t>
            </a:r>
          </a:p>
        </p:txBody>
      </p:sp>
    </p:spTree>
    <p:extLst>
      <p:ext uri="{BB962C8B-B14F-4D97-AF65-F5344CB8AC3E}">
        <p14:creationId xmlns:p14="http://schemas.microsoft.com/office/powerpoint/2010/main" val="14863703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4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533400" y="1066800"/>
            <a:ext cx="7543800" cy="4953000"/>
          </a:xfrm>
        </p:spPr>
        <p:txBody>
          <a:bodyPr>
            <a:normAutofit/>
          </a:bodyPr>
          <a:lstStyle/>
          <a:p>
            <a:r>
              <a:rPr lang="en-US" sz="2600" dirty="0"/>
              <a:t>Depends on the </a:t>
            </a:r>
            <a:r>
              <a:rPr lang="en-US" sz="2600" b="1" dirty="0"/>
              <a:t>maximum</a:t>
            </a:r>
            <a:r>
              <a:rPr lang="en-US" sz="2600" dirty="0"/>
              <a:t> delay from register R1 through combinational logic to R2</a:t>
            </a:r>
          </a:p>
          <a:p>
            <a:r>
              <a:rPr lang="en-US" sz="2600" dirty="0"/>
              <a:t>The input to register R2 must be stable at least </a:t>
            </a:r>
            <a:r>
              <a:rPr lang="en-US" sz="2600" i="1" dirty="0" err="1"/>
              <a:t>t</a:t>
            </a:r>
            <a:r>
              <a:rPr lang="en-US" sz="2600" baseline="-25000" dirty="0" err="1"/>
              <a:t>setup</a:t>
            </a:r>
            <a:r>
              <a:rPr lang="en-US" sz="2600" dirty="0"/>
              <a:t> before clock edge</a:t>
            </a:r>
          </a:p>
        </p:txBody>
      </p:sp>
      <p:graphicFrame>
        <p:nvGraphicFramePr>
          <p:cNvPr id="1177606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32750"/>
              </p:ext>
            </p:extLst>
          </p:nvPr>
        </p:nvGraphicFramePr>
        <p:xfrm>
          <a:off x="1160585" y="2667000"/>
          <a:ext cx="3844238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952280" imgH="1649880" progId="Visio.Drawing.6">
                  <p:embed/>
                </p:oleObj>
              </mc:Choice>
              <mc:Fallback>
                <p:oleObj name="VISIO" r:id="rId9" imgW="1952280" imgH="1649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585" y="2667000"/>
                        <a:ext cx="3844238" cy="324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0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7760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7607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562600" y="3429000"/>
            <a:ext cx="335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>
                <a:latin typeface="Times New Roman" pitchFamily="18" charset="0"/>
                <a:cs typeface="Arial" charset="0"/>
              </a:rPr>
              <a:t>c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≥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pcq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>
                <a:latin typeface="Times New Roman" pitchFamily="18" charset="0"/>
                <a:cs typeface="Arial" charset="0"/>
              </a:rPr>
              <a:t>pd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setup</a:t>
            </a:r>
            <a:endParaRPr lang="en-US" sz="2800" b="1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>
                <a:latin typeface="Times New Roman" pitchFamily="18" charset="0"/>
                <a:cs typeface="Arial" charset="0"/>
              </a:rPr>
              <a:t>pd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≤ </a:t>
            </a:r>
            <a:r>
              <a:rPr lang="en-US" sz="28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>
                <a:latin typeface="Times New Roman" pitchFamily="18" charset="0"/>
                <a:cs typeface="Arial" charset="0"/>
              </a:rPr>
              <a:t>c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– (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pcq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setup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)</a:t>
            </a:r>
            <a:endParaRPr lang="en-US" sz="2800" b="1" baseline="-25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7608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86400" y="3352800"/>
            <a:ext cx="3352800" cy="13716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Setup Time Constraint</a:t>
            </a:r>
          </a:p>
        </p:txBody>
      </p:sp>
      <p:sp>
        <p:nvSpPr>
          <p:cNvPr id="2" name="Rectangle 1"/>
          <p:cNvSpPr/>
          <p:nvPr/>
        </p:nvSpPr>
        <p:spPr>
          <a:xfrm>
            <a:off x="5194214" y="5333999"/>
            <a:ext cx="3797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r>
              <a:rPr lang="en-US" sz="2000" b="1" dirty="0">
                <a:latin typeface="Times New Roman" pitchFamily="18" charset="0"/>
                <a:cs typeface="Arial" charset="0"/>
              </a:rPr>
              <a:t>(</a:t>
            </a:r>
            <a:r>
              <a:rPr lang="en-US" sz="20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000" b="1" i="1" baseline="-25000" dirty="0" err="1">
                <a:latin typeface="Times New Roman" pitchFamily="18" charset="0"/>
                <a:cs typeface="Arial" charset="0"/>
              </a:rPr>
              <a:t>pcq</a:t>
            </a:r>
            <a:r>
              <a:rPr lang="en-US" sz="20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0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000" b="1" baseline="-25000" dirty="0" err="1">
                <a:latin typeface="Times New Roman" pitchFamily="18" charset="0"/>
                <a:cs typeface="Arial" charset="0"/>
              </a:rPr>
              <a:t>setup</a:t>
            </a:r>
            <a:r>
              <a:rPr lang="en-US" sz="2000" b="1" dirty="0">
                <a:latin typeface="Times New Roman" pitchFamily="18" charset="0"/>
                <a:cs typeface="Arial" charset="0"/>
              </a:rPr>
              <a:t>)</a:t>
            </a:r>
            <a:r>
              <a:rPr lang="en-US" sz="2000" b="1" dirty="0"/>
              <a:t>: </a:t>
            </a:r>
            <a:r>
              <a:rPr lang="en-US" sz="2000" i="1" dirty="0"/>
              <a:t>sequencing overhead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3703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700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457200" y="990600"/>
            <a:ext cx="7543800" cy="4953000"/>
          </a:xfrm>
        </p:spPr>
        <p:txBody>
          <a:bodyPr>
            <a:normAutofit/>
          </a:bodyPr>
          <a:lstStyle/>
          <a:p>
            <a:r>
              <a:rPr lang="en-US" sz="2600" dirty="0"/>
              <a:t>Depends on the </a:t>
            </a:r>
            <a:r>
              <a:rPr lang="en-US" sz="2600" b="1" dirty="0"/>
              <a:t>minimum</a:t>
            </a:r>
            <a:r>
              <a:rPr lang="en-US" sz="2600" dirty="0"/>
              <a:t> delay from register R1 through the combinational logic to R2</a:t>
            </a:r>
          </a:p>
          <a:p>
            <a:r>
              <a:rPr lang="en-US" sz="2600" dirty="0"/>
              <a:t>The input to register R2 must be stable for at least </a:t>
            </a:r>
            <a:r>
              <a:rPr lang="en-US" sz="2600" i="1" dirty="0" err="1"/>
              <a:t>t</a:t>
            </a:r>
            <a:r>
              <a:rPr lang="en-US" sz="2600" baseline="-25000" dirty="0" err="1"/>
              <a:t>hold</a:t>
            </a:r>
            <a:r>
              <a:rPr lang="en-US" sz="2600" dirty="0"/>
              <a:t> after the clock edge</a:t>
            </a:r>
          </a:p>
        </p:txBody>
      </p:sp>
      <p:graphicFrame>
        <p:nvGraphicFramePr>
          <p:cNvPr id="1181704" name="Object 8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6063014"/>
              </p:ext>
            </p:extLst>
          </p:nvPr>
        </p:nvGraphicFramePr>
        <p:xfrm>
          <a:off x="1536150" y="2584450"/>
          <a:ext cx="3493050" cy="335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952280" imgH="1878480" progId="Visio.Drawing.6">
                  <p:embed/>
                </p:oleObj>
              </mc:Choice>
              <mc:Fallback>
                <p:oleObj name="VISIO" r:id="rId9" imgW="1952280" imgH="1878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150" y="2584450"/>
                        <a:ext cx="3493050" cy="335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169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170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1702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72200" y="3429000"/>
            <a:ext cx="2286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hold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&lt;</a:t>
            </a:r>
          </a:p>
        </p:txBody>
      </p:sp>
      <p:sp>
        <p:nvSpPr>
          <p:cNvPr id="1181703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943600" y="3429000"/>
            <a:ext cx="2590800" cy="12192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Hold Time Constraint</a:t>
            </a:r>
          </a:p>
        </p:txBody>
      </p:sp>
    </p:spTree>
    <p:extLst>
      <p:ext uri="{BB962C8B-B14F-4D97-AF65-F5344CB8AC3E}">
        <p14:creationId xmlns:p14="http://schemas.microsoft.com/office/powerpoint/2010/main" val="114477667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700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457200" y="990600"/>
            <a:ext cx="7543800" cy="4953000"/>
          </a:xfrm>
        </p:spPr>
        <p:txBody>
          <a:bodyPr>
            <a:normAutofit/>
          </a:bodyPr>
          <a:lstStyle/>
          <a:p>
            <a:r>
              <a:rPr lang="en-US" sz="2600" dirty="0"/>
              <a:t>Depends on the </a:t>
            </a:r>
            <a:r>
              <a:rPr lang="en-US" sz="2600" b="1" dirty="0"/>
              <a:t>minimum</a:t>
            </a:r>
            <a:r>
              <a:rPr lang="en-US" sz="2600" dirty="0"/>
              <a:t> delay from register R1 through the combinational logic to R2</a:t>
            </a:r>
          </a:p>
          <a:p>
            <a:r>
              <a:rPr lang="en-US" sz="2600" dirty="0"/>
              <a:t>The input to register R2 must be stable for at least </a:t>
            </a:r>
            <a:r>
              <a:rPr lang="en-US" sz="2600" i="1" dirty="0" err="1"/>
              <a:t>t</a:t>
            </a:r>
            <a:r>
              <a:rPr lang="en-US" sz="2600" baseline="-25000" dirty="0" err="1"/>
              <a:t>hold</a:t>
            </a:r>
            <a:r>
              <a:rPr lang="en-US" sz="2600" dirty="0"/>
              <a:t> after the clock edge</a:t>
            </a:r>
          </a:p>
        </p:txBody>
      </p:sp>
      <p:graphicFrame>
        <p:nvGraphicFramePr>
          <p:cNvPr id="1181704" name="Object 8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2042211"/>
              </p:ext>
            </p:extLst>
          </p:nvPr>
        </p:nvGraphicFramePr>
        <p:xfrm>
          <a:off x="1536150" y="2584450"/>
          <a:ext cx="3493050" cy="335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952280" imgH="1878480" progId="Visio.Drawing.6">
                  <p:embed/>
                </p:oleObj>
              </mc:Choice>
              <mc:Fallback>
                <p:oleObj name="VISIO" r:id="rId9" imgW="1952280" imgH="1878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150" y="2584450"/>
                        <a:ext cx="3493050" cy="335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169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170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1702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72200" y="3429000"/>
            <a:ext cx="2286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hold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&lt;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ccq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cd</a:t>
            </a:r>
            <a:endParaRPr lang="en-US" sz="2800" b="1" baseline="-25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81703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943600" y="3429000"/>
            <a:ext cx="2590800" cy="12192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Hold Time Constraint</a:t>
            </a:r>
          </a:p>
        </p:txBody>
      </p:sp>
    </p:spTree>
    <p:extLst>
      <p:ext uri="{BB962C8B-B14F-4D97-AF65-F5344CB8AC3E}">
        <p14:creationId xmlns:p14="http://schemas.microsoft.com/office/powerpoint/2010/main" val="357686006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700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457200" y="990600"/>
            <a:ext cx="7543800" cy="4953000"/>
          </a:xfrm>
        </p:spPr>
        <p:txBody>
          <a:bodyPr>
            <a:normAutofit/>
          </a:bodyPr>
          <a:lstStyle/>
          <a:p>
            <a:r>
              <a:rPr lang="en-US" sz="2600" dirty="0"/>
              <a:t>Depends on the </a:t>
            </a:r>
            <a:r>
              <a:rPr lang="en-US" sz="2600" b="1" dirty="0"/>
              <a:t>minimum</a:t>
            </a:r>
            <a:r>
              <a:rPr lang="en-US" sz="2600" dirty="0"/>
              <a:t> delay from register R1 through the combinational logic to R2</a:t>
            </a:r>
          </a:p>
          <a:p>
            <a:r>
              <a:rPr lang="en-US" sz="2600" dirty="0"/>
              <a:t>The input to register R2 must be stable for at least </a:t>
            </a:r>
            <a:r>
              <a:rPr lang="en-US" sz="2600" i="1" dirty="0" err="1"/>
              <a:t>t</a:t>
            </a:r>
            <a:r>
              <a:rPr lang="en-US" sz="2600" baseline="-25000" dirty="0" err="1"/>
              <a:t>hold</a:t>
            </a:r>
            <a:r>
              <a:rPr lang="en-US" sz="2600" dirty="0"/>
              <a:t> after the clock edge</a:t>
            </a:r>
          </a:p>
        </p:txBody>
      </p:sp>
      <p:graphicFrame>
        <p:nvGraphicFramePr>
          <p:cNvPr id="1181704" name="Object 8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43084993"/>
              </p:ext>
            </p:extLst>
          </p:nvPr>
        </p:nvGraphicFramePr>
        <p:xfrm>
          <a:off x="1536150" y="2584450"/>
          <a:ext cx="3493050" cy="335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952280" imgH="1878480" progId="Visio.Drawing.6">
                  <p:embed/>
                </p:oleObj>
              </mc:Choice>
              <mc:Fallback>
                <p:oleObj name="VISIO" r:id="rId9" imgW="1952280" imgH="1878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150" y="2584450"/>
                        <a:ext cx="3493050" cy="335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169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170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1702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72200" y="3429000"/>
            <a:ext cx="2286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hold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&lt;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ccq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cd</a:t>
            </a:r>
            <a:endParaRPr lang="en-US" sz="2800" b="1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&gt;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hold</a:t>
            </a:r>
            <a:r>
              <a:rPr lang="en-US" sz="2800" b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-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ccq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</a:t>
            </a:r>
          </a:p>
        </p:txBody>
      </p:sp>
      <p:sp>
        <p:nvSpPr>
          <p:cNvPr id="1181703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943600" y="3429000"/>
            <a:ext cx="2590800" cy="12192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Hold Time Constraint</a:t>
            </a:r>
          </a:p>
        </p:txBody>
      </p:sp>
    </p:spTree>
    <p:extLst>
      <p:ext uri="{BB962C8B-B14F-4D97-AF65-F5344CB8AC3E}">
        <p14:creationId xmlns:p14="http://schemas.microsoft.com/office/powerpoint/2010/main" val="357686006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3748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66266487"/>
              </p:ext>
            </p:extLst>
          </p:nvPr>
        </p:nvGraphicFramePr>
        <p:xfrm>
          <a:off x="1364456" y="1143000"/>
          <a:ext cx="4205288" cy="275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2314440" imgH="1517400" progId="Visio.Drawing.6">
                  <p:embed/>
                </p:oleObj>
              </mc:Choice>
              <mc:Fallback>
                <p:oleObj name="VISIO" r:id="rId11" imgW="2314440" imgH="1517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456" y="1143000"/>
                        <a:ext cx="4205288" cy="2757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3749" name="Object 5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3888205"/>
              </p:ext>
            </p:extLst>
          </p:nvPr>
        </p:nvGraphicFramePr>
        <p:xfrm>
          <a:off x="6400800" y="2822697"/>
          <a:ext cx="1524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3" imgW="104040" imgH="504000" progId="Visio.Drawing.6">
                  <p:embed/>
                </p:oleObj>
              </mc:Choice>
              <mc:Fallback>
                <p:oleObj name="VISIO" r:id="rId13" imgW="104040" imgH="5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822697"/>
                        <a:ext cx="1524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3752" name="Object 8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75161891"/>
              </p:ext>
            </p:extLst>
          </p:nvPr>
        </p:nvGraphicFramePr>
        <p:xfrm>
          <a:off x="6019800" y="2576512"/>
          <a:ext cx="4953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5" imgW="257040" imgH="600120" progId="Visio.Drawing.6">
                  <p:embed/>
                </p:oleObj>
              </mc:Choice>
              <mc:Fallback>
                <p:oleObj name="VISIO" r:id="rId15" imgW="257040" imgH="600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576512"/>
                        <a:ext cx="49530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3746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375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3751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562600" y="1066800"/>
            <a:ext cx="32004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Timing Characteristics</a:t>
            </a:r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ccq</a:t>
            </a:r>
            <a:r>
              <a:rPr lang="en-US" sz="1800" dirty="0"/>
              <a:t>    = 30 </a:t>
            </a:r>
            <a:r>
              <a:rPr lang="en-US" sz="1800" dirty="0" err="1"/>
              <a:t>ps</a:t>
            </a:r>
            <a:endParaRPr lang="en-US" sz="1800" dirty="0"/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pcq</a:t>
            </a:r>
            <a:r>
              <a:rPr lang="en-US" sz="1800" dirty="0"/>
              <a:t>    = 50 </a:t>
            </a:r>
            <a:r>
              <a:rPr lang="en-US" sz="1800" dirty="0" err="1"/>
              <a:t>ps</a:t>
            </a:r>
            <a:endParaRPr lang="en-US" sz="1800" dirty="0"/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baseline="-25000" dirty="0" err="1"/>
              <a:t>setup</a:t>
            </a:r>
            <a:r>
              <a:rPr lang="en-US" sz="1800" dirty="0"/>
              <a:t>  = 60 </a:t>
            </a:r>
            <a:r>
              <a:rPr lang="en-US" sz="1800" dirty="0" err="1"/>
              <a:t>ps</a:t>
            </a:r>
            <a:endParaRPr lang="en-US" sz="1800" dirty="0"/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baseline="-25000" dirty="0" err="1"/>
              <a:t>hold</a:t>
            </a:r>
            <a:r>
              <a:rPr lang="en-US" sz="1800" dirty="0"/>
              <a:t>    = 70 </a:t>
            </a:r>
            <a:r>
              <a:rPr lang="en-US" sz="1800" dirty="0" err="1"/>
              <a:t>ps</a:t>
            </a:r>
            <a:endParaRPr lang="en-US" sz="1800" dirty="0"/>
          </a:p>
          <a:p>
            <a:endParaRPr lang="en-US" sz="1800" dirty="0"/>
          </a:p>
          <a:p>
            <a:r>
              <a:rPr lang="en-US" sz="1800" i="1" dirty="0"/>
              <a:t>	t</a:t>
            </a:r>
            <a:r>
              <a:rPr lang="en-US" sz="1800" i="1" baseline="-25000" dirty="0"/>
              <a:t>pd</a:t>
            </a:r>
            <a:r>
              <a:rPr lang="en-US" sz="1800" dirty="0"/>
              <a:t>      = 35 </a:t>
            </a:r>
            <a:r>
              <a:rPr lang="en-US" sz="1800" dirty="0" err="1"/>
              <a:t>ps</a:t>
            </a:r>
            <a:endParaRPr lang="en-US" sz="1800" dirty="0"/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cd</a:t>
            </a:r>
            <a:r>
              <a:rPr lang="en-US" sz="1800" dirty="0"/>
              <a:t>      = 25 </a:t>
            </a:r>
            <a:r>
              <a:rPr lang="en-US" sz="1800" dirty="0" err="1"/>
              <a:t>ps</a:t>
            </a:r>
            <a:endParaRPr lang="en-US" sz="1800" dirty="0"/>
          </a:p>
        </p:txBody>
      </p:sp>
      <p:sp>
        <p:nvSpPr>
          <p:cNvPr id="1183753" name="Text 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24000" y="4002087"/>
            <a:ext cx="35814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b="1" dirty="0"/>
              <a:t>Setup time constraint:</a:t>
            </a:r>
          </a:p>
          <a:p>
            <a:pPr>
              <a:spcBef>
                <a:spcPct val="50000"/>
              </a:spcBef>
            </a:pPr>
            <a:r>
              <a:rPr lang="en-US" sz="1600" i="1" dirty="0"/>
              <a:t> </a:t>
            </a:r>
            <a:endParaRPr lang="en-US" sz="1600" dirty="0"/>
          </a:p>
        </p:txBody>
      </p:sp>
      <p:sp>
        <p:nvSpPr>
          <p:cNvPr id="1183754" name="Text Box 1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181600" y="4724400"/>
            <a:ext cx="35814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Hold time constraint:</a:t>
            </a:r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/>
              <a:t> 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Timing Analysis</a:t>
            </a:r>
          </a:p>
        </p:txBody>
      </p:sp>
    </p:spTree>
    <p:extLst>
      <p:ext uri="{BB962C8B-B14F-4D97-AF65-F5344CB8AC3E}">
        <p14:creationId xmlns:p14="http://schemas.microsoft.com/office/powerpoint/2010/main" val="60463119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3748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28870141"/>
              </p:ext>
            </p:extLst>
          </p:nvPr>
        </p:nvGraphicFramePr>
        <p:xfrm>
          <a:off x="1364456" y="1143000"/>
          <a:ext cx="4205288" cy="275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2314440" imgH="1517400" progId="Visio.Drawing.6">
                  <p:embed/>
                </p:oleObj>
              </mc:Choice>
              <mc:Fallback>
                <p:oleObj name="VISIO" r:id="rId11" imgW="2314440" imgH="1517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456" y="1143000"/>
                        <a:ext cx="4205288" cy="2757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3749" name="Object 5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3223754"/>
              </p:ext>
            </p:extLst>
          </p:nvPr>
        </p:nvGraphicFramePr>
        <p:xfrm>
          <a:off x="6400800" y="2822697"/>
          <a:ext cx="1524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3" imgW="104040" imgH="504000" progId="Visio.Drawing.6">
                  <p:embed/>
                </p:oleObj>
              </mc:Choice>
              <mc:Fallback>
                <p:oleObj name="VISIO" r:id="rId13" imgW="104040" imgH="5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822697"/>
                        <a:ext cx="1524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3752" name="Object 8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37353477"/>
              </p:ext>
            </p:extLst>
          </p:nvPr>
        </p:nvGraphicFramePr>
        <p:xfrm>
          <a:off x="6019800" y="2576512"/>
          <a:ext cx="4953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5" imgW="257040" imgH="600120" progId="Visio.Drawing.6">
                  <p:embed/>
                </p:oleObj>
              </mc:Choice>
              <mc:Fallback>
                <p:oleObj name="VISIO" r:id="rId15" imgW="257040" imgH="600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576512"/>
                        <a:ext cx="49530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3746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375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3751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562600" y="1066800"/>
            <a:ext cx="32004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Timing Characteristics</a:t>
            </a:r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ccq</a:t>
            </a:r>
            <a:r>
              <a:rPr lang="en-US" sz="1800" dirty="0"/>
              <a:t>    = 30 </a:t>
            </a:r>
            <a:r>
              <a:rPr lang="en-US" sz="1800" dirty="0" err="1"/>
              <a:t>ps</a:t>
            </a:r>
            <a:endParaRPr lang="en-US" sz="1800" dirty="0"/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pcq</a:t>
            </a:r>
            <a:r>
              <a:rPr lang="en-US" sz="1800" dirty="0"/>
              <a:t>    = 50 </a:t>
            </a:r>
            <a:r>
              <a:rPr lang="en-US" sz="1800" dirty="0" err="1"/>
              <a:t>ps</a:t>
            </a:r>
            <a:endParaRPr lang="en-US" sz="1800" dirty="0"/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baseline="-25000" dirty="0" err="1"/>
              <a:t>setup</a:t>
            </a:r>
            <a:r>
              <a:rPr lang="en-US" sz="1800" dirty="0"/>
              <a:t>  = 60 </a:t>
            </a:r>
            <a:r>
              <a:rPr lang="en-US" sz="1800" dirty="0" err="1"/>
              <a:t>ps</a:t>
            </a:r>
            <a:endParaRPr lang="en-US" sz="1800" dirty="0"/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baseline="-25000" dirty="0" err="1"/>
              <a:t>hold</a:t>
            </a:r>
            <a:r>
              <a:rPr lang="en-US" sz="1800" dirty="0"/>
              <a:t>    = 70 </a:t>
            </a:r>
            <a:r>
              <a:rPr lang="en-US" sz="1800" dirty="0" err="1"/>
              <a:t>ps</a:t>
            </a:r>
            <a:endParaRPr lang="en-US" sz="1800" dirty="0"/>
          </a:p>
          <a:p>
            <a:endParaRPr lang="en-US" sz="1800" dirty="0"/>
          </a:p>
          <a:p>
            <a:r>
              <a:rPr lang="en-US" sz="1800" i="1" dirty="0"/>
              <a:t>	t</a:t>
            </a:r>
            <a:r>
              <a:rPr lang="en-US" sz="1800" i="1" baseline="-25000" dirty="0"/>
              <a:t>pd</a:t>
            </a:r>
            <a:r>
              <a:rPr lang="en-US" sz="1800" dirty="0"/>
              <a:t>      = 35 </a:t>
            </a:r>
            <a:r>
              <a:rPr lang="en-US" sz="1800" dirty="0" err="1"/>
              <a:t>ps</a:t>
            </a:r>
            <a:endParaRPr lang="en-US" sz="1800" dirty="0"/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cd</a:t>
            </a:r>
            <a:r>
              <a:rPr lang="en-US" sz="1800" dirty="0"/>
              <a:t>      = 25 </a:t>
            </a:r>
            <a:r>
              <a:rPr lang="en-US" sz="1800" dirty="0" err="1"/>
              <a:t>ps</a:t>
            </a:r>
            <a:endParaRPr lang="en-US" sz="1800" dirty="0"/>
          </a:p>
        </p:txBody>
      </p:sp>
      <p:sp>
        <p:nvSpPr>
          <p:cNvPr id="1183753" name="Text 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24000" y="4002087"/>
            <a:ext cx="3581400" cy="217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/>
              <a:t>t</a:t>
            </a:r>
            <a:r>
              <a:rPr lang="en-US" sz="1600" i="1" baseline="-25000" dirty="0"/>
              <a:t>pd</a:t>
            </a:r>
            <a:r>
              <a:rPr lang="en-US" sz="1600" dirty="0"/>
              <a:t> = 3 x 35 </a:t>
            </a:r>
            <a:r>
              <a:rPr lang="en-US" sz="1600" dirty="0" err="1"/>
              <a:t>ps</a:t>
            </a:r>
            <a:r>
              <a:rPr lang="en-US" sz="1600" dirty="0"/>
              <a:t> = 105 </a:t>
            </a:r>
            <a:r>
              <a:rPr lang="en-US" sz="1600" dirty="0" err="1"/>
              <a:t>ps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i="1" dirty="0" err="1"/>
              <a:t>t</a:t>
            </a:r>
            <a:r>
              <a:rPr lang="en-US" sz="1600" i="1" baseline="-25000" dirty="0" err="1"/>
              <a:t>cd</a:t>
            </a:r>
            <a:r>
              <a:rPr lang="en-US" sz="1600" dirty="0"/>
              <a:t> = 25 </a:t>
            </a:r>
            <a:r>
              <a:rPr lang="en-US" sz="1600" dirty="0" err="1"/>
              <a:t>ps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b="1" dirty="0"/>
              <a:t>Setup time constraint:</a:t>
            </a:r>
          </a:p>
          <a:p>
            <a:pPr>
              <a:spcBef>
                <a:spcPct val="50000"/>
              </a:spcBef>
            </a:pPr>
            <a:r>
              <a:rPr lang="en-US" sz="1600" i="1" dirty="0"/>
              <a:t>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c</a:t>
            </a:r>
            <a:r>
              <a:rPr lang="en-US" sz="1600" dirty="0"/>
              <a:t> </a:t>
            </a:r>
            <a:r>
              <a:rPr lang="en-US" sz="1600" dirty="0">
                <a:cs typeface="Arial" charset="0"/>
              </a:rPr>
              <a:t>≥</a:t>
            </a:r>
            <a:r>
              <a:rPr lang="en-US" sz="1600" dirty="0"/>
              <a:t> (50 + 105 + 60) </a:t>
            </a:r>
            <a:r>
              <a:rPr lang="en-US" sz="1600" dirty="0" err="1"/>
              <a:t>ps</a:t>
            </a:r>
            <a:r>
              <a:rPr lang="en-US" sz="1600" dirty="0"/>
              <a:t> = 215 </a:t>
            </a:r>
            <a:r>
              <a:rPr lang="en-US" sz="1600" dirty="0" err="1"/>
              <a:t>ps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/>
              <a:t> </a:t>
            </a:r>
            <a:r>
              <a:rPr lang="en-US" sz="1600" i="1" dirty="0"/>
              <a:t>f</a:t>
            </a:r>
            <a:r>
              <a:rPr lang="en-US" sz="1600" i="1" baseline="-25000" dirty="0"/>
              <a:t>c</a:t>
            </a:r>
            <a:r>
              <a:rPr lang="en-US" sz="1600" dirty="0"/>
              <a:t> = 1/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c</a:t>
            </a:r>
            <a:r>
              <a:rPr lang="en-US" sz="1600" dirty="0"/>
              <a:t> = 4.65 GHz</a:t>
            </a:r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1183754" name="Text Box 1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181600" y="4724400"/>
            <a:ext cx="35814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Hold time constraint:</a:t>
            </a:r>
          </a:p>
          <a:p>
            <a:pPr>
              <a:spcBef>
                <a:spcPct val="50000"/>
              </a:spcBef>
            </a:pPr>
            <a:r>
              <a:rPr lang="en-US" sz="1600" i="1" dirty="0"/>
              <a:t> </a:t>
            </a:r>
            <a:r>
              <a:rPr lang="en-US" sz="1600" i="1" dirty="0" err="1"/>
              <a:t>t</a:t>
            </a:r>
            <a:r>
              <a:rPr lang="en-US" sz="1600" baseline="-25000" dirty="0" err="1"/>
              <a:t>ccq</a:t>
            </a:r>
            <a:r>
              <a:rPr lang="en-US" sz="1600" dirty="0"/>
              <a:t> +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cd</a:t>
            </a:r>
            <a:r>
              <a:rPr lang="en-US" sz="1600" dirty="0"/>
              <a:t>  &gt;  </a:t>
            </a:r>
            <a:r>
              <a:rPr lang="en-US" sz="1600" i="1" dirty="0" err="1"/>
              <a:t>t</a:t>
            </a:r>
            <a:r>
              <a:rPr lang="en-US" sz="1600" baseline="-25000" dirty="0" err="1"/>
              <a:t>hold</a:t>
            </a:r>
            <a:r>
              <a:rPr lang="en-US" sz="1600" dirty="0"/>
              <a:t> ?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(30 + 25) </a:t>
            </a:r>
            <a:r>
              <a:rPr lang="en-US" sz="1600" dirty="0" err="1"/>
              <a:t>ps</a:t>
            </a:r>
            <a:r>
              <a:rPr lang="en-US" sz="1600" dirty="0"/>
              <a:t> &gt; 70 </a:t>
            </a:r>
            <a:r>
              <a:rPr lang="en-US" sz="1600" dirty="0" err="1"/>
              <a:t>ps</a:t>
            </a:r>
            <a:r>
              <a:rPr lang="en-US" sz="1600" dirty="0"/>
              <a:t> ?  </a:t>
            </a:r>
            <a:r>
              <a:rPr lang="en-US" sz="1600" b="1" dirty="0"/>
              <a:t>No!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Timing Analysis</a:t>
            </a:r>
          </a:p>
        </p:txBody>
      </p:sp>
    </p:spTree>
    <p:extLst>
      <p:ext uri="{BB962C8B-B14F-4D97-AF65-F5344CB8AC3E}">
        <p14:creationId xmlns:p14="http://schemas.microsoft.com/office/powerpoint/2010/main" val="319301540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3749" name="Object 5"/>
          <p:cNvGraphicFramePr>
            <a:graphicFrameLocks noGrp="1" noChangeAspect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0105168"/>
              </p:ext>
            </p:extLst>
          </p:nvPr>
        </p:nvGraphicFramePr>
        <p:xfrm>
          <a:off x="6400800" y="2836985"/>
          <a:ext cx="1524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04040" imgH="504000" progId="Visio.Drawing.6">
                  <p:embed/>
                </p:oleObj>
              </mc:Choice>
              <mc:Fallback>
                <p:oleObj name="VISIO" r:id="rId12" imgW="104040" imgH="5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836985"/>
                        <a:ext cx="1524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3752" name="Object 8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513603"/>
              </p:ext>
            </p:extLst>
          </p:nvPr>
        </p:nvGraphicFramePr>
        <p:xfrm>
          <a:off x="6019800" y="2590800"/>
          <a:ext cx="4953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257040" imgH="600120" progId="Visio.Drawing.6">
                  <p:embed/>
                </p:oleObj>
              </mc:Choice>
              <mc:Fallback>
                <p:oleObj name="VISIO" r:id="rId14" imgW="257040" imgH="600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590800"/>
                        <a:ext cx="49530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374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3750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3751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562600" y="1066800"/>
            <a:ext cx="32004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Timing Characteristics</a:t>
            </a:r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ccq</a:t>
            </a:r>
            <a:r>
              <a:rPr lang="en-US" sz="1800" dirty="0"/>
              <a:t>    = 30 </a:t>
            </a:r>
            <a:r>
              <a:rPr lang="en-US" sz="1800" dirty="0" err="1"/>
              <a:t>ps</a:t>
            </a:r>
            <a:endParaRPr lang="en-US" sz="1800" dirty="0"/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pcq</a:t>
            </a:r>
            <a:r>
              <a:rPr lang="en-US" sz="1800" dirty="0"/>
              <a:t>    = 50 </a:t>
            </a:r>
            <a:r>
              <a:rPr lang="en-US" sz="1800" dirty="0" err="1"/>
              <a:t>ps</a:t>
            </a:r>
            <a:endParaRPr lang="en-US" sz="1800" dirty="0"/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baseline="-25000" dirty="0" err="1"/>
              <a:t>setup</a:t>
            </a:r>
            <a:r>
              <a:rPr lang="en-US" sz="1800" dirty="0"/>
              <a:t>  = 60 </a:t>
            </a:r>
            <a:r>
              <a:rPr lang="en-US" sz="1800" dirty="0" err="1"/>
              <a:t>ps</a:t>
            </a:r>
            <a:endParaRPr lang="en-US" sz="1800" dirty="0"/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baseline="-25000" dirty="0" err="1"/>
              <a:t>hold</a:t>
            </a:r>
            <a:r>
              <a:rPr lang="en-US" sz="1800" dirty="0"/>
              <a:t>    = 70 </a:t>
            </a:r>
            <a:r>
              <a:rPr lang="en-US" sz="1800" dirty="0" err="1"/>
              <a:t>ps</a:t>
            </a:r>
            <a:endParaRPr lang="en-US" sz="1800" dirty="0"/>
          </a:p>
          <a:p>
            <a:endParaRPr lang="en-US" sz="1800" dirty="0"/>
          </a:p>
          <a:p>
            <a:r>
              <a:rPr lang="en-US" sz="1800" i="1" dirty="0"/>
              <a:t>	t</a:t>
            </a:r>
            <a:r>
              <a:rPr lang="en-US" sz="1800" i="1" baseline="-25000" dirty="0"/>
              <a:t>pd</a:t>
            </a:r>
            <a:r>
              <a:rPr lang="en-US" sz="1800" dirty="0"/>
              <a:t>      = 35 </a:t>
            </a:r>
            <a:r>
              <a:rPr lang="en-US" sz="1800" dirty="0" err="1"/>
              <a:t>ps</a:t>
            </a:r>
            <a:endParaRPr lang="en-US" sz="1800" dirty="0"/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cd</a:t>
            </a:r>
            <a:r>
              <a:rPr lang="en-US" sz="1800" dirty="0"/>
              <a:t>      = 25 </a:t>
            </a:r>
            <a:r>
              <a:rPr lang="en-US" sz="1800" dirty="0" err="1"/>
              <a:t>ps</a:t>
            </a:r>
            <a:endParaRPr lang="en-US" sz="1800" dirty="0"/>
          </a:p>
        </p:txBody>
      </p:sp>
      <p:sp>
        <p:nvSpPr>
          <p:cNvPr id="1183753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76400" y="4038600"/>
            <a:ext cx="35814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/>
              <a:t>t</a:t>
            </a:r>
            <a:r>
              <a:rPr lang="en-US" sz="1600" i="1" baseline="-25000" dirty="0"/>
              <a:t>pd</a:t>
            </a:r>
            <a:r>
              <a:rPr lang="en-US" sz="1600" dirty="0"/>
              <a:t> = 3 x 35 </a:t>
            </a:r>
            <a:r>
              <a:rPr lang="en-US" sz="1600" dirty="0" err="1"/>
              <a:t>ps</a:t>
            </a:r>
            <a:r>
              <a:rPr lang="en-US" sz="1600" dirty="0"/>
              <a:t> = 105 </a:t>
            </a:r>
            <a:r>
              <a:rPr lang="en-US" sz="1600" dirty="0" err="1"/>
              <a:t>ps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i="1" dirty="0" err="1"/>
              <a:t>t</a:t>
            </a:r>
            <a:r>
              <a:rPr lang="en-US" sz="1600" i="1" baseline="-25000" dirty="0" err="1"/>
              <a:t>cd</a:t>
            </a:r>
            <a:r>
              <a:rPr lang="en-US" sz="1600" dirty="0"/>
              <a:t> = 2 x 25 </a:t>
            </a:r>
            <a:r>
              <a:rPr lang="en-US" sz="1600" dirty="0" err="1"/>
              <a:t>ps</a:t>
            </a:r>
            <a:r>
              <a:rPr lang="en-US" sz="1600" dirty="0"/>
              <a:t> = 50 </a:t>
            </a:r>
            <a:r>
              <a:rPr lang="en-US" sz="1600" dirty="0" err="1"/>
              <a:t>ps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b="1" dirty="0"/>
              <a:t>Setup time constraint:</a:t>
            </a:r>
          </a:p>
          <a:p>
            <a:pPr>
              <a:spcBef>
                <a:spcPct val="50000"/>
              </a:spcBef>
            </a:pPr>
            <a:r>
              <a:rPr lang="en-US" sz="1600" i="1" dirty="0"/>
              <a:t> T</a:t>
            </a:r>
            <a:r>
              <a:rPr lang="en-US" sz="1600" i="1" baseline="-25000" dirty="0"/>
              <a:t>c</a:t>
            </a:r>
            <a:r>
              <a:rPr lang="en-US" sz="1600" dirty="0"/>
              <a:t> </a:t>
            </a:r>
            <a:r>
              <a:rPr lang="en-US" sz="1600" dirty="0">
                <a:cs typeface="Arial" charset="0"/>
              </a:rPr>
              <a:t>≥</a:t>
            </a:r>
            <a:r>
              <a:rPr lang="en-US" sz="1600" dirty="0"/>
              <a:t> ?</a:t>
            </a:r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1183754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81600" y="4797425"/>
            <a:ext cx="35814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Hold time constraint:</a:t>
            </a:r>
          </a:p>
          <a:p>
            <a:pPr>
              <a:spcBef>
                <a:spcPct val="50000"/>
              </a:spcBef>
            </a:pPr>
            <a:r>
              <a:rPr lang="en-US" sz="1600" i="1" dirty="0"/>
              <a:t> </a:t>
            </a:r>
            <a:r>
              <a:rPr lang="en-US" sz="1600" i="1" dirty="0" err="1"/>
              <a:t>t</a:t>
            </a:r>
            <a:r>
              <a:rPr lang="en-US" sz="1600" baseline="-25000" dirty="0" err="1"/>
              <a:t>ccq</a:t>
            </a:r>
            <a:r>
              <a:rPr lang="en-US" sz="1600" dirty="0"/>
              <a:t> +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cd</a:t>
            </a:r>
            <a:r>
              <a:rPr lang="en-US" sz="1600" dirty="0"/>
              <a:t> &gt; </a:t>
            </a:r>
            <a:r>
              <a:rPr lang="en-US" sz="1600" i="1" dirty="0" err="1"/>
              <a:t>t</a:t>
            </a:r>
            <a:r>
              <a:rPr lang="en-US" sz="1600" baseline="-25000" dirty="0" err="1"/>
              <a:t>hold</a:t>
            </a:r>
            <a:r>
              <a:rPr lang="en-US" sz="1600" dirty="0"/>
              <a:t> ?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Timing Analysis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104441364"/>
              </p:ext>
            </p:extLst>
          </p:nvPr>
        </p:nvGraphicFramePr>
        <p:xfrm>
          <a:off x="1143000" y="1371600"/>
          <a:ext cx="3810000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6" imgW="2315768" imgH="1517385" progId="Visio.Drawing.6">
                  <p:embed/>
                </p:oleObj>
              </mc:Choice>
              <mc:Fallback>
                <p:oleObj name="VISIO" r:id="rId16" imgW="2315768" imgH="151738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3810000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14400" y="1081088"/>
            <a:ext cx="3581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/>
              <a:t>Add buffers to the short paths:</a:t>
            </a:r>
          </a:p>
        </p:txBody>
      </p:sp>
    </p:spTree>
    <p:extLst>
      <p:ext uri="{BB962C8B-B14F-4D97-AF65-F5344CB8AC3E}">
        <p14:creationId xmlns:p14="http://schemas.microsoft.com/office/powerpoint/2010/main" val="8467710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3749" name="Object 5"/>
          <p:cNvGraphicFramePr>
            <a:graphicFrameLocks noGrp="1" noChangeAspect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51199128"/>
              </p:ext>
            </p:extLst>
          </p:nvPr>
        </p:nvGraphicFramePr>
        <p:xfrm>
          <a:off x="6400800" y="2836985"/>
          <a:ext cx="1524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04040" imgH="504000" progId="Visio.Drawing.6">
                  <p:embed/>
                </p:oleObj>
              </mc:Choice>
              <mc:Fallback>
                <p:oleObj name="VISIO" r:id="rId12" imgW="104040" imgH="5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836985"/>
                        <a:ext cx="1524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3752" name="Object 8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1475160"/>
              </p:ext>
            </p:extLst>
          </p:nvPr>
        </p:nvGraphicFramePr>
        <p:xfrm>
          <a:off x="6019800" y="2590800"/>
          <a:ext cx="4953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257040" imgH="600120" progId="Visio.Drawing.6">
                  <p:embed/>
                </p:oleObj>
              </mc:Choice>
              <mc:Fallback>
                <p:oleObj name="VISIO" r:id="rId14" imgW="257040" imgH="600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590800"/>
                        <a:ext cx="49530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374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3750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3751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562600" y="1066800"/>
            <a:ext cx="32004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Timing Characteristics</a:t>
            </a:r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ccq</a:t>
            </a:r>
            <a:r>
              <a:rPr lang="en-US" sz="1800" dirty="0"/>
              <a:t>    = 30 </a:t>
            </a:r>
            <a:r>
              <a:rPr lang="en-US" sz="1800" dirty="0" err="1"/>
              <a:t>ps</a:t>
            </a:r>
            <a:endParaRPr lang="en-US" sz="1800" dirty="0"/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pcq</a:t>
            </a:r>
            <a:r>
              <a:rPr lang="en-US" sz="1800" dirty="0"/>
              <a:t>    = 50 </a:t>
            </a:r>
            <a:r>
              <a:rPr lang="en-US" sz="1800" dirty="0" err="1"/>
              <a:t>ps</a:t>
            </a:r>
            <a:endParaRPr lang="en-US" sz="1800" dirty="0"/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baseline="-25000" dirty="0" err="1"/>
              <a:t>setup</a:t>
            </a:r>
            <a:r>
              <a:rPr lang="en-US" sz="1800" dirty="0"/>
              <a:t>  = 60 </a:t>
            </a:r>
            <a:r>
              <a:rPr lang="en-US" sz="1800" dirty="0" err="1"/>
              <a:t>ps</a:t>
            </a:r>
            <a:endParaRPr lang="en-US" sz="1800" dirty="0"/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baseline="-25000" dirty="0" err="1"/>
              <a:t>hold</a:t>
            </a:r>
            <a:r>
              <a:rPr lang="en-US" sz="1800" dirty="0"/>
              <a:t>    = 70 </a:t>
            </a:r>
            <a:r>
              <a:rPr lang="en-US" sz="1800" dirty="0" err="1"/>
              <a:t>ps</a:t>
            </a:r>
            <a:endParaRPr lang="en-US" sz="1800" dirty="0"/>
          </a:p>
          <a:p>
            <a:endParaRPr lang="en-US" sz="1800" dirty="0"/>
          </a:p>
          <a:p>
            <a:r>
              <a:rPr lang="en-US" sz="1800" i="1" dirty="0"/>
              <a:t>	t</a:t>
            </a:r>
            <a:r>
              <a:rPr lang="en-US" sz="1800" i="1" baseline="-25000" dirty="0"/>
              <a:t>pd</a:t>
            </a:r>
            <a:r>
              <a:rPr lang="en-US" sz="1800" dirty="0"/>
              <a:t>      = 35 </a:t>
            </a:r>
            <a:r>
              <a:rPr lang="en-US" sz="1800" dirty="0" err="1"/>
              <a:t>ps</a:t>
            </a:r>
            <a:endParaRPr lang="en-US" sz="1800" dirty="0"/>
          </a:p>
          <a:p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cd</a:t>
            </a:r>
            <a:r>
              <a:rPr lang="en-US" sz="1800" dirty="0"/>
              <a:t>      = 25 </a:t>
            </a:r>
            <a:r>
              <a:rPr lang="en-US" sz="1800" dirty="0" err="1"/>
              <a:t>ps</a:t>
            </a:r>
            <a:endParaRPr lang="en-US" sz="1800" dirty="0"/>
          </a:p>
        </p:txBody>
      </p:sp>
      <p:sp>
        <p:nvSpPr>
          <p:cNvPr id="1183753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76400" y="4038600"/>
            <a:ext cx="3581400" cy="217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/>
              <a:t>t</a:t>
            </a:r>
            <a:r>
              <a:rPr lang="en-US" sz="1600" i="1" baseline="-25000" dirty="0"/>
              <a:t>pd</a:t>
            </a:r>
            <a:r>
              <a:rPr lang="en-US" sz="1600" dirty="0"/>
              <a:t> = 3 x 35 </a:t>
            </a:r>
            <a:r>
              <a:rPr lang="en-US" sz="1600" dirty="0" err="1"/>
              <a:t>ps</a:t>
            </a:r>
            <a:r>
              <a:rPr lang="en-US" sz="1600" dirty="0"/>
              <a:t> = 105 </a:t>
            </a:r>
            <a:r>
              <a:rPr lang="en-US" sz="1600" dirty="0" err="1"/>
              <a:t>ps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i="1" dirty="0" err="1"/>
              <a:t>t</a:t>
            </a:r>
            <a:r>
              <a:rPr lang="en-US" sz="1600" i="1" baseline="-25000" dirty="0" err="1"/>
              <a:t>cd</a:t>
            </a:r>
            <a:r>
              <a:rPr lang="en-US" sz="1600" dirty="0"/>
              <a:t> = 2 x 25 </a:t>
            </a:r>
            <a:r>
              <a:rPr lang="en-US" sz="1600" dirty="0" err="1"/>
              <a:t>ps</a:t>
            </a:r>
            <a:r>
              <a:rPr lang="en-US" sz="1600" dirty="0"/>
              <a:t> = 50 </a:t>
            </a:r>
            <a:r>
              <a:rPr lang="en-US" sz="1600" dirty="0" err="1"/>
              <a:t>ps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b="1" dirty="0"/>
              <a:t>Setup time constraint:</a:t>
            </a:r>
          </a:p>
          <a:p>
            <a:pPr>
              <a:spcBef>
                <a:spcPct val="50000"/>
              </a:spcBef>
            </a:pPr>
            <a:r>
              <a:rPr lang="en-US" sz="1600" i="1" dirty="0"/>
              <a:t>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c</a:t>
            </a:r>
            <a:r>
              <a:rPr lang="en-US" sz="1600" dirty="0"/>
              <a:t> </a:t>
            </a:r>
            <a:r>
              <a:rPr lang="en-US" sz="1600" dirty="0">
                <a:cs typeface="Arial" charset="0"/>
              </a:rPr>
              <a:t>≥</a:t>
            </a:r>
            <a:r>
              <a:rPr lang="en-US" sz="1600" dirty="0"/>
              <a:t> (50 + 105 + 60) </a:t>
            </a:r>
            <a:r>
              <a:rPr lang="en-US" sz="1600" dirty="0" err="1"/>
              <a:t>ps</a:t>
            </a:r>
            <a:r>
              <a:rPr lang="en-US" sz="1600" dirty="0"/>
              <a:t> = 215 </a:t>
            </a:r>
            <a:r>
              <a:rPr lang="en-US" sz="1600" dirty="0" err="1"/>
              <a:t>ps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/>
              <a:t> </a:t>
            </a:r>
            <a:r>
              <a:rPr lang="en-US" sz="1600" i="1" dirty="0"/>
              <a:t>f</a:t>
            </a:r>
            <a:r>
              <a:rPr lang="en-US" sz="1600" i="1" baseline="-25000" dirty="0"/>
              <a:t>c</a:t>
            </a:r>
            <a:r>
              <a:rPr lang="en-US" sz="1600" dirty="0"/>
              <a:t> = 1/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c</a:t>
            </a:r>
            <a:r>
              <a:rPr lang="en-US" sz="1600" dirty="0"/>
              <a:t> = 4.65 GHz</a:t>
            </a:r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1183754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81600" y="4797425"/>
            <a:ext cx="35814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Hold time constraint:</a:t>
            </a:r>
          </a:p>
          <a:p>
            <a:pPr>
              <a:spcBef>
                <a:spcPct val="50000"/>
              </a:spcBef>
            </a:pPr>
            <a:r>
              <a:rPr lang="en-US" sz="1600" i="1" dirty="0"/>
              <a:t> </a:t>
            </a:r>
            <a:r>
              <a:rPr lang="en-US" sz="1600" i="1" dirty="0" err="1"/>
              <a:t>t</a:t>
            </a:r>
            <a:r>
              <a:rPr lang="en-US" sz="1600" baseline="-25000" dirty="0" err="1"/>
              <a:t>ccq</a:t>
            </a:r>
            <a:r>
              <a:rPr lang="en-US" sz="1600" dirty="0"/>
              <a:t> +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cd</a:t>
            </a:r>
            <a:r>
              <a:rPr lang="en-US" sz="1600" dirty="0"/>
              <a:t> &gt; </a:t>
            </a:r>
            <a:r>
              <a:rPr lang="en-US" sz="1600" i="1" dirty="0" err="1"/>
              <a:t>t</a:t>
            </a:r>
            <a:r>
              <a:rPr lang="en-US" sz="1600" baseline="-25000" dirty="0" err="1"/>
              <a:t>hold</a:t>
            </a:r>
            <a:r>
              <a:rPr lang="en-US" sz="1600" dirty="0"/>
              <a:t> ?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(30 + 50) </a:t>
            </a:r>
            <a:r>
              <a:rPr lang="en-US" sz="1600" dirty="0" err="1"/>
              <a:t>ps</a:t>
            </a:r>
            <a:r>
              <a:rPr lang="en-US" sz="1600" dirty="0"/>
              <a:t> &gt; 70 </a:t>
            </a:r>
            <a:r>
              <a:rPr lang="en-US" sz="1600" dirty="0" err="1"/>
              <a:t>ps</a:t>
            </a:r>
            <a:r>
              <a:rPr lang="en-US" sz="1600" dirty="0"/>
              <a:t> ?  </a:t>
            </a:r>
            <a:r>
              <a:rPr lang="en-US" sz="1600" b="1" dirty="0"/>
              <a:t>Yes!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Timing Analysis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155158750"/>
              </p:ext>
            </p:extLst>
          </p:nvPr>
        </p:nvGraphicFramePr>
        <p:xfrm>
          <a:off x="1143000" y="1371600"/>
          <a:ext cx="3810000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6" imgW="2315768" imgH="1517385" progId="Visio.Drawing.6">
                  <p:embed/>
                </p:oleObj>
              </mc:Choice>
              <mc:Fallback>
                <p:oleObj name="VISIO" r:id="rId16" imgW="2315768" imgH="151738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3810000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14400" y="1081088"/>
            <a:ext cx="3581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/>
              <a:t>Add buffers to the short paths:</a:t>
            </a:r>
          </a:p>
        </p:txBody>
      </p:sp>
    </p:spTree>
    <p:extLst>
      <p:ext uri="{BB962C8B-B14F-4D97-AF65-F5344CB8AC3E}">
        <p14:creationId xmlns:p14="http://schemas.microsoft.com/office/powerpoint/2010/main" val="101418017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9258" name="Object 10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2590800" y="2251003"/>
          <a:ext cx="3836555" cy="3540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68320" imgH="1631880" progId="Visio.Drawing.6">
                  <p:embed/>
                </p:oleObj>
              </mc:Choice>
              <mc:Fallback>
                <p:oleObj name="VISIO" r:id="rId5" imgW="1768320" imgH="1631880" progId="Visio.Drawing.6">
                  <p:embed/>
                  <p:pic>
                    <p:nvPicPr>
                      <p:cNvPr id="9492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51003"/>
                        <a:ext cx="3836555" cy="3540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9254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0668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Propagation delay:</a:t>
            </a:r>
            <a:r>
              <a:rPr lang="en-US" sz="2800" dirty="0">
                <a:latin typeface="+mj-lt"/>
                <a:cs typeface="Arial" charset="0"/>
              </a:rPr>
              <a:t>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pd</a:t>
            </a:r>
            <a:r>
              <a:rPr lang="en-US" sz="2400" dirty="0">
                <a:latin typeface="+mj-lt"/>
                <a:cs typeface="Arial" charset="0"/>
              </a:rPr>
              <a:t> = max delay from input to output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Contamination delay:</a:t>
            </a:r>
            <a:r>
              <a:rPr lang="en-US" sz="2800" dirty="0">
                <a:latin typeface="+mj-lt"/>
                <a:cs typeface="Arial" charset="0"/>
              </a:rPr>
              <a:t>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cd</a:t>
            </a:r>
            <a:r>
              <a:rPr lang="en-US" sz="2400" dirty="0">
                <a:latin typeface="+mj-lt"/>
                <a:cs typeface="Arial" charset="0"/>
              </a:rPr>
              <a:t> = min delay from input to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Propagation &amp; Contamination Delay</a:t>
            </a:r>
          </a:p>
        </p:txBody>
      </p:sp>
    </p:spTree>
    <p:extLst>
      <p:ext uri="{BB962C8B-B14F-4D97-AF65-F5344CB8AC3E}">
        <p14:creationId xmlns:p14="http://schemas.microsoft.com/office/powerpoint/2010/main" val="405130998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533400" y="1066800"/>
            <a:ext cx="7543800" cy="4953000"/>
          </a:xfrm>
        </p:spPr>
        <p:txBody>
          <a:bodyPr>
            <a:normAutofit/>
          </a:bodyPr>
          <a:lstStyle/>
          <a:p>
            <a:r>
              <a:rPr lang="en-US" sz="2600" dirty="0"/>
              <a:t>The clock doesn’t arrive at all registers at same time</a:t>
            </a:r>
          </a:p>
          <a:p>
            <a:r>
              <a:rPr lang="en-US" sz="2600" b="1" dirty="0"/>
              <a:t>Skew:</a:t>
            </a:r>
            <a:r>
              <a:rPr lang="en-US" sz="2600" dirty="0"/>
              <a:t> difference between two clock edges</a:t>
            </a:r>
          </a:p>
          <a:p>
            <a:r>
              <a:rPr lang="en-US" sz="2600" dirty="0"/>
              <a:t>Perform </a:t>
            </a:r>
            <a:r>
              <a:rPr lang="en-US" sz="2600" b="1" dirty="0"/>
              <a:t>worst case analysis </a:t>
            </a:r>
            <a:r>
              <a:rPr lang="en-US" sz="2600" dirty="0"/>
              <a:t>to guarantee dynamic discipline is not violated for any register – many registers in a system!</a:t>
            </a:r>
          </a:p>
        </p:txBody>
      </p:sp>
      <p:graphicFrame>
        <p:nvGraphicFramePr>
          <p:cNvPr id="1056778" name="Object 10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3048000" y="3124200"/>
          <a:ext cx="3391680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321280" imgH="1967400" progId="Visio.Drawing.6">
                  <p:embed/>
                </p:oleObj>
              </mc:Choice>
              <mc:Fallback>
                <p:oleObj name="VISIO" r:id="rId7" imgW="2321280" imgH="1967400" progId="Visio.Drawing.6">
                  <p:embed/>
                  <p:pic>
                    <p:nvPicPr>
                      <p:cNvPr id="10567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24200"/>
                        <a:ext cx="3391680" cy="287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677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Clock Skew</a:t>
            </a:r>
          </a:p>
        </p:txBody>
      </p:sp>
    </p:spTree>
    <p:extLst>
      <p:ext uri="{BB962C8B-B14F-4D97-AF65-F5344CB8AC3E}">
        <p14:creationId xmlns:p14="http://schemas.microsoft.com/office/powerpoint/2010/main" val="266202351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457200" y="1066800"/>
            <a:ext cx="7848600" cy="4953000"/>
          </a:xfrm>
        </p:spPr>
        <p:txBody>
          <a:bodyPr>
            <a:normAutofit/>
          </a:bodyPr>
          <a:lstStyle/>
          <a:p>
            <a:r>
              <a:rPr lang="en-US" dirty="0"/>
              <a:t>In the worst case, CLK2 is earlier than CLK1</a:t>
            </a:r>
          </a:p>
        </p:txBody>
      </p:sp>
      <p:graphicFrame>
        <p:nvGraphicFramePr>
          <p:cNvPr id="1189896" name="Object 8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762000" y="1752600"/>
          <a:ext cx="4495800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2157480" imgH="1971720" progId="Visio.Drawing.6">
                  <p:embed/>
                </p:oleObj>
              </mc:Choice>
              <mc:Fallback>
                <p:oleObj name="VISIO" r:id="rId9" imgW="2157480" imgH="1971720" progId="Visio.Drawing.6">
                  <p:embed/>
                  <p:pic>
                    <p:nvPicPr>
                      <p:cNvPr id="11898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4495800" cy="410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989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98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9894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81600" y="3429000"/>
            <a:ext cx="372758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>
                <a:latin typeface="Times New Roman" pitchFamily="18" charset="0"/>
                <a:cs typeface="Arial" charset="0"/>
              </a:rPr>
              <a:t>c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≥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?</a:t>
            </a:r>
            <a:endParaRPr lang="en-US" sz="2400" b="1" baseline="-25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9895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81600" y="3352800"/>
            <a:ext cx="3886200" cy="13716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Setup Time Constraint with Skew</a:t>
            </a:r>
          </a:p>
        </p:txBody>
      </p:sp>
    </p:spTree>
    <p:extLst>
      <p:ext uri="{BB962C8B-B14F-4D97-AF65-F5344CB8AC3E}">
        <p14:creationId xmlns:p14="http://schemas.microsoft.com/office/powerpoint/2010/main" val="65174233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457200" y="1066800"/>
            <a:ext cx="7848600" cy="4953000"/>
          </a:xfrm>
        </p:spPr>
        <p:txBody>
          <a:bodyPr>
            <a:normAutofit/>
          </a:bodyPr>
          <a:lstStyle/>
          <a:p>
            <a:r>
              <a:rPr lang="en-US" dirty="0"/>
              <a:t>In the worst case, CLK2 is earlier than CLK1</a:t>
            </a:r>
          </a:p>
        </p:txBody>
      </p:sp>
      <p:graphicFrame>
        <p:nvGraphicFramePr>
          <p:cNvPr id="1189896" name="Object 8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762000" y="1752600"/>
          <a:ext cx="4495800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2157480" imgH="1971720" progId="Visio.Drawing.6">
                  <p:embed/>
                </p:oleObj>
              </mc:Choice>
              <mc:Fallback>
                <p:oleObj name="VISIO" r:id="rId9" imgW="2157480" imgH="1971720" progId="Visio.Drawing.6">
                  <p:embed/>
                  <p:pic>
                    <p:nvPicPr>
                      <p:cNvPr id="11898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4495800" cy="410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989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98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9894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81600" y="3429000"/>
            <a:ext cx="372758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>
                <a:latin typeface="Times New Roman" pitchFamily="18" charset="0"/>
                <a:cs typeface="Arial" charset="0"/>
              </a:rPr>
              <a:t>c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≥ </a:t>
            </a:r>
            <a:r>
              <a:rPr lang="en-US" sz="24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 err="1">
                <a:latin typeface="Times New Roman" pitchFamily="18" charset="0"/>
                <a:cs typeface="Arial" charset="0"/>
              </a:rPr>
              <a:t>pcq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>
                <a:latin typeface="Times New Roman" pitchFamily="18" charset="0"/>
                <a:cs typeface="Arial" charset="0"/>
              </a:rPr>
              <a:t>pd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="1" baseline="-25000" dirty="0" err="1">
                <a:latin typeface="Times New Roman" pitchFamily="18" charset="0"/>
                <a:cs typeface="Arial" charset="0"/>
              </a:rPr>
              <a:t>setup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="1" baseline="-25000" dirty="0" err="1">
                <a:latin typeface="Times New Roman" pitchFamily="18" charset="0"/>
                <a:cs typeface="Arial" charset="0"/>
              </a:rPr>
              <a:t>skew</a:t>
            </a:r>
            <a:endParaRPr lang="en-US" sz="2400" b="1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9895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81600" y="3352800"/>
            <a:ext cx="3886200" cy="13716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Setup Time Constraint with Skew</a:t>
            </a:r>
          </a:p>
        </p:txBody>
      </p:sp>
    </p:spTree>
    <p:extLst>
      <p:ext uri="{BB962C8B-B14F-4D97-AF65-F5344CB8AC3E}">
        <p14:creationId xmlns:p14="http://schemas.microsoft.com/office/powerpoint/2010/main" val="80243613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457200" y="1066800"/>
            <a:ext cx="7848600" cy="4953000"/>
          </a:xfrm>
        </p:spPr>
        <p:txBody>
          <a:bodyPr>
            <a:normAutofit/>
          </a:bodyPr>
          <a:lstStyle/>
          <a:p>
            <a:r>
              <a:rPr lang="en-US" dirty="0"/>
              <a:t>In the worst case, CLK2 is earlier than CLK1</a:t>
            </a:r>
          </a:p>
        </p:txBody>
      </p:sp>
      <p:graphicFrame>
        <p:nvGraphicFramePr>
          <p:cNvPr id="1189896" name="Object 8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762000" y="1752600"/>
          <a:ext cx="4495800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2157480" imgH="1971720" progId="Visio.Drawing.6">
                  <p:embed/>
                </p:oleObj>
              </mc:Choice>
              <mc:Fallback>
                <p:oleObj name="VISIO" r:id="rId9" imgW="2157480" imgH="1971720" progId="Visio.Drawing.6">
                  <p:embed/>
                  <p:pic>
                    <p:nvPicPr>
                      <p:cNvPr id="11898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4495800" cy="410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989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98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9894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81600" y="3429000"/>
            <a:ext cx="372758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>
                <a:latin typeface="Times New Roman" pitchFamily="18" charset="0"/>
                <a:cs typeface="Arial" charset="0"/>
              </a:rPr>
              <a:t>c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≥ </a:t>
            </a:r>
            <a:r>
              <a:rPr lang="en-US" sz="24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 err="1">
                <a:latin typeface="Times New Roman" pitchFamily="18" charset="0"/>
                <a:cs typeface="Arial" charset="0"/>
              </a:rPr>
              <a:t>pcq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>
                <a:latin typeface="Times New Roman" pitchFamily="18" charset="0"/>
                <a:cs typeface="Arial" charset="0"/>
              </a:rPr>
              <a:t>pd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="1" baseline="-25000" dirty="0" err="1">
                <a:latin typeface="Times New Roman" pitchFamily="18" charset="0"/>
                <a:cs typeface="Arial" charset="0"/>
              </a:rPr>
              <a:t>setup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="1" baseline="-25000" dirty="0" err="1">
                <a:latin typeface="Times New Roman" pitchFamily="18" charset="0"/>
                <a:cs typeface="Arial" charset="0"/>
              </a:rPr>
              <a:t>skew</a:t>
            </a:r>
            <a:endParaRPr lang="en-US" sz="2400" b="1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>
                <a:latin typeface="Times New Roman" pitchFamily="18" charset="0"/>
                <a:cs typeface="Arial" charset="0"/>
              </a:rPr>
              <a:t>pd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≤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>
                <a:latin typeface="Times New Roman" pitchFamily="18" charset="0"/>
                <a:cs typeface="Arial" charset="0"/>
              </a:rPr>
              <a:t>c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– (</a:t>
            </a:r>
            <a:r>
              <a:rPr lang="en-US" sz="24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 err="1">
                <a:latin typeface="Times New Roman" pitchFamily="18" charset="0"/>
                <a:cs typeface="Arial" charset="0"/>
              </a:rPr>
              <a:t>pcq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="1" baseline="-25000" dirty="0" err="1">
                <a:latin typeface="Times New Roman" pitchFamily="18" charset="0"/>
                <a:cs typeface="Arial" charset="0"/>
              </a:rPr>
              <a:t>setup</a:t>
            </a:r>
            <a:r>
              <a:rPr lang="en-US" sz="2400" b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+ </a:t>
            </a:r>
            <a:r>
              <a:rPr lang="en-US" sz="24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="1" baseline="-25000" dirty="0" err="1">
                <a:latin typeface="Times New Roman" pitchFamily="18" charset="0"/>
                <a:cs typeface="Arial" charset="0"/>
              </a:rPr>
              <a:t>skew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  <a:endParaRPr lang="en-US" sz="2400" b="1" baseline="-25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9895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81600" y="3352800"/>
            <a:ext cx="3886200" cy="13716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457200" y="76558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Setup Time Constraint with Skew</a:t>
            </a:r>
          </a:p>
        </p:txBody>
      </p:sp>
    </p:spTree>
    <p:extLst>
      <p:ext uri="{BB962C8B-B14F-4D97-AF65-F5344CB8AC3E}">
        <p14:creationId xmlns:p14="http://schemas.microsoft.com/office/powerpoint/2010/main" val="379585870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8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609600" y="990600"/>
            <a:ext cx="7543800" cy="4953000"/>
          </a:xfrm>
        </p:spPr>
        <p:txBody>
          <a:bodyPr>
            <a:normAutofit/>
          </a:bodyPr>
          <a:lstStyle/>
          <a:p>
            <a:r>
              <a:rPr lang="en-US" dirty="0"/>
              <a:t>In the worst case, CLK2 is later than CLK1</a:t>
            </a:r>
          </a:p>
        </p:txBody>
      </p:sp>
      <p:graphicFrame>
        <p:nvGraphicFramePr>
          <p:cNvPr id="1193992" name="Object 8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906462" y="1524000"/>
          <a:ext cx="4275138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128680" imgH="2200320" progId="Visio.Drawing.6">
                  <p:embed/>
                </p:oleObj>
              </mc:Choice>
              <mc:Fallback>
                <p:oleObj name="VISIO" r:id="rId7" imgW="2128680" imgH="2200320" progId="Visio.Drawing.6">
                  <p:embed/>
                  <p:pic>
                    <p:nvPicPr>
                      <p:cNvPr id="11939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2" y="1524000"/>
                        <a:ext cx="4275138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398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9398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Hold Time Constraint with Skew</a:t>
            </a:r>
          </a:p>
        </p:txBody>
      </p:sp>
    </p:spTree>
    <p:extLst>
      <p:ext uri="{BB962C8B-B14F-4D97-AF65-F5344CB8AC3E}">
        <p14:creationId xmlns:p14="http://schemas.microsoft.com/office/powerpoint/2010/main" val="98499749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8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609600" y="990600"/>
            <a:ext cx="7543800" cy="4953000"/>
          </a:xfrm>
        </p:spPr>
        <p:txBody>
          <a:bodyPr>
            <a:normAutofit/>
          </a:bodyPr>
          <a:lstStyle/>
          <a:p>
            <a:r>
              <a:rPr lang="en-US" dirty="0"/>
              <a:t>In the worst case, CLK2 is later than CLK1</a:t>
            </a:r>
          </a:p>
        </p:txBody>
      </p:sp>
      <p:graphicFrame>
        <p:nvGraphicFramePr>
          <p:cNvPr id="1193992" name="Object 8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906462" y="1524000"/>
          <a:ext cx="4275138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2128680" imgH="2200320" progId="Visio.Drawing.6">
                  <p:embed/>
                </p:oleObj>
              </mc:Choice>
              <mc:Fallback>
                <p:oleObj name="VISIO" r:id="rId9" imgW="2128680" imgH="2200320" progId="Visio.Drawing.6">
                  <p:embed/>
                  <p:pic>
                    <p:nvPicPr>
                      <p:cNvPr id="11939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2" y="1524000"/>
                        <a:ext cx="4275138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398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9398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399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57800" y="3429000"/>
            <a:ext cx="3200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ccq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&gt;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hold</a:t>
            </a:r>
            <a:r>
              <a:rPr lang="en-US" sz="2800" b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skew</a:t>
            </a:r>
            <a:endParaRPr lang="en-US" sz="2800" b="1" baseline="-25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93991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257800" y="3429000"/>
            <a:ext cx="3276600" cy="12192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Hold Time Constraint with Skew</a:t>
            </a:r>
          </a:p>
        </p:txBody>
      </p:sp>
    </p:spTree>
    <p:extLst>
      <p:ext uri="{BB962C8B-B14F-4D97-AF65-F5344CB8AC3E}">
        <p14:creationId xmlns:p14="http://schemas.microsoft.com/office/powerpoint/2010/main" val="80681653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8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609600" y="990600"/>
            <a:ext cx="7543800" cy="4953000"/>
          </a:xfrm>
        </p:spPr>
        <p:txBody>
          <a:bodyPr>
            <a:normAutofit/>
          </a:bodyPr>
          <a:lstStyle/>
          <a:p>
            <a:r>
              <a:rPr lang="en-US" dirty="0"/>
              <a:t>In the worst case, CLK2 is later than CLK1</a:t>
            </a:r>
          </a:p>
        </p:txBody>
      </p:sp>
      <p:graphicFrame>
        <p:nvGraphicFramePr>
          <p:cNvPr id="1193992" name="Object 8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906462" y="1524000"/>
          <a:ext cx="4275138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2128680" imgH="2200320" progId="Visio.Drawing.6">
                  <p:embed/>
                </p:oleObj>
              </mc:Choice>
              <mc:Fallback>
                <p:oleObj name="VISIO" r:id="rId9" imgW="2128680" imgH="2200320" progId="Visio.Drawing.6">
                  <p:embed/>
                  <p:pic>
                    <p:nvPicPr>
                      <p:cNvPr id="11939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2" y="1524000"/>
                        <a:ext cx="4275138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398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9398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399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57800" y="3429000"/>
            <a:ext cx="3200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ccq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&gt;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hold</a:t>
            </a:r>
            <a:r>
              <a:rPr lang="en-US" sz="2800" b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skew</a:t>
            </a:r>
            <a:endParaRPr lang="en-US" sz="2800" b="1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&gt;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hold</a:t>
            </a:r>
            <a:r>
              <a:rPr lang="en-US" sz="2800" b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skew</a:t>
            </a:r>
            <a:r>
              <a:rPr lang="en-US" sz="2800" b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–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ccq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</a:t>
            </a:r>
          </a:p>
        </p:txBody>
      </p:sp>
      <p:sp>
        <p:nvSpPr>
          <p:cNvPr id="1193991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257800" y="3429000"/>
            <a:ext cx="3276600" cy="12192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Hold Time Constraint with Skew</a:t>
            </a:r>
          </a:p>
        </p:txBody>
      </p:sp>
    </p:spTree>
    <p:extLst>
      <p:ext uri="{BB962C8B-B14F-4D97-AF65-F5344CB8AC3E}">
        <p14:creationId xmlns:p14="http://schemas.microsoft.com/office/powerpoint/2010/main" val="366680183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1303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0668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Delay is caused by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Capacitance and resistance in a circuit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Speed of light limitation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Reasons why </a:t>
            </a:r>
            <a:r>
              <a:rPr lang="en-US" sz="3200" i="1" dirty="0" err="1">
                <a:latin typeface="+mj-lt"/>
                <a:cs typeface="Arial" charset="0"/>
              </a:rPr>
              <a:t>t</a:t>
            </a:r>
            <a:r>
              <a:rPr lang="en-US" sz="3200" i="1" baseline="-25000" dirty="0" err="1">
                <a:latin typeface="+mj-lt"/>
                <a:cs typeface="Arial" charset="0"/>
              </a:rPr>
              <a:t>pd</a:t>
            </a:r>
            <a:r>
              <a:rPr lang="en-US" sz="3200" dirty="0">
                <a:latin typeface="+mj-lt"/>
                <a:cs typeface="Arial" charset="0"/>
              </a:rPr>
              <a:t> and </a:t>
            </a:r>
            <a:r>
              <a:rPr lang="en-US" sz="3200" i="1" dirty="0" err="1">
                <a:latin typeface="+mj-lt"/>
                <a:cs typeface="Arial" charset="0"/>
              </a:rPr>
              <a:t>t</a:t>
            </a:r>
            <a:r>
              <a:rPr lang="en-US" sz="3200" i="1" baseline="-25000" dirty="0" err="1">
                <a:latin typeface="+mj-lt"/>
                <a:cs typeface="Arial" charset="0"/>
              </a:rPr>
              <a:t>cd</a:t>
            </a:r>
            <a:r>
              <a:rPr lang="en-US" sz="3200" dirty="0">
                <a:latin typeface="+mj-lt"/>
                <a:cs typeface="Arial" charset="0"/>
              </a:rPr>
              <a:t> may be different: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Different rising and falling delays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Multiple inputs and outputs, some of which are faster than others (see next slide)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Circuits slow down when hot and speed up when cold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Propagation &amp; Contamination Delay</a:t>
            </a:r>
          </a:p>
        </p:txBody>
      </p:sp>
    </p:spTree>
    <p:extLst>
      <p:ext uri="{BB962C8B-B14F-4D97-AF65-F5344CB8AC3E}">
        <p14:creationId xmlns:p14="http://schemas.microsoft.com/office/powerpoint/2010/main" val="354757373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7990" name="Object 6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2057400" y="1371600"/>
          <a:ext cx="5343525" cy="31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000160" imgH="1178640" progId="Visio.Drawing.6">
                  <p:embed/>
                </p:oleObj>
              </mc:Choice>
              <mc:Fallback>
                <p:oleObj name="VISIO" r:id="rId6" imgW="2000160" imgH="1178640" progId="Visio.Drawing.6">
                  <p:embed/>
                  <p:pic>
                    <p:nvPicPr>
                      <p:cNvPr id="9379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5343525" cy="314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7988" name="Rectangle 4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37992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7239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		   </a:t>
            </a:r>
            <a:r>
              <a:rPr lang="en-US" sz="2400" b="1" dirty="0">
                <a:latin typeface="+mj-lt"/>
                <a:cs typeface="Arial" charset="0"/>
              </a:rPr>
              <a:t>Critical (Long) Path: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2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pd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_AND</a:t>
            </a:r>
            <a:r>
              <a:rPr lang="en-US" sz="2400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_OR</a:t>
            </a:r>
            <a:endParaRPr lang="en-US" sz="24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		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                </a:t>
            </a:r>
            <a:r>
              <a:rPr lang="en-US" sz="2400" b="1" dirty="0">
                <a:latin typeface="+mj-lt"/>
                <a:cs typeface="Arial" charset="0"/>
              </a:rPr>
              <a:t>Short Path: 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_AND</a:t>
            </a:r>
            <a:endParaRPr lang="en-US" sz="2400" baseline="-25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88214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Critical (Long) &amp; Short Paths</a:t>
            </a:r>
          </a:p>
        </p:txBody>
      </p:sp>
    </p:spTree>
    <p:extLst>
      <p:ext uri="{BB962C8B-B14F-4D97-AF65-F5344CB8AC3E}">
        <p14:creationId xmlns:p14="http://schemas.microsoft.com/office/powerpoint/2010/main" val="11068035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Flip-flop samples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  <a:r>
              <a:rPr lang="en-US" sz="3200" dirty="0">
                <a:latin typeface="+mj-lt"/>
                <a:cs typeface="Arial" charset="0"/>
              </a:rPr>
              <a:t> at clock edge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+mj-lt"/>
                <a:cs typeface="Arial" charset="0"/>
              </a:rPr>
              <a:t>D</a:t>
            </a:r>
            <a:r>
              <a:rPr lang="en-US" sz="3200" dirty="0">
                <a:latin typeface="+mj-lt"/>
                <a:cs typeface="Arial" charset="0"/>
              </a:rPr>
              <a:t> must be stable when sampled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Similar to a photograph,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  <a:r>
              <a:rPr lang="en-US" sz="3200" dirty="0">
                <a:latin typeface="+mj-lt"/>
                <a:cs typeface="Arial" charset="0"/>
              </a:rPr>
              <a:t> must be stable around clock edge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If not, </a:t>
            </a:r>
            <a:r>
              <a:rPr lang="en-US" sz="3200" dirty="0" err="1">
                <a:latin typeface="+mj-lt"/>
                <a:cs typeface="Arial" charset="0"/>
              </a:rPr>
              <a:t>metastability</a:t>
            </a:r>
            <a:r>
              <a:rPr lang="en-US" sz="3200" dirty="0">
                <a:latin typeface="+mj-lt"/>
                <a:cs typeface="Arial" charset="0"/>
              </a:rPr>
              <a:t> can occur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Timing</a:t>
            </a:r>
          </a:p>
        </p:txBody>
      </p:sp>
    </p:spTree>
    <p:extLst>
      <p:ext uri="{BB962C8B-B14F-4D97-AF65-F5344CB8AC3E}">
        <p14:creationId xmlns:p14="http://schemas.microsoft.com/office/powerpoint/2010/main" val="268278784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4708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8900315"/>
              </p:ext>
            </p:extLst>
          </p:nvPr>
        </p:nvGraphicFramePr>
        <p:xfrm>
          <a:off x="2209800" y="3124200"/>
          <a:ext cx="4572000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968120" imgH="1209240" progId="Visio.Drawing.6">
                  <p:embed/>
                </p:oleObj>
              </mc:Choice>
              <mc:Fallback>
                <p:oleObj name="VISIO" r:id="rId5" imgW="1968120" imgH="1209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124200"/>
                        <a:ext cx="4572000" cy="280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470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Setup time: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baseline="-25000" dirty="0" err="1">
                <a:latin typeface="+mj-lt"/>
                <a:cs typeface="Arial" charset="0"/>
              </a:rPr>
              <a:t>setup</a:t>
            </a:r>
            <a:r>
              <a:rPr lang="en-US" sz="2400" b="1" dirty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= time </a:t>
            </a:r>
            <a:r>
              <a:rPr lang="en-US" sz="2400" i="1" dirty="0">
                <a:latin typeface="+mj-lt"/>
                <a:cs typeface="Arial" charset="0"/>
              </a:rPr>
              <a:t>before</a:t>
            </a:r>
            <a:r>
              <a:rPr lang="en-US" sz="2400" dirty="0">
                <a:latin typeface="+mj-lt"/>
                <a:cs typeface="Arial" charset="0"/>
              </a:rPr>
              <a:t> clock edge data must be stable (i.e. not changing)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Hold time:</a:t>
            </a:r>
            <a:r>
              <a:rPr lang="en-US" sz="2400" dirty="0">
                <a:latin typeface="+mj-lt"/>
                <a:cs typeface="Arial" charset="0"/>
              </a:rPr>
              <a:t>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baseline="-25000" dirty="0" err="1">
                <a:latin typeface="+mj-lt"/>
                <a:cs typeface="Arial" charset="0"/>
              </a:rPr>
              <a:t>hold</a:t>
            </a:r>
            <a:r>
              <a:rPr lang="en-US" sz="2400" b="1" dirty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= time </a:t>
            </a:r>
            <a:r>
              <a:rPr lang="en-US" sz="2400" i="1" dirty="0">
                <a:latin typeface="+mj-lt"/>
                <a:cs typeface="Arial" charset="0"/>
              </a:rPr>
              <a:t>after</a:t>
            </a:r>
            <a:r>
              <a:rPr lang="en-US" sz="2400" dirty="0">
                <a:latin typeface="+mj-lt"/>
                <a:cs typeface="Arial" charset="0"/>
              </a:rPr>
              <a:t> clock edge data must be stable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Aperture time: </a:t>
            </a:r>
            <a:r>
              <a:rPr lang="en-US" sz="2400" i="1" dirty="0"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latin typeface="+mj-lt"/>
                <a:cs typeface="Arial" charset="0"/>
              </a:rPr>
              <a:t>a</a:t>
            </a:r>
            <a:r>
              <a:rPr lang="en-US" sz="2400" b="1" dirty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= time </a:t>
            </a:r>
            <a:r>
              <a:rPr lang="en-US" sz="2400" i="1" dirty="0">
                <a:latin typeface="+mj-lt"/>
                <a:cs typeface="Arial" charset="0"/>
              </a:rPr>
              <a:t>around</a:t>
            </a:r>
            <a:r>
              <a:rPr lang="en-US" sz="2400" dirty="0">
                <a:latin typeface="+mj-lt"/>
                <a:cs typeface="Arial" charset="0"/>
              </a:rPr>
              <a:t> clock edge data must be stable (</a:t>
            </a:r>
            <a:r>
              <a:rPr lang="en-US" sz="2400" i="1" dirty="0"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latin typeface="+mj-lt"/>
                <a:cs typeface="Arial" charset="0"/>
              </a:rPr>
              <a:t>a</a:t>
            </a:r>
            <a:r>
              <a:rPr lang="en-US" sz="2400" dirty="0">
                <a:latin typeface="+mj-lt"/>
                <a:cs typeface="Arial" charset="0"/>
              </a:rPr>
              <a:t> =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baseline="-25000" dirty="0" err="1">
                <a:latin typeface="+mj-lt"/>
                <a:cs typeface="Arial" charset="0"/>
              </a:rPr>
              <a:t>setup</a:t>
            </a:r>
            <a:r>
              <a:rPr lang="en-US" sz="2400" dirty="0">
                <a:latin typeface="+mj-lt"/>
                <a:cs typeface="Arial" charset="0"/>
              </a:rPr>
              <a:t> + 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baseline="-25000" dirty="0" err="1">
                <a:latin typeface="+mj-lt"/>
                <a:cs typeface="Arial" charset="0"/>
              </a:rPr>
              <a:t>hold</a:t>
            </a:r>
            <a:r>
              <a:rPr lang="en-US" sz="2400" dirty="0">
                <a:latin typeface="+mj-lt"/>
                <a:cs typeface="Arial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Input Timing Constraints</a:t>
            </a:r>
          </a:p>
        </p:txBody>
      </p:sp>
    </p:spTree>
    <p:extLst>
      <p:ext uri="{BB962C8B-B14F-4D97-AF65-F5344CB8AC3E}">
        <p14:creationId xmlns:p14="http://schemas.microsoft.com/office/powerpoint/2010/main" val="108109990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Propagation delay:</a:t>
            </a:r>
            <a:r>
              <a:rPr lang="en-US" sz="2400" dirty="0">
                <a:latin typeface="+mj-lt"/>
                <a:cs typeface="Arial" charset="0"/>
              </a:rPr>
              <a:t> </a:t>
            </a:r>
            <a:r>
              <a:rPr lang="en-US" sz="2400" b="1" i="1" dirty="0" err="1"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latin typeface="+mj-lt"/>
                <a:cs typeface="Arial" charset="0"/>
              </a:rPr>
              <a:t>pcq</a:t>
            </a:r>
            <a:r>
              <a:rPr lang="en-US" sz="2400" dirty="0">
                <a:latin typeface="+mj-lt"/>
                <a:cs typeface="Arial" charset="0"/>
              </a:rPr>
              <a:t> = time after clock edge that the output </a:t>
            </a:r>
            <a:r>
              <a:rPr lang="en-US" sz="2400" i="1" dirty="0">
                <a:latin typeface="+mj-lt"/>
                <a:cs typeface="Arial" charset="0"/>
              </a:rPr>
              <a:t>Q</a:t>
            </a:r>
            <a:r>
              <a:rPr lang="en-US" sz="2400" dirty="0">
                <a:latin typeface="+mj-lt"/>
                <a:cs typeface="Arial" charset="0"/>
              </a:rPr>
              <a:t> is guaranteed to be stable (i.e., to stop changing)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Contamination delay:</a:t>
            </a:r>
            <a:r>
              <a:rPr lang="en-US" sz="2400" dirty="0">
                <a:latin typeface="+mj-lt"/>
                <a:cs typeface="Arial" charset="0"/>
              </a:rPr>
              <a:t> </a:t>
            </a:r>
            <a:r>
              <a:rPr lang="en-US" sz="2400" b="1" i="1" dirty="0" err="1"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latin typeface="+mj-lt"/>
                <a:cs typeface="Arial" charset="0"/>
              </a:rPr>
              <a:t>ccq</a:t>
            </a:r>
            <a:r>
              <a:rPr lang="en-US" sz="2400" dirty="0">
                <a:latin typeface="+mj-lt"/>
                <a:cs typeface="Arial" charset="0"/>
              </a:rPr>
              <a:t> = time after clock edge that </a:t>
            </a:r>
            <a:r>
              <a:rPr lang="en-US" sz="2400" i="1" dirty="0">
                <a:latin typeface="+mj-lt"/>
                <a:cs typeface="Arial" charset="0"/>
              </a:rPr>
              <a:t>Q</a:t>
            </a:r>
            <a:r>
              <a:rPr lang="en-US" sz="2400" dirty="0">
                <a:latin typeface="+mj-lt"/>
                <a:cs typeface="Arial" charset="0"/>
              </a:rPr>
              <a:t> might be unstable (i.e., start changing)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Note:</a:t>
            </a:r>
            <a:r>
              <a:rPr lang="en-US" sz="2400" dirty="0">
                <a:latin typeface="+mj-lt"/>
                <a:cs typeface="Arial" charset="0"/>
              </a:rPr>
              <a:t> a delay  is the time interval between two events (e.g. a signal stops changing, starts changing, rises etc.  )</a:t>
            </a:r>
          </a:p>
        </p:txBody>
      </p:sp>
      <p:graphicFrame>
        <p:nvGraphicFramePr>
          <p:cNvPr id="1226756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70670070"/>
              </p:ext>
            </p:extLst>
          </p:nvPr>
        </p:nvGraphicFramePr>
        <p:xfrm>
          <a:off x="2057400" y="2819400"/>
          <a:ext cx="4953000" cy="335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912680" imgH="1294920" progId="Visio.Drawing.6">
                  <p:embed/>
                </p:oleObj>
              </mc:Choice>
              <mc:Fallback>
                <p:oleObj name="VISIO" r:id="rId5" imgW="1912680" imgH="1294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19400"/>
                        <a:ext cx="4953000" cy="3354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Output Timing Constraints</a:t>
            </a:r>
          </a:p>
        </p:txBody>
      </p:sp>
    </p:spTree>
    <p:extLst>
      <p:ext uri="{BB962C8B-B14F-4D97-AF65-F5344CB8AC3E}">
        <p14:creationId xmlns:p14="http://schemas.microsoft.com/office/powerpoint/2010/main" val="3118303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Synchronous sequential circuit inputs must be stable during aperture (setup and hold) time around clock edge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Specifically, inputs must be stable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at least </a:t>
            </a:r>
            <a:r>
              <a:rPr lang="en-US" sz="2600" i="1" dirty="0" err="1">
                <a:latin typeface="+mj-lt"/>
                <a:cs typeface="Arial" charset="0"/>
              </a:rPr>
              <a:t>t</a:t>
            </a:r>
            <a:r>
              <a:rPr lang="en-US" sz="2600" baseline="-25000" dirty="0" err="1">
                <a:latin typeface="+mj-lt"/>
                <a:cs typeface="Arial" charset="0"/>
              </a:rPr>
              <a:t>setup</a:t>
            </a:r>
            <a:r>
              <a:rPr lang="en-US" sz="2600" dirty="0">
                <a:latin typeface="+mj-lt"/>
                <a:cs typeface="Arial" charset="0"/>
              </a:rPr>
              <a:t> before the clock edge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at least until </a:t>
            </a:r>
            <a:r>
              <a:rPr lang="en-US" sz="2600" i="1" dirty="0" err="1">
                <a:latin typeface="+mj-lt"/>
                <a:cs typeface="Arial" charset="0"/>
              </a:rPr>
              <a:t>t</a:t>
            </a:r>
            <a:r>
              <a:rPr lang="en-US" sz="2600" baseline="-25000" dirty="0" err="1">
                <a:latin typeface="+mj-lt"/>
                <a:cs typeface="Arial" charset="0"/>
              </a:rPr>
              <a:t>hold</a:t>
            </a:r>
            <a:r>
              <a:rPr lang="en-US" sz="2600" dirty="0">
                <a:latin typeface="+mj-lt"/>
                <a:cs typeface="Arial" charset="0"/>
              </a:rPr>
              <a:t> after the clock edge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Dynamic Discipline</a:t>
            </a:r>
          </a:p>
        </p:txBody>
      </p:sp>
    </p:spTree>
    <p:extLst>
      <p:ext uri="{BB962C8B-B14F-4D97-AF65-F5344CB8AC3E}">
        <p14:creationId xmlns:p14="http://schemas.microsoft.com/office/powerpoint/2010/main" val="226452097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6" name="Rectangle 6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609600" y="1066800"/>
            <a:ext cx="8077200" cy="4953000"/>
          </a:xfrm>
        </p:spPr>
        <p:txBody>
          <a:bodyPr>
            <a:normAutofit/>
          </a:bodyPr>
          <a:lstStyle/>
          <a:p>
            <a:r>
              <a:rPr lang="en-US" dirty="0"/>
              <a:t>The delay between registers has a </a:t>
            </a:r>
            <a:r>
              <a:rPr lang="en-US" b="1" dirty="0"/>
              <a:t>minimum</a:t>
            </a:r>
            <a:r>
              <a:rPr lang="en-US" dirty="0"/>
              <a:t> and </a:t>
            </a:r>
            <a:r>
              <a:rPr lang="en-US" b="1" dirty="0"/>
              <a:t>maximum</a:t>
            </a:r>
            <a:r>
              <a:rPr lang="en-US" dirty="0"/>
              <a:t> delay, dependent on the delays of the circuit elements</a:t>
            </a:r>
          </a:p>
        </p:txBody>
      </p:sp>
      <p:graphicFrame>
        <p:nvGraphicFramePr>
          <p:cNvPr id="1034247" name="Object 7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0839619"/>
              </p:ext>
            </p:extLst>
          </p:nvPr>
        </p:nvGraphicFramePr>
        <p:xfrm>
          <a:off x="2546322" y="2514600"/>
          <a:ext cx="3854478" cy="338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952280" imgH="1714680" progId="Visio.Drawing.6">
                  <p:embed/>
                </p:oleObj>
              </mc:Choice>
              <mc:Fallback>
                <p:oleObj name="VISIO" r:id="rId7" imgW="1952280" imgH="1714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22" y="2514600"/>
                        <a:ext cx="3854478" cy="3384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4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424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Dynamic Discipline</a:t>
            </a:r>
          </a:p>
        </p:txBody>
      </p:sp>
    </p:spTree>
    <p:extLst>
      <p:ext uri="{BB962C8B-B14F-4D97-AF65-F5344CB8AC3E}">
        <p14:creationId xmlns:p14="http://schemas.microsoft.com/office/powerpoint/2010/main" val="19426111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16738</TotalTime>
  <Words>1670</Words>
  <Application>Microsoft Office PowerPoint</Application>
  <PresentationFormat>Presentazione su schermo (4:3)</PresentationFormat>
  <Paragraphs>266</Paragraphs>
  <Slides>26</Slides>
  <Notes>26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VISIO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215</cp:revision>
  <cp:lastPrinted>2018-05-09T11:30:38Z</cp:lastPrinted>
  <dcterms:created xsi:type="dcterms:W3CDTF">2012-08-07T04:56:47Z</dcterms:created>
  <dcterms:modified xsi:type="dcterms:W3CDTF">2023-10-13T10:43:16Z</dcterms:modified>
</cp:coreProperties>
</file>