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50" r:id="rId2"/>
    <p:sldId id="551" r:id="rId3"/>
    <p:sldId id="582" r:id="rId4"/>
    <p:sldId id="603" r:id="rId5"/>
    <p:sldId id="554" r:id="rId6"/>
    <p:sldId id="556" r:id="rId7"/>
    <p:sldId id="583" r:id="rId8"/>
    <p:sldId id="558" r:id="rId9"/>
    <p:sldId id="584" r:id="rId10"/>
    <p:sldId id="612" r:id="rId11"/>
    <p:sldId id="613" r:id="rId12"/>
    <p:sldId id="614" r:id="rId13"/>
    <p:sldId id="618" r:id="rId14"/>
    <p:sldId id="619" r:id="rId15"/>
    <p:sldId id="621" r:id="rId16"/>
    <p:sldId id="620" r:id="rId17"/>
    <p:sldId id="631" r:id="rId18"/>
    <p:sldId id="632" r:id="rId19"/>
    <p:sldId id="6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152" autoAdjust="0"/>
    <p:restoredTop sz="87039" autoAdjust="0"/>
  </p:normalViewPr>
  <p:slideViewPr>
    <p:cSldViewPr>
      <p:cViewPr varScale="1">
        <p:scale>
          <a:sx n="78" d="100"/>
          <a:sy n="78" d="100"/>
        </p:scale>
        <p:origin x="88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B5160-BE02-4DC6-803D-717C32EB1A4C}" type="slidenum">
              <a:rPr lang="en-US"/>
              <a:pPr/>
              <a:t>1</a:t>
            </a:fld>
            <a:endParaRPr lang="en-US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6EEF75-E6A0-6248-B39B-74705B07F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55161B3-1A9A-1346-8FCF-54C12D2ADC1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10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10915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11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707199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12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0292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13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3812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14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4137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15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32284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16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4580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17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96444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189160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19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3066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F064B-F6E5-4689-8D43-7268D02714BD}" type="slidenum">
              <a:rPr lang="en-US"/>
              <a:pPr/>
              <a:t>2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B08F03-9831-9A40-A6B5-C031A29807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99835F4-339F-B049-9EB1-945AD52F694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252E0-C22A-43D7-8C52-DD2265A5601E}" type="slidenum">
              <a:rPr lang="en-US"/>
              <a:pPr/>
              <a:t>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D45410-6857-104E-84EA-67C2F5225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8D4FD18-8791-3C42-960F-31FDA4B6C5B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252E0-C22A-43D7-8C52-DD2265A5601E}" type="slidenum">
              <a:rPr lang="en-US"/>
              <a:pPr/>
              <a:t>4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D6406-54CA-DA42-8A4F-B040ADD9D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78D8B0B-5CC1-5F4A-9825-153E692A1AA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8C314-482E-41A2-8DA9-AED6D2F6D02D}" type="slidenum">
              <a:rPr lang="en-US"/>
              <a:pPr/>
              <a:t>5</a:t>
            </a:fld>
            <a:endParaRPr lang="en-US"/>
          </a:p>
        </p:txBody>
      </p:sp>
      <p:sp>
        <p:nvSpPr>
          <p:cNvPr id="115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296F50-9839-AC46-B807-9B8DC2D12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6EEF114-5821-F94F-B290-B0E9FAC86A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083F-5A91-441B-BF3D-26BBCFF16A9A}" type="slidenum">
              <a:rPr lang="en-US"/>
              <a:pPr/>
              <a:t>6</a:t>
            </a:fld>
            <a:endParaRPr lang="en-US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C5DC3-F533-D14B-A176-53F070BFA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2EB127B-B021-C64E-80D3-78E610E9823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083F-5A91-441B-BF3D-26BBCFF16A9A}" type="slidenum">
              <a:rPr lang="en-US"/>
              <a:pPr/>
              <a:t>7</a:t>
            </a:fld>
            <a:endParaRPr lang="en-US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1160B-FED8-E243-BCB4-BA49B9A78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971270B-796B-C642-9A88-F51051025F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DAE26F-2BF0-EC40-92F8-6478D9245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3745CCA-5CCA-8742-8B4D-715B3A9CF2E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95C7D-D7E6-4622-89A0-40ADA605E94C}" type="slidenum">
              <a:rPr lang="en-US"/>
              <a:pPr/>
              <a:t>9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ED569-A0A9-D448-B8D8-771301D94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B24D090-0D24-184C-8A48-01F07165C4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8.emf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8.emf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10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8.emf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64.xml"/><Relationship Id="rId7" Type="http://schemas.openxmlformats.org/officeDocument/2006/relationships/image" Target="../media/image10.emf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8.emf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3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38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65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53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Two types of parallelism: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Spatial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duplicate hardware performs multiple tasks at once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Temporal parallelism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task is broken into multiple stages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also called pipelining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for example, an assembly line</a:t>
            </a:r>
            <a:endParaRPr lang="en-US" sz="2600" baseline="30000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6184676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417553-C4D2-44D8-83E8-0484CE2FA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599" y="1167730"/>
            <a:ext cx="4362981" cy="2489869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03860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max </a:t>
            </a:r>
            <a:r>
              <a:rPr lang="en-US" sz="3200" b="1" dirty="0">
                <a:latin typeface="+mj-lt"/>
                <a:cs typeface="Times New Roman" pitchFamily="18" charset="0"/>
              </a:rPr>
              <a:t>frequency</a:t>
            </a:r>
            <a:r>
              <a:rPr lang="en-US" sz="3200" dirty="0">
                <a:latin typeface="+mj-lt"/>
                <a:cs typeface="Times New Roman" pitchFamily="18" charset="0"/>
              </a:rPr>
              <a:t>, knowing that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pcq</a:t>
            </a:r>
            <a:r>
              <a:rPr lang="en-US" sz="3200" dirty="0">
                <a:latin typeface="+mj-lt"/>
                <a:cs typeface="Times New Roman" pitchFamily="18" charset="0"/>
              </a:rPr>
              <a:t>=15ps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gate_pd</a:t>
            </a:r>
            <a:r>
              <a:rPr lang="en-US" sz="3200" dirty="0">
                <a:latin typeface="+mj-lt"/>
                <a:cs typeface="Times New Roman" pitchFamily="18" charset="0"/>
              </a:rPr>
              <a:t>=40ps and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su</a:t>
            </a:r>
            <a:r>
              <a:rPr lang="en-US" sz="3200" dirty="0">
                <a:latin typeface="+mj-lt"/>
                <a:cs typeface="Times New Roman" pitchFamily="18" charset="0"/>
              </a:rPr>
              <a:t>=65ps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Latency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1172483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03860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max </a:t>
            </a:r>
            <a:r>
              <a:rPr lang="en-US" sz="3200" b="1" dirty="0">
                <a:latin typeface="+mj-lt"/>
                <a:cs typeface="Times New Roman" pitchFamily="18" charset="0"/>
              </a:rPr>
              <a:t>frequency</a:t>
            </a:r>
            <a:r>
              <a:rPr lang="en-US" sz="3200" dirty="0">
                <a:latin typeface="+mj-lt"/>
                <a:cs typeface="Times New Roman" pitchFamily="18" charset="0"/>
              </a:rPr>
              <a:t>, knowing that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pcq</a:t>
            </a:r>
            <a:r>
              <a:rPr lang="en-US" sz="3200" dirty="0">
                <a:latin typeface="+mj-lt"/>
                <a:cs typeface="Times New Roman" pitchFamily="18" charset="0"/>
              </a:rPr>
              <a:t>=15ps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gate_pd</a:t>
            </a:r>
            <a:r>
              <a:rPr lang="en-US" sz="3200" dirty="0">
                <a:latin typeface="+mj-lt"/>
                <a:cs typeface="Times New Roman" pitchFamily="18" charset="0"/>
              </a:rPr>
              <a:t>=40ps and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su</a:t>
            </a:r>
            <a:r>
              <a:rPr lang="en-US" sz="3200" dirty="0">
                <a:latin typeface="+mj-lt"/>
                <a:cs typeface="Times New Roman" pitchFamily="18" charset="0"/>
              </a:rPr>
              <a:t>=65ps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Latency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Throughput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08317E-6FB6-4513-BED6-22FE71E68B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454" b="23006"/>
          <a:stretch/>
        </p:blipFill>
        <p:spPr>
          <a:xfrm>
            <a:off x="2209800" y="1357313"/>
            <a:ext cx="44196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587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03860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max </a:t>
            </a:r>
            <a:r>
              <a:rPr lang="en-US" sz="3200" b="1" dirty="0">
                <a:latin typeface="+mj-lt"/>
                <a:cs typeface="Times New Roman" pitchFamily="18" charset="0"/>
              </a:rPr>
              <a:t>frequency</a:t>
            </a:r>
            <a:r>
              <a:rPr lang="en-US" sz="3200" dirty="0">
                <a:latin typeface="+mj-lt"/>
                <a:cs typeface="Times New Roman" pitchFamily="18" charset="0"/>
              </a:rPr>
              <a:t>, knowing that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pcq</a:t>
            </a:r>
            <a:r>
              <a:rPr lang="en-US" sz="3200" dirty="0">
                <a:latin typeface="+mj-lt"/>
                <a:cs typeface="Times New Roman" pitchFamily="18" charset="0"/>
              </a:rPr>
              <a:t>=15ps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gate_pd</a:t>
            </a:r>
            <a:r>
              <a:rPr lang="en-US" sz="3200" dirty="0">
                <a:latin typeface="+mj-lt"/>
                <a:cs typeface="Times New Roman" pitchFamily="18" charset="0"/>
              </a:rPr>
              <a:t>=40ps and </a:t>
            </a:r>
            <a:r>
              <a:rPr lang="en-US" sz="3200" dirty="0" err="1">
                <a:latin typeface="+mj-lt"/>
                <a:cs typeface="Times New Roman" pitchFamily="18" charset="0"/>
              </a:rPr>
              <a:t>t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su</a:t>
            </a:r>
            <a:r>
              <a:rPr lang="en-US" sz="3200" dirty="0">
                <a:latin typeface="+mj-lt"/>
                <a:cs typeface="Times New Roman" pitchFamily="18" charset="0"/>
              </a:rPr>
              <a:t>=65ps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Latency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Compute </a:t>
            </a:r>
            <a:r>
              <a:rPr lang="en-US" sz="3200" b="1" dirty="0">
                <a:latin typeface="+mj-lt"/>
                <a:cs typeface="Times New Roman" pitchFamily="18" charset="0"/>
              </a:rPr>
              <a:t>Throughput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BBF1C8-FD62-44EC-A18A-C9BF9BF7F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080" b="10296"/>
          <a:stretch/>
        </p:blipFill>
        <p:spPr>
          <a:xfrm>
            <a:off x="2185987" y="1384816"/>
            <a:ext cx="4291013" cy="2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62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92B04B-7591-43B2-A3C6-4FE31F1F3E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9" b="5109"/>
          <a:stretch/>
        </p:blipFill>
        <p:spPr>
          <a:xfrm>
            <a:off x="1074234" y="762000"/>
            <a:ext cx="6690732" cy="21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74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92B04B-7591-43B2-A3C6-4FE31F1F3E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9" b="5109"/>
          <a:stretch/>
        </p:blipFill>
        <p:spPr>
          <a:xfrm>
            <a:off x="1074234" y="762000"/>
            <a:ext cx="6690732" cy="212990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C2A7C7A-AE9E-4AB5-B703-568B8D6C7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971800"/>
            <a:ext cx="5200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48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92B04B-7591-43B2-A3C6-4FE31F1F3E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9" b="5109"/>
          <a:stretch/>
        </p:blipFill>
        <p:spPr>
          <a:xfrm>
            <a:off x="1074234" y="762000"/>
            <a:ext cx="6690732" cy="21299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F72E3B2-C402-4350-A117-F0F9CCDD5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234" y="2905829"/>
            <a:ext cx="5709424" cy="21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72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Esercizio</a:t>
            </a:r>
            <a:r>
              <a:rPr lang="en-US" sz="4400" dirty="0">
                <a:latin typeface="+mj-lt"/>
              </a:rPr>
              <a:t>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92B04B-7591-43B2-A3C6-4FE31F1F3E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69" b="5109"/>
          <a:stretch/>
        </p:blipFill>
        <p:spPr>
          <a:xfrm>
            <a:off x="1074234" y="762000"/>
            <a:ext cx="6690732" cy="212990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F72E3B2-C402-4350-A117-F0F9CCDD5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234" y="2905829"/>
            <a:ext cx="5709424" cy="215218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5A7D43E-3B21-481F-88F2-837E29453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5172314"/>
            <a:ext cx="4861932" cy="1616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0326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1.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Progettare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una</a:t>
            </a:r>
            <a:r>
              <a:rPr lang="en-US" sz="3200" dirty="0">
                <a:latin typeface="Times New Roman" pitchFamily="18" charset="0"/>
                <a:cs typeface="Arial" charset="0"/>
              </a:rPr>
              <a:t> FSM con 2 input (up/down) ed un output a 8 bit (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contatore</a:t>
            </a:r>
            <a:r>
              <a:rPr lang="en-US" sz="3200" dirty="0">
                <a:latin typeface="Times New Roman" pitchFamily="18" charset="0"/>
                <a:cs typeface="Arial" charset="0"/>
              </a:rPr>
              <a:t>).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Contatore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incrementa</a:t>
            </a:r>
            <a:r>
              <a:rPr lang="en-US" sz="3200" dirty="0">
                <a:latin typeface="Times New Roman" pitchFamily="18" charset="0"/>
                <a:cs typeface="Arial" charset="0"/>
              </a:rPr>
              <a:t> di 1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ogni</a:t>
            </a:r>
            <a:r>
              <a:rPr lang="en-US" sz="3200" dirty="0">
                <a:latin typeface="Times New Roman" pitchFamily="18" charset="0"/>
                <a:cs typeface="Arial" charset="0"/>
              </a:rPr>
              <a:t> volta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premo</a:t>
            </a:r>
            <a:r>
              <a:rPr lang="en-US" sz="3200" dirty="0">
                <a:latin typeface="Times New Roman" pitchFamily="18" charset="0"/>
                <a:cs typeface="Arial" charset="0"/>
              </a:rPr>
              <a:t> UP e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decrementa</a:t>
            </a:r>
            <a:r>
              <a:rPr lang="en-US" sz="3200" dirty="0">
                <a:latin typeface="Times New Roman" pitchFamily="18" charset="0"/>
                <a:cs typeface="Arial" charset="0"/>
              </a:rPr>
              <a:t> di 1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ogni</a:t>
            </a:r>
            <a:r>
              <a:rPr lang="en-US" sz="3200" dirty="0">
                <a:latin typeface="Times New Roman" pitchFamily="18" charset="0"/>
                <a:cs typeface="Arial" charset="0"/>
              </a:rPr>
              <a:t> volta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premo</a:t>
            </a:r>
            <a:r>
              <a:rPr lang="en-US" sz="3200" dirty="0">
                <a:latin typeface="Times New Roman" pitchFamily="18" charset="0"/>
                <a:cs typeface="Arial" charset="0"/>
              </a:rPr>
              <a:t> DOWN.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Scrivere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un testbench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controlla</a:t>
            </a:r>
            <a:r>
              <a:rPr lang="en-US" sz="3200" dirty="0">
                <a:latin typeface="Times New Roman" pitchFamily="18" charset="0"/>
                <a:cs typeface="Arial" charset="0"/>
              </a:rPr>
              <a:t> il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funzionamento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della</a:t>
            </a:r>
            <a:r>
              <a:rPr lang="en-US" sz="3200" dirty="0">
                <a:latin typeface="Times New Roman" pitchFamily="18" charset="0"/>
                <a:cs typeface="Arial" charset="0"/>
              </a:rPr>
              <a:t> FSM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Verilog FSMs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87239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576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dirty="0" err="1">
                <a:latin typeface="Times New Roman" pitchFamily="18" charset="0"/>
                <a:cs typeface="Arial" charset="0"/>
              </a:rPr>
              <a:t>Progettare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una</a:t>
            </a:r>
            <a:r>
              <a:rPr lang="en-US" sz="2800" dirty="0">
                <a:latin typeface="Times New Roman" pitchFamily="18" charset="0"/>
                <a:cs typeface="Arial" charset="0"/>
              </a:rPr>
              <a:t> FSM con 2 input (up/down) ed un output a 8 bit (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contatore</a:t>
            </a:r>
            <a:r>
              <a:rPr lang="en-US" sz="2800" dirty="0">
                <a:latin typeface="Times New Roman" pitchFamily="18" charset="0"/>
                <a:cs typeface="Arial" charset="0"/>
              </a:rPr>
              <a:t>).</a:t>
            </a:r>
          </a:p>
          <a:p>
            <a:endParaRPr lang="en-US" sz="2800" dirty="0">
              <a:latin typeface="Times New Roman" pitchFamily="18" charset="0"/>
              <a:cs typeface="Arial" charset="0"/>
            </a:endParaRPr>
          </a:p>
          <a:p>
            <a:r>
              <a:rPr lang="en-US" sz="2800" dirty="0" err="1">
                <a:latin typeface="Times New Roman" pitchFamily="18" charset="0"/>
                <a:cs typeface="Arial" charset="0"/>
              </a:rPr>
              <a:t>Contatore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incrementa</a:t>
            </a:r>
            <a:r>
              <a:rPr lang="en-US" sz="2800" dirty="0">
                <a:latin typeface="Times New Roman" pitchFamily="18" charset="0"/>
                <a:cs typeface="Arial" charset="0"/>
              </a:rPr>
              <a:t> di 1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ogni</a:t>
            </a:r>
            <a:r>
              <a:rPr lang="en-US" sz="2800" dirty="0">
                <a:latin typeface="Times New Roman" pitchFamily="18" charset="0"/>
                <a:cs typeface="Arial" charset="0"/>
              </a:rPr>
              <a:t> volta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premo</a:t>
            </a:r>
            <a:r>
              <a:rPr lang="en-US" sz="2800" dirty="0">
                <a:latin typeface="Times New Roman" pitchFamily="18" charset="0"/>
                <a:cs typeface="Arial" charset="0"/>
              </a:rPr>
              <a:t> UP e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decrementa</a:t>
            </a:r>
            <a:r>
              <a:rPr lang="en-US" sz="2800" dirty="0">
                <a:latin typeface="Times New Roman" pitchFamily="18" charset="0"/>
                <a:cs typeface="Arial" charset="0"/>
              </a:rPr>
              <a:t> di 1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ogni</a:t>
            </a:r>
            <a:r>
              <a:rPr lang="en-US" sz="2800" dirty="0">
                <a:latin typeface="Times New Roman" pitchFamily="18" charset="0"/>
                <a:cs typeface="Arial" charset="0"/>
              </a:rPr>
              <a:t> volta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premo</a:t>
            </a:r>
            <a:r>
              <a:rPr lang="en-US" sz="2800" dirty="0">
                <a:latin typeface="Times New Roman" pitchFamily="18" charset="0"/>
                <a:cs typeface="Arial" charset="0"/>
              </a:rPr>
              <a:t> DOWN. </a:t>
            </a:r>
          </a:p>
          <a:p>
            <a:endParaRPr lang="en-US" sz="2800" dirty="0">
              <a:latin typeface="Times New Roman" pitchFamily="18" charset="0"/>
              <a:cs typeface="Arial" charset="0"/>
            </a:endParaRPr>
          </a:p>
          <a:p>
            <a:r>
              <a:rPr lang="en-US" sz="2800" dirty="0" err="1">
                <a:latin typeface="Times New Roman" pitchFamily="18" charset="0"/>
                <a:cs typeface="Arial" charset="0"/>
              </a:rPr>
              <a:t>Scrivere</a:t>
            </a:r>
            <a:r>
              <a:rPr lang="en-US" sz="2800" dirty="0">
                <a:latin typeface="Times New Roman" pitchFamily="18" charset="0"/>
                <a:cs typeface="Arial" charset="0"/>
              </a:rPr>
              <a:t> un testbench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controlla</a:t>
            </a:r>
            <a:r>
              <a:rPr lang="en-US" sz="2800" dirty="0">
                <a:latin typeface="Times New Roman" pitchFamily="18" charset="0"/>
                <a:cs typeface="Arial" charset="0"/>
              </a:rPr>
              <a:t> il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funzionamento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della</a:t>
            </a:r>
            <a:r>
              <a:rPr lang="en-US" sz="2800" dirty="0">
                <a:latin typeface="Times New Roman" pitchFamily="18" charset="0"/>
                <a:cs typeface="Arial" charset="0"/>
              </a:rPr>
              <a:t> FSM e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simularlo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sul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simulatore</a:t>
            </a:r>
            <a:r>
              <a:rPr lang="en-US" sz="2800" dirty="0">
                <a:latin typeface="Times New Roman" pitchFamily="18" charset="0"/>
                <a:cs typeface="Arial" charset="0"/>
              </a:rPr>
              <a:t> Basys3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Verilog FSM (1/2)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87239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3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err="1">
                <a:latin typeface="Times New Roman" pitchFamily="18" charset="0"/>
                <a:cs typeface="Arial" charset="0"/>
              </a:rPr>
              <a:t>Progettare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una</a:t>
            </a:r>
            <a:r>
              <a:rPr lang="en-US" sz="2400" dirty="0">
                <a:latin typeface="Times New Roman" pitchFamily="18" charset="0"/>
                <a:cs typeface="Arial" charset="0"/>
              </a:rPr>
              <a:t> FSM con 2 input (up/down) ed due output a 4 bit (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decine</a:t>
            </a:r>
            <a:r>
              <a:rPr lang="en-US" sz="2400" dirty="0">
                <a:latin typeface="Times New Roman" pitchFamily="18" charset="0"/>
                <a:cs typeface="Arial" charset="0"/>
              </a:rPr>
              <a:t> ed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unita</a:t>
            </a:r>
            <a:r>
              <a:rPr lang="en-US" sz="2400" dirty="0">
                <a:latin typeface="Times New Roman" pitchFamily="18" charset="0"/>
                <a:cs typeface="Arial" charset="0"/>
              </a:rPr>
              <a:t>).</a:t>
            </a:r>
          </a:p>
          <a:p>
            <a:endParaRPr lang="en-US" sz="2400" dirty="0">
              <a:latin typeface="Times New Roman" pitchFamily="18" charset="0"/>
              <a:cs typeface="Arial" charset="0"/>
            </a:endParaRPr>
          </a:p>
          <a:p>
            <a:r>
              <a:rPr lang="en-US" sz="2400" dirty="0">
                <a:latin typeface="Times New Roman" pitchFamily="18" charset="0"/>
                <a:cs typeface="Arial" charset="0"/>
              </a:rPr>
              <a:t>I due output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decine</a:t>
            </a:r>
            <a:r>
              <a:rPr lang="en-US" sz="2400" dirty="0">
                <a:latin typeface="Times New Roman" pitchFamily="18" charset="0"/>
                <a:cs typeface="Arial" charset="0"/>
              </a:rPr>
              <a:t> ed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unità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sono</a:t>
            </a:r>
            <a:r>
              <a:rPr lang="en-US" sz="2400" dirty="0">
                <a:latin typeface="Times New Roman" pitchFamily="18" charset="0"/>
                <a:cs typeface="Arial" charset="0"/>
              </a:rPr>
              <a:t> 2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cifre</a:t>
            </a:r>
            <a:r>
              <a:rPr lang="en-US" sz="2400" dirty="0">
                <a:latin typeface="Times New Roman" pitchFamily="18" charset="0"/>
                <a:cs typeface="Arial" charset="0"/>
              </a:rPr>
              <a:t> di un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numero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codifica</a:t>
            </a:r>
            <a:r>
              <a:rPr lang="en-US" sz="2400" dirty="0">
                <a:latin typeface="Times New Roman" pitchFamily="18" charset="0"/>
                <a:cs typeface="Arial" charset="0"/>
              </a:rPr>
              <a:t> BCD.  Il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numero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viene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incrementato</a:t>
            </a:r>
            <a:r>
              <a:rPr lang="en-US" sz="2400" dirty="0">
                <a:latin typeface="Times New Roman" pitchFamily="18" charset="0"/>
                <a:cs typeface="Arial" charset="0"/>
              </a:rPr>
              <a:t> di 1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ogni</a:t>
            </a:r>
            <a:r>
              <a:rPr lang="en-US" sz="2400" dirty="0">
                <a:latin typeface="Times New Roman" pitchFamily="18" charset="0"/>
                <a:cs typeface="Arial" charset="0"/>
              </a:rPr>
              <a:t> volta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premo</a:t>
            </a:r>
            <a:r>
              <a:rPr lang="en-US" sz="2400" dirty="0">
                <a:latin typeface="Times New Roman" pitchFamily="18" charset="0"/>
                <a:cs typeface="Arial" charset="0"/>
              </a:rPr>
              <a:t> UP 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decrementato</a:t>
            </a:r>
            <a:r>
              <a:rPr lang="en-US" sz="2400" dirty="0">
                <a:latin typeface="Times New Roman" pitchFamily="18" charset="0"/>
                <a:cs typeface="Arial" charset="0"/>
              </a:rPr>
              <a:t> di 1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ogni</a:t>
            </a:r>
            <a:r>
              <a:rPr lang="en-US" sz="2400" dirty="0">
                <a:latin typeface="Times New Roman" pitchFamily="18" charset="0"/>
                <a:cs typeface="Arial" charset="0"/>
              </a:rPr>
              <a:t> volta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premo</a:t>
            </a:r>
            <a:r>
              <a:rPr lang="en-US" sz="2400" dirty="0">
                <a:latin typeface="Times New Roman" pitchFamily="18" charset="0"/>
                <a:cs typeface="Arial" charset="0"/>
              </a:rPr>
              <a:t> DOWN.</a:t>
            </a:r>
          </a:p>
          <a:p>
            <a:endParaRPr lang="en-US" sz="2400" dirty="0">
              <a:latin typeface="Times New Roman" pitchFamily="18" charset="0"/>
              <a:cs typeface="Arial" charset="0"/>
            </a:endParaRPr>
          </a:p>
          <a:p>
            <a:r>
              <a:rPr lang="en-US" sz="2400" dirty="0" err="1">
                <a:latin typeface="Times New Roman" pitchFamily="18" charset="0"/>
                <a:cs typeface="Arial" charset="0"/>
              </a:rPr>
              <a:t>Scrivere</a:t>
            </a:r>
            <a:r>
              <a:rPr lang="en-US" sz="2400" dirty="0">
                <a:latin typeface="Times New Roman" pitchFamily="18" charset="0"/>
                <a:cs typeface="Arial" charset="0"/>
              </a:rPr>
              <a:t> un testbench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che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controlla</a:t>
            </a:r>
            <a:r>
              <a:rPr lang="en-US" sz="2400" dirty="0">
                <a:latin typeface="Times New Roman" pitchFamily="18" charset="0"/>
                <a:cs typeface="Arial" charset="0"/>
              </a:rPr>
              <a:t> il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funzionamento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della</a:t>
            </a:r>
            <a:r>
              <a:rPr lang="en-US" sz="2400" dirty="0">
                <a:latin typeface="Times New Roman" pitchFamily="18" charset="0"/>
                <a:cs typeface="Arial" charset="0"/>
              </a:rPr>
              <a:t> FSM 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simularlo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sul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simulatore</a:t>
            </a:r>
            <a:r>
              <a:rPr lang="en-US" sz="2400">
                <a:latin typeface="Times New Roman" pitchFamily="18" charset="0"/>
                <a:cs typeface="Arial" charset="0"/>
              </a:rPr>
              <a:t> Basys3</a:t>
            </a:r>
          </a:p>
          <a:p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Verilog FSM (2/2)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01FB86C-741C-4D88-9DAC-B8786AA246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872390"/>
            <a:ext cx="8305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638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226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26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2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7962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Token:</a:t>
            </a:r>
            <a:r>
              <a:rPr lang="en-US" sz="3200" dirty="0">
                <a:latin typeface="+mj-lt"/>
                <a:cs typeface="Arial" charset="0"/>
              </a:rPr>
              <a:t> Group of inputs processed to produce group of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Latency:</a:t>
            </a:r>
            <a:r>
              <a:rPr lang="en-US" sz="3200" dirty="0">
                <a:latin typeface="+mj-lt"/>
                <a:cs typeface="Arial" charset="0"/>
              </a:rPr>
              <a:t> Time for one token to pass from start to end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Throughput:</a:t>
            </a:r>
            <a:r>
              <a:rPr lang="en-US" sz="3200" dirty="0">
                <a:latin typeface="+mj-lt"/>
                <a:cs typeface="Arial" charset="0"/>
              </a:rPr>
              <a:t> Number of tokens produced per unit time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      </a:t>
            </a:r>
            <a:r>
              <a:rPr lang="en-US" sz="3200" b="1" dirty="0">
                <a:latin typeface="+mj-lt"/>
                <a:cs typeface="Arial" charset="0"/>
              </a:rPr>
              <a:t>Parallelism increases throughput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 Definitions</a:t>
            </a:r>
          </a:p>
        </p:txBody>
      </p:sp>
    </p:spTree>
    <p:extLst>
      <p:ext uri="{BB962C8B-B14F-4D97-AF65-F5344CB8AC3E}">
        <p14:creationId xmlns:p14="http://schemas.microsoft.com/office/powerpoint/2010/main" val="22482747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01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01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013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954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Ben </a:t>
            </a:r>
            <a:r>
              <a:rPr lang="en-US" sz="2400" dirty="0" err="1">
                <a:latin typeface="+mj-lt"/>
                <a:cs typeface="Arial" charset="0"/>
              </a:rPr>
              <a:t>Bitdiddle</a:t>
            </a:r>
            <a:r>
              <a:rPr lang="en-US" sz="2400" dirty="0">
                <a:latin typeface="+mj-lt"/>
                <a:cs typeface="Arial" charset="0"/>
              </a:rPr>
              <a:t> bakes cookies to celebrate traffic light controller installation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5 minutes to roll cookies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15 minutes to bake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What is the latency and throughput without parallelism?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endParaRPr lang="en-US" sz="2400" b="1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 Example</a:t>
            </a:r>
          </a:p>
        </p:txBody>
      </p:sp>
    </p:spTree>
    <p:extLst>
      <p:ext uri="{BB962C8B-B14F-4D97-AF65-F5344CB8AC3E}">
        <p14:creationId xmlns:p14="http://schemas.microsoft.com/office/powerpoint/2010/main" val="12275896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01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01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013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954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Ben </a:t>
            </a:r>
            <a:r>
              <a:rPr lang="en-US" sz="2400" dirty="0" err="1">
                <a:latin typeface="+mj-lt"/>
                <a:cs typeface="Arial" charset="0"/>
              </a:rPr>
              <a:t>Bitdiddle</a:t>
            </a:r>
            <a:r>
              <a:rPr lang="en-US" sz="2400" dirty="0">
                <a:latin typeface="+mj-lt"/>
                <a:cs typeface="Arial" charset="0"/>
              </a:rPr>
              <a:t> bakes cookies to celebrate traffic light controller installation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5 minutes to roll cookies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15 minutes to bake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What is the latency and throughput without parallelism?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tray/ 1/3 hour = </a:t>
            </a:r>
            <a:r>
              <a:rPr lang="en-US" sz="2400" b="1" dirty="0">
                <a:latin typeface="+mj-lt"/>
                <a:cs typeface="Arial" charset="0"/>
              </a:rPr>
              <a:t>3 trays/hour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 Example</a:t>
            </a:r>
          </a:p>
        </p:txBody>
      </p:sp>
    </p:spTree>
    <p:extLst>
      <p:ext uri="{BB962C8B-B14F-4D97-AF65-F5344CB8AC3E}">
        <p14:creationId xmlns:p14="http://schemas.microsoft.com/office/powerpoint/2010/main" val="16159460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803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76581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latency and throughput if Ben uses parallelism?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Spatial parallelism:</a:t>
            </a:r>
            <a:r>
              <a:rPr lang="en-US" sz="2600" dirty="0">
                <a:latin typeface="+mj-lt"/>
                <a:cs typeface="Arial" charset="0"/>
              </a:rPr>
              <a:t> Ben asks </a:t>
            </a:r>
            <a:r>
              <a:rPr lang="en-US" sz="2600" dirty="0" err="1">
                <a:latin typeface="+mj-lt"/>
                <a:cs typeface="Arial" charset="0"/>
              </a:rPr>
              <a:t>Allysa</a:t>
            </a:r>
            <a:r>
              <a:rPr lang="en-US" sz="2600" dirty="0">
                <a:latin typeface="+mj-lt"/>
                <a:cs typeface="Arial" charset="0"/>
              </a:rPr>
              <a:t> P. Hacker to help, using her own oven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+mj-lt"/>
                <a:cs typeface="Arial" charset="0"/>
              </a:rPr>
              <a:t>Temporal parallelism:</a:t>
            </a:r>
            <a:r>
              <a:rPr lang="en-US" sz="2600" dirty="0">
                <a:latin typeface="+mj-lt"/>
                <a:cs typeface="Arial" charset="0"/>
              </a:rPr>
              <a:t>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two stages: rolling and baking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He uses two trays  </a:t>
            </a:r>
          </a:p>
          <a:p>
            <a:pPr marL="1371600" lvl="2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+mj-lt"/>
                <a:cs typeface="Arial" charset="0"/>
              </a:rPr>
              <a:t>While first batch is baking, he rolls the second batch, etc.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Parallelism Example</a:t>
            </a:r>
          </a:p>
        </p:txBody>
      </p:sp>
    </p:spTree>
    <p:extLst>
      <p:ext uri="{BB962C8B-B14F-4D97-AF65-F5344CB8AC3E}">
        <p14:creationId xmlns:p14="http://schemas.microsoft.com/office/powerpoint/2010/main" val="14595284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0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08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4343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?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 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?</a:t>
            </a:r>
            <a:endParaRPr lang="en-US" sz="24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Spatial Parallelism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04800" y="1262063"/>
          <a:ext cx="8458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784076" imgH="1799796" progId="Visio.Drawing.6">
                  <p:embed/>
                </p:oleObj>
              </mc:Choice>
              <mc:Fallback>
                <p:oleObj name="VISIO" r:id="rId8" imgW="5784076" imgH="1799796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62063"/>
                        <a:ext cx="8458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8985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0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08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43434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+ 15 = 20 minutes = </a:t>
            </a:r>
            <a:r>
              <a:rPr lang="en-US" sz="2400" b="1" dirty="0">
                <a:latin typeface="+mj-lt"/>
                <a:cs typeface="Arial" charset="0"/>
              </a:rPr>
              <a:t>1/3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2 trays/ 1/3 hour = </a:t>
            </a:r>
            <a:r>
              <a:rPr lang="en-US" sz="2400" b="1" dirty="0">
                <a:latin typeface="+mj-lt"/>
                <a:cs typeface="Arial" charset="0"/>
              </a:rPr>
              <a:t>6 trays/hour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Spatial Parallelism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04800" y="1262063"/>
          <a:ext cx="8458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784076" imgH="1799796" progId="Visio.Drawing.6">
                  <p:embed/>
                </p:oleObj>
              </mc:Choice>
              <mc:Fallback>
                <p:oleObj name="VISIO" r:id="rId8" imgW="5784076" imgH="1799796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62063"/>
                        <a:ext cx="8458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5923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231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304800" y="1419632"/>
          <a:ext cx="8458200" cy="22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782320" imgH="1571040" progId="Visio.Drawing.6">
                  <p:embed/>
                </p:oleObj>
              </mc:Choice>
              <mc:Fallback>
                <p:oleObj name="VISIO" r:id="rId8" imgW="5782320" imgH="1571040" progId="Visio.Drawing.6">
                  <p:embed/>
                  <p:pic>
                    <p:nvPicPr>
                      <p:cNvPr id="1204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9632"/>
                        <a:ext cx="8458200" cy="229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3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40386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?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?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endParaRPr lang="en-US" sz="24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</p:spTree>
    <p:extLst>
      <p:ext uri="{BB962C8B-B14F-4D97-AF65-F5344CB8AC3E}">
        <p14:creationId xmlns:p14="http://schemas.microsoft.com/office/powerpoint/2010/main" val="42582924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231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304800" y="1419632"/>
          <a:ext cx="8458200" cy="22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782320" imgH="1571040" progId="Visio.Drawing.6">
                  <p:embed/>
                </p:oleObj>
              </mc:Choice>
              <mc:Fallback>
                <p:oleObj name="VISIO" r:id="rId8" imgW="5782320" imgH="1571040" progId="Visio.Drawing.6">
                  <p:embed/>
                  <p:pic>
                    <p:nvPicPr>
                      <p:cNvPr id="1204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9632"/>
                        <a:ext cx="8458200" cy="229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042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423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4038600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aseline="30000" dirty="0">
                <a:latin typeface="+mj-lt"/>
                <a:cs typeface="Times New Roman" pitchFamily="18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Latency</a:t>
            </a:r>
            <a:r>
              <a:rPr lang="en-US" sz="2400" dirty="0">
                <a:latin typeface="+mj-lt"/>
                <a:cs typeface="Arial" charset="0"/>
              </a:rPr>
              <a:t> = 5 + (10) +15 = 30 minutes = </a:t>
            </a:r>
            <a:r>
              <a:rPr lang="en-US" sz="2400" b="1" dirty="0">
                <a:latin typeface="+mj-lt"/>
                <a:cs typeface="Arial" charset="0"/>
              </a:rPr>
              <a:t>1/2 hour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b="1" dirty="0">
                <a:latin typeface="+mj-lt"/>
                <a:cs typeface="Arial" charset="0"/>
              </a:rPr>
              <a:t>Throughput</a:t>
            </a:r>
            <a:r>
              <a:rPr lang="en-US" sz="2400" dirty="0">
                <a:latin typeface="+mj-lt"/>
                <a:cs typeface="Arial" charset="0"/>
              </a:rPr>
              <a:t> = 1 trays/ 1/4 hour = </a:t>
            </a:r>
            <a:r>
              <a:rPr lang="en-US" sz="2400" b="1" dirty="0">
                <a:latin typeface="+mj-lt"/>
                <a:cs typeface="Arial" charset="0"/>
              </a:rPr>
              <a:t>4 trays/hour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Using both techniques, the throughput would be </a:t>
            </a:r>
            <a:r>
              <a:rPr lang="en-US" sz="2400" b="1" dirty="0">
                <a:latin typeface="+mj-lt"/>
                <a:cs typeface="Arial" charset="0"/>
              </a:rPr>
              <a:t>8 trays/hour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Temporal Parallelism</a:t>
            </a:r>
          </a:p>
        </p:txBody>
      </p:sp>
    </p:spTree>
    <p:extLst>
      <p:ext uri="{BB962C8B-B14F-4D97-AF65-F5344CB8AC3E}">
        <p14:creationId xmlns:p14="http://schemas.microsoft.com/office/powerpoint/2010/main" val="14442714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16943</TotalTime>
  <Words>977</Words>
  <Application>Microsoft Office PowerPoint</Application>
  <PresentationFormat>Presentazione su schermo (4:3)</PresentationFormat>
  <Paragraphs>159</Paragraphs>
  <Slides>19</Slides>
  <Notes>19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224</cp:revision>
  <cp:lastPrinted>2018-05-09T11:30:38Z</cp:lastPrinted>
  <dcterms:created xsi:type="dcterms:W3CDTF">2012-08-07T04:56:47Z</dcterms:created>
  <dcterms:modified xsi:type="dcterms:W3CDTF">2023-11-17T18:22:31Z</dcterms:modified>
</cp:coreProperties>
</file>