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21" r:id="rId2"/>
    <p:sldId id="370" r:id="rId3"/>
    <p:sldId id="372" r:id="rId4"/>
    <p:sldId id="374" r:id="rId5"/>
    <p:sldId id="376" r:id="rId6"/>
    <p:sldId id="373" r:id="rId7"/>
    <p:sldId id="377" r:id="rId8"/>
    <p:sldId id="378" r:id="rId9"/>
    <p:sldId id="397" r:id="rId10"/>
    <p:sldId id="368" r:id="rId11"/>
    <p:sldId id="369" r:id="rId12"/>
    <p:sldId id="382" r:id="rId13"/>
    <p:sldId id="383" r:id="rId14"/>
    <p:sldId id="380" r:id="rId15"/>
    <p:sldId id="384" r:id="rId16"/>
    <p:sldId id="385" r:id="rId17"/>
    <p:sldId id="386" r:id="rId18"/>
    <p:sldId id="387" r:id="rId19"/>
    <p:sldId id="388" r:id="rId20"/>
    <p:sldId id="375" r:id="rId21"/>
    <p:sldId id="398" r:id="rId22"/>
    <p:sldId id="614" r:id="rId23"/>
    <p:sldId id="615" r:id="rId24"/>
    <p:sldId id="616" r:id="rId25"/>
    <p:sldId id="617" r:id="rId26"/>
    <p:sldId id="618" r:id="rId27"/>
    <p:sldId id="619" r:id="rId28"/>
    <p:sldId id="62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7026" autoAdjust="0"/>
  </p:normalViewPr>
  <p:slideViewPr>
    <p:cSldViewPr snapToGrid="0">
      <p:cViewPr varScale="1">
        <p:scale>
          <a:sx n="108" d="100"/>
          <a:sy n="108" d="100"/>
        </p:scale>
        <p:origin x="166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8243CE-BE27-3C4F-A3E7-31B254BFFF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8A6B0-A6D5-9843-BDB8-F47E91DBBD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39CE1-3A11-2F4E-98FB-C69BC40BB04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486CB-42DE-7B49-93E3-3D4FBFF524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5C6DA-94E8-B44F-BBF2-961BA245C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27983-F9AC-8E4F-ACEC-5BFA13EE15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3632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11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DB49A-AA66-184F-9356-12642948C2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0FF897F-FF11-0440-A9E1-19E02F394D6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12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51487B-995C-9F43-85D5-6EDB170CBF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A785BED-38A1-2946-90F3-6D3D611FCBC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13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30FCD-A8A3-AE44-8A68-870AB38802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6EC6982-DD5D-6D4A-ACBA-732957AD8F9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14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406FF-09B0-3740-AFDA-29FB4DA33A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2A2C65D-26F4-2940-B506-14C54049902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15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68B8FC-4888-924C-8DF3-7E97FEC8B3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B5C79E7-E58D-4A48-9C97-95FFD7583F9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16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F21C2B-D647-7049-8755-03B7BC84C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7BDD88E-9EF3-2E43-A4A7-2150F3B60E8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17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95A02C-D2D8-1B4C-B5C9-E86CDE973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05AD070-8E13-0E47-BCBD-C50EA975986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18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4CA26E-CC15-064C-9181-AE73877D8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475F6F2-F5D4-6B46-AF9F-39EAE84807C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19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BDA942-BA54-BD4F-8958-C9745900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FCF83E-903A-0245-91F3-3E812A7BC99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20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95717E-8550-AE45-B09F-5B1F087A0B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EBE3FDC-29B8-B744-813B-D80DBCDFDFF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3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4E1DCF-C20E-B647-966D-F28E7A344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34B5F0B-E999-8040-BE1F-E6ACC3C8703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21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85473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22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97881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23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55656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24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8357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25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707133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26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292766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27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220422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28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70692-687E-5947-A045-1F58D9969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45C4D01-6F88-324E-A50C-F504E797208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8978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4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B1AC22-CB9F-5C40-8D39-8F651DE647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A345AFB-70D4-7C4F-815A-CD6BE7B4989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5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EF0AC5-97F4-D14D-BF10-32FA6EA69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B388199-38FC-AD4A-AB56-E3A4486E4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6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638A56-5376-5A4A-9018-DA0A60093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0197872-C031-F24B-B4D1-9796E37ACCA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7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27351F-1ED6-6C44-A8FB-13844DD124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6809FDF-90A2-BE4F-9EE1-873EEEEE90E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8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E35EF3-3E8F-904D-B6A5-0DE756355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B23415-A6A2-EE44-AC81-6A1883F9EC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9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0B8359-38A5-3B4E-91FE-374419DB48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B3A4BAD-F73B-1C42-81A0-0F4849762D4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10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40E68B-29F2-8545-B024-D0F114235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B5B4B09-745F-6940-AAD6-15380EC7F2E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magine 82">
            <a:extLst>
              <a:ext uri="{FF2B5EF4-FFF2-40B4-BE49-F238E27FC236}">
                <a16:creationId xmlns:a16="http://schemas.microsoft.com/office/drawing/2014/main" id="{DF76EE54-8BAB-49DC-3405-C1C4EFC4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14" y="1679296"/>
            <a:ext cx="4511431" cy="3499407"/>
          </a:xfrm>
          <a:prstGeom prst="rect">
            <a:avLst/>
          </a:prstGeom>
        </p:spPr>
      </p:pic>
      <p:sp>
        <p:nvSpPr>
          <p:cNvPr id="84" name="TextBox 6">
            <a:extLst>
              <a:ext uri="{FF2B5EF4-FFF2-40B4-BE49-F238E27FC236}">
                <a16:creationId xmlns:a16="http://schemas.microsoft.com/office/drawing/2014/main" id="{A2077F43-9DBB-3BCC-1C02-94D833759BD8}"/>
              </a:ext>
            </a:extLst>
          </p:cNvPr>
          <p:cNvSpPr txBox="1"/>
          <p:nvPr/>
        </p:nvSpPr>
        <p:spPr>
          <a:xfrm>
            <a:off x="528221" y="21968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The Von Neumann Model</a:t>
            </a:r>
          </a:p>
        </p:txBody>
      </p:sp>
    </p:spTree>
    <p:extLst>
      <p:ext uri="{BB962C8B-B14F-4D97-AF65-F5344CB8AC3E}">
        <p14:creationId xmlns:p14="http://schemas.microsoft.com/office/powerpoint/2010/main" val="346506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038" name="Picture 10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1200"/>
            <a:ext cx="3614036" cy="245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226757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636643"/>
              </p:ext>
            </p:extLst>
          </p:nvPr>
        </p:nvGraphicFramePr>
        <p:xfrm>
          <a:off x="381000" y="1954530"/>
          <a:ext cx="4708004" cy="2465070"/>
        </p:xfrm>
        <a:graphic>
          <a:graphicData uri="http://schemas.openxmlformats.org/drawingml/2006/table">
            <a:tbl>
              <a:tblPr/>
              <a:tblGrid>
                <a:gridCol w="1126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Flag</a:t>
                      </a:r>
                      <a:endParaRPr kumimoji="0" 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Result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is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Result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is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Adder produces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arry out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Adder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erflowed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</a:t>
            </a:r>
          </a:p>
        </p:txBody>
      </p:sp>
    </p:spTree>
    <p:extLst>
      <p:ext uri="{BB962C8B-B14F-4D97-AF65-F5344CB8AC3E}">
        <p14:creationId xmlns:p14="http://schemas.microsoft.com/office/powerpoint/2010/main" val="24516335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</a:t>
            </a:r>
          </a:p>
        </p:txBody>
      </p:sp>
    </p:spTree>
    <p:extLst>
      <p:ext uri="{BB962C8B-B14F-4D97-AF65-F5344CB8AC3E}">
        <p14:creationId xmlns:p14="http://schemas.microsoft.com/office/powerpoint/2010/main" val="20019835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u="sng" dirty="0">
                <a:latin typeface="+mj-lt"/>
              </a:rPr>
              <a:t>N</a:t>
            </a:r>
            <a:r>
              <a:rPr lang="en-US" sz="4400" dirty="0">
                <a:latin typeface="+mj-lt"/>
              </a:rPr>
              <a:t>egative</a:t>
            </a: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045778"/>
            <a:ext cx="3200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N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Result</a:t>
            </a:r>
            <a:r>
              <a:rPr lang="en-US" sz="2400" dirty="0">
                <a:latin typeface="+mj-lt"/>
                <a:cs typeface="Arial" charset="0"/>
              </a:rPr>
              <a:t> is </a:t>
            </a:r>
            <a:r>
              <a:rPr lang="en-US" sz="2400" b="1" dirty="0">
                <a:latin typeface="+mj-lt"/>
                <a:cs typeface="Arial" charset="0"/>
              </a:rPr>
              <a:t>negative</a:t>
            </a: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So,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 is connected to most significant bit of </a:t>
            </a:r>
            <a:r>
              <a:rPr lang="en-US" sz="2400" i="1" dirty="0">
                <a:latin typeface="+mj-lt"/>
                <a:cs typeface="Arial" charset="0"/>
              </a:rPr>
              <a:t>Result</a:t>
            </a:r>
            <a:endParaRPr lang="en-US" sz="2400" b="1" i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757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u="sng" dirty="0">
                <a:latin typeface="+mj-lt"/>
              </a:rPr>
              <a:t>Z</a:t>
            </a:r>
            <a:r>
              <a:rPr lang="en-US" sz="4400" dirty="0">
                <a:latin typeface="+mj-lt"/>
              </a:rPr>
              <a:t>ero</a:t>
            </a: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045778"/>
            <a:ext cx="3200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Z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all</a:t>
            </a:r>
            <a:r>
              <a:rPr lang="en-US" sz="2400" dirty="0">
                <a:latin typeface="+mj-lt"/>
                <a:cs typeface="Arial" charset="0"/>
              </a:rPr>
              <a:t> of the bits of </a:t>
            </a:r>
            <a:r>
              <a:rPr lang="en-US" sz="2400" i="1" dirty="0">
                <a:latin typeface="+mj-lt"/>
                <a:cs typeface="Arial" charset="0"/>
              </a:rPr>
              <a:t>Result</a:t>
            </a:r>
            <a:r>
              <a:rPr lang="en-US" sz="2400" dirty="0">
                <a:latin typeface="+mj-lt"/>
                <a:cs typeface="Arial" charset="0"/>
              </a:rPr>
              <a:t> are 0</a:t>
            </a:r>
          </a:p>
        </p:txBody>
      </p:sp>
    </p:spTree>
    <p:extLst>
      <p:ext uri="{BB962C8B-B14F-4D97-AF65-F5344CB8AC3E}">
        <p14:creationId xmlns:p14="http://schemas.microsoft.com/office/powerpoint/2010/main" val="16357498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u="sng" dirty="0">
                <a:latin typeface="+mj-lt"/>
              </a:rPr>
              <a:t>C</a:t>
            </a:r>
            <a:r>
              <a:rPr lang="en-US" sz="4400" dirty="0">
                <a:latin typeface="+mj-lt"/>
              </a:rPr>
              <a:t>arry</a:t>
            </a: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045778"/>
            <a:ext cx="3200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C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i="1" dirty="0" err="1">
                <a:latin typeface="+mj-lt"/>
                <a:cs typeface="Arial" charset="0"/>
              </a:rPr>
              <a:t>C</a:t>
            </a:r>
            <a:r>
              <a:rPr lang="en-US" sz="2400" i="1" baseline="-25000" dirty="0" err="1">
                <a:latin typeface="+mj-lt"/>
                <a:cs typeface="Arial" charset="0"/>
              </a:rPr>
              <a:t>out</a:t>
            </a:r>
            <a:r>
              <a:rPr lang="en-US" sz="2400" dirty="0">
                <a:latin typeface="+mj-lt"/>
                <a:cs typeface="Arial" charset="0"/>
              </a:rPr>
              <a:t> of Adder is 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ALU is adding or subtracting (</a:t>
            </a:r>
            <a:r>
              <a:rPr lang="en-US" sz="2400" dirty="0" err="1">
                <a:latin typeface="+mj-lt"/>
                <a:cs typeface="Arial" charset="0"/>
              </a:rPr>
              <a:t>ALUControl</a:t>
            </a:r>
            <a:r>
              <a:rPr lang="en-US" sz="2400" dirty="0">
                <a:latin typeface="+mj-lt"/>
                <a:cs typeface="Arial" charset="0"/>
              </a:rPr>
              <a:t> is 00 or 01)</a:t>
            </a:r>
          </a:p>
        </p:txBody>
      </p:sp>
    </p:spTree>
    <p:extLst>
      <p:ext uri="{BB962C8B-B14F-4D97-AF65-F5344CB8AC3E}">
        <p14:creationId xmlns:p14="http://schemas.microsoft.com/office/powerpoint/2010/main" val="11887435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dirty="0" err="1">
                <a:latin typeface="+mj-lt"/>
              </a:rPr>
              <a:t>o</a:t>
            </a:r>
            <a:r>
              <a:rPr lang="en-US" sz="4400" u="sng" dirty="0" err="1">
                <a:latin typeface="+mj-lt"/>
              </a:rPr>
              <a:t>V</a:t>
            </a:r>
            <a:r>
              <a:rPr lang="en-US" sz="4400" dirty="0" err="1">
                <a:latin typeface="+mj-lt"/>
              </a:rPr>
              <a:t>erflow</a:t>
            </a:r>
            <a:endParaRPr lang="en-US" sz="4400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045778"/>
            <a:ext cx="3200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V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The addition of 2 </a:t>
            </a:r>
            <a:r>
              <a:rPr lang="en-US" sz="2400" b="1" dirty="0">
                <a:latin typeface="+mj-lt"/>
                <a:cs typeface="Arial" charset="0"/>
              </a:rPr>
              <a:t>same-signed numbers </a:t>
            </a:r>
            <a:r>
              <a:rPr lang="en-US" sz="2400" dirty="0">
                <a:latin typeface="+mj-lt"/>
                <a:cs typeface="Arial" charset="0"/>
              </a:rPr>
              <a:t>produces a result with the </a:t>
            </a:r>
            <a:r>
              <a:rPr lang="en-US" sz="2400" b="1" dirty="0">
                <a:latin typeface="+mj-lt"/>
                <a:cs typeface="Arial" charset="0"/>
              </a:rPr>
              <a:t>opposite sign</a:t>
            </a:r>
          </a:p>
          <a:p>
            <a:pPr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67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954624"/>
            <a:ext cx="3352800" cy="4836576"/>
            <a:chOff x="457200" y="914400"/>
            <a:chExt cx="3352800" cy="4836576"/>
          </a:xfrm>
        </p:grpSpPr>
        <p:pic>
          <p:nvPicPr>
            <p:cNvPr id="169064" name="Picture 10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7788"/>
            <a:stretch/>
          </p:blipFill>
          <p:spPr bwMode="auto">
            <a:xfrm>
              <a:off x="457200" y="914400"/>
              <a:ext cx="2819400" cy="483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19400" y="2971800"/>
              <a:ext cx="990600" cy="274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4038601"/>
              <a:ext cx="990600" cy="1676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dirty="0" err="1">
                <a:latin typeface="+mj-lt"/>
              </a:rPr>
              <a:t>o</a:t>
            </a:r>
            <a:r>
              <a:rPr lang="en-US" sz="4400" u="sng" dirty="0" err="1">
                <a:latin typeface="+mj-lt"/>
              </a:rPr>
              <a:t>V</a:t>
            </a:r>
            <a:r>
              <a:rPr lang="en-US" sz="4400" dirty="0" err="1">
                <a:latin typeface="+mj-lt"/>
              </a:rPr>
              <a:t>erflow</a:t>
            </a:r>
            <a:endParaRPr lang="en-US" sz="4400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0400" y="1121979"/>
            <a:ext cx="5867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V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ALU is performing addition or subtraction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(</a:t>
            </a:r>
            <a:r>
              <a:rPr lang="en-US" sz="2400" i="1" dirty="0">
                <a:latin typeface="+mj-lt"/>
                <a:cs typeface="Arial" charset="0"/>
              </a:rPr>
              <a:t>ALUControl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dirty="0">
                <a:latin typeface="+mj-lt"/>
                <a:cs typeface="Arial" charset="0"/>
              </a:rPr>
              <a:t> = 0)</a:t>
            </a:r>
          </a:p>
        </p:txBody>
      </p:sp>
      <p:sp>
        <p:nvSpPr>
          <p:cNvPr id="4" name="Oval 3"/>
          <p:cNvSpPr/>
          <p:nvPr/>
        </p:nvSpPr>
        <p:spPr>
          <a:xfrm>
            <a:off x="1981200" y="1940976"/>
            <a:ext cx="1066800" cy="10308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018644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65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954624"/>
            <a:ext cx="3352800" cy="4836576"/>
            <a:chOff x="457200" y="914400"/>
            <a:chExt cx="3352800" cy="4836576"/>
          </a:xfrm>
        </p:grpSpPr>
        <p:pic>
          <p:nvPicPr>
            <p:cNvPr id="169064" name="Picture 10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7788"/>
            <a:stretch/>
          </p:blipFill>
          <p:spPr bwMode="auto">
            <a:xfrm>
              <a:off x="457200" y="914400"/>
              <a:ext cx="2819400" cy="483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19400" y="2971800"/>
              <a:ext cx="990600" cy="274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4038601"/>
              <a:ext cx="990600" cy="1676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dirty="0" err="1">
                <a:latin typeface="+mj-lt"/>
              </a:rPr>
              <a:t>o</a:t>
            </a:r>
            <a:r>
              <a:rPr lang="en-US" sz="4400" u="sng" dirty="0" err="1">
                <a:latin typeface="+mj-lt"/>
              </a:rPr>
              <a:t>V</a:t>
            </a:r>
            <a:r>
              <a:rPr lang="en-US" sz="4400" dirty="0" err="1">
                <a:latin typeface="+mj-lt"/>
              </a:rPr>
              <a:t>erflow</a:t>
            </a:r>
            <a:endParaRPr lang="en-US" sz="4400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0400" y="1121979"/>
            <a:ext cx="5867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V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ALU is performing addition or subtraction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(</a:t>
            </a:r>
            <a:r>
              <a:rPr lang="en-US" sz="2400" i="1" dirty="0">
                <a:latin typeface="+mj-lt"/>
                <a:cs typeface="Arial" charset="0"/>
              </a:rPr>
              <a:t>ALUControl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dirty="0">
                <a:latin typeface="+mj-lt"/>
                <a:cs typeface="Arial" charset="0"/>
              </a:rPr>
              <a:t> = 0)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Sum have opposite signs</a:t>
            </a:r>
          </a:p>
        </p:txBody>
      </p:sp>
      <p:sp>
        <p:nvSpPr>
          <p:cNvPr id="9" name="Oval 8"/>
          <p:cNvSpPr/>
          <p:nvPr/>
        </p:nvSpPr>
        <p:spPr>
          <a:xfrm>
            <a:off x="1143000" y="2017176"/>
            <a:ext cx="1066800" cy="10308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4018644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169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954624"/>
            <a:ext cx="3352800" cy="4836576"/>
            <a:chOff x="457200" y="914400"/>
            <a:chExt cx="3352800" cy="4836576"/>
          </a:xfrm>
        </p:grpSpPr>
        <p:pic>
          <p:nvPicPr>
            <p:cNvPr id="169064" name="Picture 10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7788"/>
            <a:stretch/>
          </p:blipFill>
          <p:spPr bwMode="auto">
            <a:xfrm>
              <a:off x="457200" y="914400"/>
              <a:ext cx="2819400" cy="483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19400" y="2971800"/>
              <a:ext cx="990600" cy="274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4038601"/>
              <a:ext cx="990600" cy="1676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dirty="0" err="1">
                <a:latin typeface="+mj-lt"/>
              </a:rPr>
              <a:t>o</a:t>
            </a:r>
            <a:r>
              <a:rPr lang="en-US" sz="4400" u="sng" dirty="0" err="1">
                <a:latin typeface="+mj-lt"/>
              </a:rPr>
              <a:t>V</a:t>
            </a:r>
            <a:r>
              <a:rPr lang="en-US" sz="4400" dirty="0" err="1">
                <a:latin typeface="+mj-lt"/>
              </a:rPr>
              <a:t>erflow</a:t>
            </a:r>
            <a:endParaRPr lang="en-US" sz="4400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0400" y="1121979"/>
            <a:ext cx="5867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V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ALU is performing addition or subtraction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(</a:t>
            </a:r>
            <a:r>
              <a:rPr lang="en-US" sz="2400" i="1" dirty="0">
                <a:latin typeface="+mj-lt"/>
                <a:cs typeface="Arial" charset="0"/>
              </a:rPr>
              <a:t>ALUControl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dirty="0">
                <a:latin typeface="+mj-lt"/>
                <a:cs typeface="Arial" charset="0"/>
              </a:rPr>
              <a:t> = 0)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Sum have opposite signs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B have same signs upon addition </a:t>
            </a:r>
            <a:r>
              <a:rPr lang="en-US" sz="2400" b="1" dirty="0">
                <a:latin typeface="+mj-lt"/>
                <a:cs typeface="Arial" charset="0"/>
              </a:rPr>
              <a:t>OR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B have different signs upon subtraction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" y="2017176"/>
            <a:ext cx="1066800" cy="10308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4018644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169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954624"/>
            <a:ext cx="3352800" cy="4836576"/>
            <a:chOff x="457200" y="914400"/>
            <a:chExt cx="3352800" cy="4836576"/>
          </a:xfrm>
        </p:grpSpPr>
        <p:pic>
          <p:nvPicPr>
            <p:cNvPr id="169064" name="Picture 10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7788"/>
            <a:stretch/>
          </p:blipFill>
          <p:spPr bwMode="auto">
            <a:xfrm>
              <a:off x="457200" y="914400"/>
              <a:ext cx="2819400" cy="483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19400" y="2971800"/>
              <a:ext cx="990600" cy="274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4038601"/>
              <a:ext cx="990600" cy="1676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Flags: </a:t>
            </a:r>
            <a:r>
              <a:rPr lang="en-US" sz="4400" dirty="0" err="1">
                <a:latin typeface="+mj-lt"/>
              </a:rPr>
              <a:t>o</a:t>
            </a:r>
            <a:r>
              <a:rPr lang="en-US" sz="4400" u="sng" dirty="0" err="1">
                <a:latin typeface="+mj-lt"/>
              </a:rPr>
              <a:t>V</a:t>
            </a:r>
            <a:r>
              <a:rPr lang="en-US" sz="4400" dirty="0" err="1">
                <a:latin typeface="+mj-lt"/>
              </a:rPr>
              <a:t>erflow</a:t>
            </a:r>
            <a:endParaRPr lang="en-US" sz="4400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0400" y="1121979"/>
            <a:ext cx="5867400" cy="46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V</a:t>
            </a:r>
            <a:r>
              <a:rPr lang="en-US" sz="2400" b="1" dirty="0">
                <a:latin typeface="+mj-lt"/>
                <a:cs typeface="Arial" charset="0"/>
              </a:rPr>
              <a:t> = 1</a:t>
            </a:r>
            <a:r>
              <a:rPr lang="en-US" sz="2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ALU is performing addition or subtraction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(</a:t>
            </a:r>
            <a:r>
              <a:rPr lang="en-US" sz="2400" i="1" dirty="0">
                <a:latin typeface="+mj-lt"/>
                <a:cs typeface="Arial" charset="0"/>
              </a:rPr>
              <a:t>ALUControl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dirty="0">
                <a:latin typeface="+mj-lt"/>
                <a:cs typeface="Arial" charset="0"/>
              </a:rPr>
              <a:t> = 0)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Sum have opposite signs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B have same signs upon addition (</a:t>
            </a:r>
            <a:r>
              <a:rPr lang="en-US" sz="2400" i="1" dirty="0">
                <a:latin typeface="+mj-lt"/>
                <a:cs typeface="Arial" charset="0"/>
              </a:rPr>
              <a:t>ALUControl</a:t>
            </a:r>
            <a:r>
              <a:rPr lang="en-US" sz="2400" baseline="-25000" dirty="0">
                <a:latin typeface="+mj-lt"/>
                <a:cs typeface="Arial" charset="0"/>
              </a:rPr>
              <a:t>0</a:t>
            </a:r>
            <a:r>
              <a:rPr lang="en-US" sz="2400" dirty="0">
                <a:latin typeface="+mj-lt"/>
                <a:cs typeface="Arial" charset="0"/>
              </a:rPr>
              <a:t> = 0)                                           </a:t>
            </a:r>
            <a:r>
              <a:rPr lang="en-US" sz="2400" b="1" dirty="0">
                <a:cs typeface="Arial" charset="0"/>
              </a:rPr>
              <a:t>OR </a:t>
            </a: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 and B have different signs upon subtraction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(</a:t>
            </a:r>
            <a:r>
              <a:rPr lang="en-US" sz="2400" i="1" dirty="0">
                <a:cs typeface="Arial" charset="0"/>
              </a:rPr>
              <a:t>ALUControl</a:t>
            </a:r>
            <a:r>
              <a:rPr lang="en-US" sz="2400" baseline="-25000" dirty="0">
                <a:cs typeface="Arial" charset="0"/>
              </a:rPr>
              <a:t>0</a:t>
            </a:r>
            <a:r>
              <a:rPr lang="en-US" sz="2400" dirty="0">
                <a:cs typeface="Arial" charset="0"/>
              </a:rPr>
              <a:t> = 1)</a:t>
            </a: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" y="2017176"/>
            <a:ext cx="1066800" cy="10308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4018644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577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9906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ALU should perform: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Addition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Subtraction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AND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OR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</p:spTree>
    <p:extLst>
      <p:ext uri="{BB962C8B-B14F-4D97-AF65-F5344CB8AC3E}">
        <p14:creationId xmlns:p14="http://schemas.microsoft.com/office/powerpoint/2010/main" val="13858434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 with Status Flags</a:t>
            </a:r>
          </a:p>
        </p:txBody>
      </p:sp>
    </p:spTree>
    <p:extLst>
      <p:ext uri="{BB962C8B-B14F-4D97-AF65-F5344CB8AC3E}">
        <p14:creationId xmlns:p14="http://schemas.microsoft.com/office/powerpoint/2010/main" val="2417822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4505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49B19E4-EF87-4983-97BB-1F938ED6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3" y="2309032"/>
            <a:ext cx="3256156" cy="38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402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49B19E4-EF87-4983-97BB-1F938ED6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3" y="2309032"/>
            <a:ext cx="3256156" cy="38583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8F312F-0D4F-44EC-97A5-F1815B1A0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983" y="2945516"/>
            <a:ext cx="4914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3903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49B19E4-EF87-4983-97BB-1F938ED6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3" y="2309032"/>
            <a:ext cx="3256156" cy="38583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8F312F-0D4F-44EC-97A5-F1815B1A0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346" y="2761818"/>
            <a:ext cx="4914900" cy="29527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273C986-7AAA-44EB-BE5F-A068F73F4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847" y="5777061"/>
            <a:ext cx="4772722" cy="7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718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49B19E4-EF87-4983-97BB-1F938ED6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3" y="2309032"/>
            <a:ext cx="3256156" cy="38583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8F312F-0D4F-44EC-97A5-F1815B1A0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346" y="2761818"/>
            <a:ext cx="4914900" cy="29527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273C986-7AAA-44EB-BE5F-A068F73F4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847" y="5777061"/>
            <a:ext cx="4772722" cy="7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36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49B19E4-EF87-4983-97BB-1F938ED6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3" y="2309032"/>
            <a:ext cx="3256156" cy="38583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8F312F-0D4F-44EC-97A5-F1815B1A0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346" y="2761818"/>
            <a:ext cx="4914900" cy="29527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273C986-7AAA-44EB-BE5F-A068F73F4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847" y="5777061"/>
            <a:ext cx="4772722" cy="7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939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8F312F-0D4F-44EC-97A5-F1815B1A0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176" t="37930" b="46803"/>
          <a:stretch/>
        </p:blipFill>
        <p:spPr>
          <a:xfrm>
            <a:off x="1170773" y="3560940"/>
            <a:ext cx="1318371" cy="4507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273C986-7AAA-44EB-BE5F-A068F73F4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205" t="31175"/>
          <a:stretch/>
        </p:blipFill>
        <p:spPr>
          <a:xfrm>
            <a:off x="1170773" y="4011731"/>
            <a:ext cx="2662959" cy="53723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BDCA8FC-E417-4A34-959B-7A8495547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477" y="2284862"/>
            <a:ext cx="3571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2403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PLA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A80F03-0A61-4A6D-AA9D-734391DD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" y="959734"/>
            <a:ext cx="6646127" cy="13492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8F312F-0D4F-44EC-97A5-F1815B1A0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176" t="37930" b="46803"/>
          <a:stretch/>
        </p:blipFill>
        <p:spPr>
          <a:xfrm>
            <a:off x="1170773" y="3560940"/>
            <a:ext cx="1318371" cy="4507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273C986-7AAA-44EB-BE5F-A068F73F4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205" t="31175"/>
          <a:stretch/>
        </p:blipFill>
        <p:spPr>
          <a:xfrm>
            <a:off x="1170773" y="4011731"/>
            <a:ext cx="2662959" cy="5372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EEB0AB1-E8D6-4933-865F-3BBA9C3D0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297" y="2284862"/>
            <a:ext cx="3571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89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4486001"/>
              </p:ext>
            </p:extLst>
          </p:nvPr>
        </p:nvGraphicFramePr>
        <p:xfrm>
          <a:off x="609600" y="12192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5795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8250"/>
            <a:ext cx="4171749" cy="230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6633944"/>
              </p:ext>
            </p:extLst>
          </p:nvPr>
        </p:nvGraphicFramePr>
        <p:xfrm>
          <a:off x="609600" y="12192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477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8250"/>
            <a:ext cx="4171749" cy="230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9717811"/>
              </p:ext>
            </p:extLst>
          </p:nvPr>
        </p:nvGraphicFramePr>
        <p:xfrm>
          <a:off x="609600" y="12192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62200" y="3676650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Example: Perform </a:t>
            </a:r>
            <a:r>
              <a:rPr lang="en-US" sz="3200" b="1" i="1" dirty="0">
                <a:latin typeface="+mj-lt"/>
                <a:cs typeface="Arial" charset="0"/>
              </a:rPr>
              <a:t>A</a:t>
            </a:r>
            <a:r>
              <a:rPr lang="en-US" sz="3200" b="1" dirty="0">
                <a:latin typeface="+mj-lt"/>
                <a:cs typeface="Arial" charset="0"/>
              </a:rPr>
              <a:t> + </a:t>
            </a:r>
            <a:r>
              <a:rPr lang="en-US" sz="3200" b="1" i="1" dirty="0">
                <a:latin typeface="+mj-lt"/>
                <a:cs typeface="Arial" charset="0"/>
              </a:rPr>
              <a:t>B</a:t>
            </a:r>
            <a:endParaRPr lang="en-US" sz="3200" i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</a:t>
            </a:r>
            <a:r>
              <a:rPr lang="en-US" sz="3200" i="1" dirty="0" err="1">
                <a:latin typeface="+mj-lt"/>
                <a:cs typeface="Arial" charset="0"/>
              </a:rPr>
              <a:t>ALUControl</a:t>
            </a:r>
            <a:r>
              <a:rPr lang="en-US" sz="3200" dirty="0">
                <a:latin typeface="+mj-lt"/>
                <a:cs typeface="Arial" charset="0"/>
              </a:rPr>
              <a:t> = 00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	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Result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B</a:t>
            </a:r>
            <a:endParaRPr lang="en-US" sz="3200" i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064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9" y="1140106"/>
            <a:ext cx="4391291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6524773"/>
              </p:ext>
            </p:extLst>
          </p:nvPr>
        </p:nvGraphicFramePr>
        <p:xfrm>
          <a:off x="609600" y="10668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3429000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Example: Perform 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r>
              <a:rPr lang="en-US" sz="2400" b="1" dirty="0">
                <a:latin typeface="+mj-lt"/>
                <a:cs typeface="Arial" charset="0"/>
              </a:rPr>
              <a:t> OR </a:t>
            </a:r>
            <a:r>
              <a:rPr lang="en-US" sz="2400" b="1" i="1" dirty="0">
                <a:latin typeface="+mj-lt"/>
                <a:cs typeface="Arial" charset="0"/>
              </a:rPr>
              <a:t>B</a:t>
            </a:r>
            <a:endParaRPr lang="en-US" sz="2400" i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898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9" y="1140106"/>
            <a:ext cx="4391291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4891012"/>
              </p:ext>
            </p:extLst>
          </p:nvPr>
        </p:nvGraphicFramePr>
        <p:xfrm>
          <a:off x="609600" y="10668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3429000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Example: Perform 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r>
              <a:rPr lang="en-US" sz="2400" b="1" dirty="0">
                <a:latin typeface="+mj-lt"/>
                <a:cs typeface="Arial" charset="0"/>
              </a:rPr>
              <a:t> OR </a:t>
            </a:r>
            <a:r>
              <a:rPr lang="en-US" sz="2400" b="1" i="1" dirty="0">
                <a:latin typeface="+mj-lt"/>
                <a:cs typeface="Arial" charset="0"/>
              </a:rPr>
              <a:t>B</a:t>
            </a:r>
            <a:endParaRPr lang="en-US" sz="2400" i="1" dirty="0">
              <a:latin typeface="+mj-lt"/>
              <a:cs typeface="Arial" charset="0"/>
            </a:endParaRPr>
          </a:p>
          <a:p>
            <a:r>
              <a:rPr lang="en-US" sz="2000" i="1" dirty="0">
                <a:latin typeface="+mj-lt"/>
                <a:cs typeface="Arial" charset="0"/>
              </a:rPr>
              <a:t>ALUControl</a:t>
            </a:r>
            <a:r>
              <a:rPr lang="en-US" sz="2000" baseline="-25000" dirty="0">
                <a:latin typeface="+mj-lt"/>
                <a:cs typeface="Arial" charset="0"/>
              </a:rPr>
              <a:t>1:0</a:t>
            </a:r>
            <a:r>
              <a:rPr lang="en-US" sz="2000" dirty="0">
                <a:latin typeface="+mj-lt"/>
                <a:cs typeface="Arial" charset="0"/>
              </a:rPr>
              <a:t> = 11</a:t>
            </a:r>
          </a:p>
          <a:p>
            <a:r>
              <a:rPr lang="en-US" sz="2000" dirty="0">
                <a:latin typeface="Times New Roman" pitchFamily="18" charset="0"/>
                <a:cs typeface="Arial" charset="0"/>
              </a:rPr>
              <a:t>Mux selects output of OR gate as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Result, </a:t>
            </a:r>
            <a:r>
              <a:rPr lang="en-US" sz="2000" dirty="0">
                <a:latin typeface="Times New Roman" pitchFamily="18" charset="0"/>
                <a:cs typeface="Arial" charset="0"/>
              </a:rPr>
              <a:t>so</a:t>
            </a:r>
          </a:p>
          <a:p>
            <a:r>
              <a:rPr lang="en-US" sz="2000" i="1" dirty="0">
                <a:latin typeface="Times New Roman" pitchFamily="18" charset="0"/>
                <a:cs typeface="Arial" charset="0"/>
              </a:rPr>
              <a:t>    </a:t>
            </a:r>
            <a:r>
              <a:rPr lang="en-US" sz="2000" b="1" i="1" dirty="0">
                <a:latin typeface="Times New Roman" pitchFamily="18" charset="0"/>
                <a:cs typeface="Arial" charset="0"/>
              </a:rPr>
              <a:t>Result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 OR </a:t>
            </a:r>
            <a:r>
              <a:rPr lang="en-US" sz="2000" b="1" i="1" dirty="0">
                <a:latin typeface="Times New Roman" pitchFamily="18" charset="0"/>
                <a:cs typeface="Arial" charset="0"/>
              </a:rPr>
              <a:t>B</a:t>
            </a:r>
            <a:endParaRPr lang="en-US" sz="2000" b="1" i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621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9" y="1140106"/>
            <a:ext cx="4391291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6544381"/>
              </p:ext>
            </p:extLst>
          </p:nvPr>
        </p:nvGraphicFramePr>
        <p:xfrm>
          <a:off x="609600" y="10668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3429000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Example: Perform 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r>
              <a:rPr lang="en-US" sz="2400" b="1" dirty="0">
                <a:latin typeface="+mj-lt"/>
                <a:cs typeface="Arial" charset="0"/>
              </a:rPr>
              <a:t> + </a:t>
            </a:r>
            <a:r>
              <a:rPr lang="en-US" sz="2400" b="1" i="1" dirty="0">
                <a:latin typeface="+mj-lt"/>
                <a:cs typeface="Arial" charset="0"/>
              </a:rPr>
              <a:t>B</a:t>
            </a:r>
            <a:endParaRPr lang="en-US" sz="2400" i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621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ALU: Arithmetic Logic Unit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9" y="1140106"/>
            <a:ext cx="4391291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6500705"/>
              </p:ext>
            </p:extLst>
          </p:nvPr>
        </p:nvGraphicFramePr>
        <p:xfrm>
          <a:off x="609600" y="10668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3429000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Example: Perform </a:t>
            </a:r>
            <a:r>
              <a:rPr lang="en-US" sz="2400" b="1" i="1" dirty="0">
                <a:latin typeface="+mj-lt"/>
                <a:cs typeface="Arial" charset="0"/>
              </a:rPr>
              <a:t>A</a:t>
            </a:r>
            <a:r>
              <a:rPr lang="en-US" sz="2400" b="1" dirty="0">
                <a:latin typeface="+mj-lt"/>
                <a:cs typeface="Arial" charset="0"/>
              </a:rPr>
              <a:t> + </a:t>
            </a:r>
            <a:r>
              <a:rPr lang="en-US" sz="2400" b="1" i="1" dirty="0">
                <a:latin typeface="+mj-lt"/>
                <a:cs typeface="Arial" charset="0"/>
              </a:rPr>
              <a:t>B</a:t>
            </a:r>
            <a:endParaRPr lang="en-US" sz="2400" i="1" dirty="0">
              <a:latin typeface="+mj-lt"/>
              <a:cs typeface="Arial" charset="0"/>
            </a:endParaRPr>
          </a:p>
          <a:p>
            <a:r>
              <a:rPr lang="en-US" sz="2000" i="1" dirty="0">
                <a:latin typeface="+mj-lt"/>
                <a:cs typeface="Arial" charset="0"/>
              </a:rPr>
              <a:t>ALUControl</a:t>
            </a:r>
            <a:r>
              <a:rPr lang="en-US" sz="2000" baseline="-25000" dirty="0">
                <a:latin typeface="+mj-lt"/>
                <a:cs typeface="Arial" charset="0"/>
              </a:rPr>
              <a:t>1:0</a:t>
            </a:r>
            <a:r>
              <a:rPr lang="en-US" sz="2000" dirty="0">
                <a:latin typeface="+mj-lt"/>
                <a:cs typeface="Arial" charset="0"/>
              </a:rPr>
              <a:t> = 00</a:t>
            </a:r>
          </a:p>
          <a:p>
            <a:r>
              <a:rPr lang="en-US" sz="2000" i="1" dirty="0">
                <a:cs typeface="Arial" charset="0"/>
              </a:rPr>
              <a:t>ALUControl</a:t>
            </a:r>
            <a:r>
              <a:rPr lang="en-US" sz="2000" baseline="-25000" dirty="0">
                <a:cs typeface="Arial" charset="0"/>
              </a:rPr>
              <a:t>0</a:t>
            </a:r>
            <a:r>
              <a:rPr lang="en-US" sz="2000" dirty="0">
                <a:cs typeface="Arial" charset="0"/>
              </a:rPr>
              <a:t> = 0, so:</a:t>
            </a:r>
          </a:p>
          <a:p>
            <a:r>
              <a:rPr lang="en-US" sz="2000" dirty="0">
                <a:latin typeface="+mj-lt"/>
                <a:cs typeface="Arial" charset="0"/>
              </a:rPr>
              <a:t>    </a:t>
            </a:r>
            <a:r>
              <a:rPr lang="en-US" sz="2000" dirty="0" err="1">
                <a:latin typeface="+mj-lt"/>
                <a:cs typeface="Arial" charset="0"/>
              </a:rPr>
              <a:t>Cin</a:t>
            </a:r>
            <a:r>
              <a:rPr lang="en-US" sz="2000" dirty="0">
                <a:latin typeface="+mj-lt"/>
                <a:cs typeface="Arial" charset="0"/>
              </a:rPr>
              <a:t> to adder = 0</a:t>
            </a:r>
          </a:p>
          <a:p>
            <a:r>
              <a:rPr lang="en-US" sz="2000" dirty="0">
                <a:latin typeface="+mj-lt"/>
                <a:cs typeface="Arial" charset="0"/>
              </a:rPr>
              <a:t>    2</a:t>
            </a:r>
            <a:r>
              <a:rPr lang="en-US" sz="2000" baseline="30000" dirty="0">
                <a:latin typeface="+mj-lt"/>
                <a:cs typeface="Arial" charset="0"/>
              </a:rPr>
              <a:t>nd</a:t>
            </a:r>
            <a:r>
              <a:rPr lang="en-US" sz="2000" dirty="0">
                <a:latin typeface="+mj-lt"/>
                <a:cs typeface="Arial" charset="0"/>
              </a:rPr>
              <a:t> input to adder is </a:t>
            </a:r>
            <a:r>
              <a:rPr lang="en-US" sz="2000" i="1" dirty="0">
                <a:latin typeface="+mj-lt"/>
                <a:cs typeface="Arial" charset="0"/>
              </a:rPr>
              <a:t>B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r>
              <a:rPr lang="en-US" sz="2000" dirty="0">
                <a:latin typeface="Times New Roman" pitchFamily="18" charset="0"/>
                <a:cs typeface="Arial" charset="0"/>
              </a:rPr>
              <a:t>Mux selects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Sum</a:t>
            </a:r>
            <a:r>
              <a:rPr lang="en-US" sz="2000" dirty="0">
                <a:latin typeface="Times New Roman" pitchFamily="18" charset="0"/>
                <a:cs typeface="Arial" charset="0"/>
              </a:rPr>
              <a:t> as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Result, </a:t>
            </a:r>
            <a:r>
              <a:rPr lang="en-US" sz="2000" dirty="0">
                <a:latin typeface="Times New Roman" pitchFamily="18" charset="0"/>
                <a:cs typeface="Arial" charset="0"/>
              </a:rPr>
              <a:t>so</a:t>
            </a:r>
          </a:p>
          <a:p>
            <a:r>
              <a:rPr lang="en-US" sz="2000" i="1" dirty="0">
                <a:latin typeface="Times New Roman" pitchFamily="18" charset="0"/>
                <a:cs typeface="Arial" charset="0"/>
              </a:rPr>
              <a:t>    </a:t>
            </a:r>
            <a:r>
              <a:rPr lang="en-US" sz="2000" b="1" i="1" dirty="0">
                <a:latin typeface="Times New Roman" pitchFamily="18" charset="0"/>
                <a:cs typeface="Arial" charset="0"/>
              </a:rPr>
              <a:t>Result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0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000" b="1" i="1" dirty="0">
                <a:latin typeface="Times New Roman" pitchFamily="18" charset="0"/>
                <a:cs typeface="Arial" charset="0"/>
              </a:rPr>
              <a:t>B</a:t>
            </a:r>
            <a:endParaRPr lang="en-US" sz="2000" b="1" i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2770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6145</TotalTime>
  <Words>1082</Words>
  <Application>Microsoft Office PowerPoint</Application>
  <PresentationFormat>Presentazione su schermo (4:3)</PresentationFormat>
  <Paragraphs>246</Paragraphs>
  <Slides>28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153</cp:revision>
  <cp:lastPrinted>2018-06-01T06:12:39Z</cp:lastPrinted>
  <dcterms:created xsi:type="dcterms:W3CDTF">2012-08-07T04:56:47Z</dcterms:created>
  <dcterms:modified xsi:type="dcterms:W3CDTF">2022-12-12T15:52:05Z</dcterms:modified>
</cp:coreProperties>
</file>