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ppt/tags/tag29.xml" ContentType="application/vnd.openxmlformats-officedocument.presentationml.tags+xml"/>
  <Override PartName="/ppt/notesSlides/notesSlide22.xml" ContentType="application/vnd.openxmlformats-officedocument.presentationml.notesSlide+xml"/>
  <Override PartName="/ppt/tags/tag30.xml" ContentType="application/vnd.openxmlformats-officedocument.presentationml.tags+xml"/>
  <Override PartName="/ppt/notesSlides/notesSlide23.xml" ContentType="application/vnd.openxmlformats-officedocument.presentationml.notesSlide+xml"/>
  <Override PartName="/ppt/tags/tag31.xml" ContentType="application/vnd.openxmlformats-officedocument.presentationml.tags+xml"/>
  <Override PartName="/ppt/notesSlides/notesSlide24.xml" ContentType="application/vnd.openxmlformats-officedocument.presentationml.notesSlide+xml"/>
  <Override PartName="/ppt/tags/tag32.xml" ContentType="application/vnd.openxmlformats-officedocument.presentationml.tags+xml"/>
  <Override PartName="/ppt/notesSlides/notesSlide25.xml" ContentType="application/vnd.openxmlformats-officedocument.presentationml.notesSlide+xml"/>
  <Override PartName="/ppt/tags/tag33.xml" ContentType="application/vnd.openxmlformats-officedocument.presentationml.tags+xml"/>
  <Override PartName="/ppt/notesSlides/notesSlide26.xml" ContentType="application/vnd.openxmlformats-officedocument.presentationml.notesSlide+xml"/>
  <Override PartName="/ppt/tags/tag34.xml" ContentType="application/vnd.openxmlformats-officedocument.presentationml.tags+xml"/>
  <Override PartName="/ppt/notesSlides/notesSlide27.xml" ContentType="application/vnd.openxmlformats-officedocument.presentationml.notesSlide+xml"/>
  <Override PartName="/ppt/tags/tag35.xml" ContentType="application/vnd.openxmlformats-officedocument.presentationml.tags+xml"/>
  <Override PartName="/ppt/notesSlides/notesSlide28.xml" ContentType="application/vnd.openxmlformats-officedocument.presentationml.notesSlide+xml"/>
  <Override PartName="/ppt/tags/tag36.xml" ContentType="application/vnd.openxmlformats-officedocument.presentationml.tags+xml"/>
  <Override PartName="/ppt/notesSlides/notesSlide29.xml" ContentType="application/vnd.openxmlformats-officedocument.presentationml.notesSlide+xml"/>
  <Override PartName="/ppt/tags/tag37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612" r:id="rId2"/>
    <p:sldId id="257" r:id="rId3"/>
    <p:sldId id="413" r:id="rId4"/>
    <p:sldId id="414" r:id="rId5"/>
    <p:sldId id="415" r:id="rId6"/>
    <p:sldId id="416" r:id="rId7"/>
    <p:sldId id="421" r:id="rId8"/>
    <p:sldId id="417" r:id="rId9"/>
    <p:sldId id="411" r:id="rId10"/>
    <p:sldId id="412" r:id="rId11"/>
    <p:sldId id="266" r:id="rId12"/>
    <p:sldId id="390" r:id="rId13"/>
    <p:sldId id="391" r:id="rId14"/>
    <p:sldId id="392" r:id="rId15"/>
    <p:sldId id="393" r:id="rId16"/>
    <p:sldId id="394" r:id="rId17"/>
    <p:sldId id="395" r:id="rId18"/>
    <p:sldId id="268" r:id="rId19"/>
    <p:sldId id="269" r:id="rId20"/>
    <p:sldId id="418" r:id="rId21"/>
    <p:sldId id="267" r:id="rId22"/>
    <p:sldId id="396" r:id="rId23"/>
    <p:sldId id="270" r:id="rId24"/>
    <p:sldId id="613" r:id="rId25"/>
    <p:sldId id="614" r:id="rId26"/>
    <p:sldId id="615" r:id="rId27"/>
    <p:sldId id="616" r:id="rId28"/>
    <p:sldId id="617" r:id="rId29"/>
    <p:sldId id="618" r:id="rId30"/>
    <p:sldId id="61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93053" autoAdjust="0"/>
  </p:normalViewPr>
  <p:slideViewPr>
    <p:cSldViewPr snapToGrid="0">
      <p:cViewPr varScale="1">
        <p:scale>
          <a:sx n="106" d="100"/>
          <a:sy n="106" d="100"/>
        </p:scale>
        <p:origin x="24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5336C-91C1-452D-9A2C-BC27032E8BFC}" type="slidenum">
              <a:rPr lang="en-US"/>
              <a:pPr/>
              <a:t>1</a:t>
            </a:fld>
            <a:endParaRPr lang="en-US"/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7558DD-4A6A-5646-9EB2-E34DA9BFB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7C81861-FBDB-854B-8C75-7666BBD9B7B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93852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0A13E-EC31-4E98-999D-132225AB71A7}" type="slidenum">
              <a:rPr lang="en-US"/>
              <a:pPr/>
              <a:t>10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A8930-2F1A-2244-A85D-DBA6B62387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1D5D6BF-258F-FC42-8358-414A78A2668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11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12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13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14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15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16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17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97BC9-FEA8-47EA-B037-7B3CB99BEE6E}" type="slidenum">
              <a:rPr lang="en-US"/>
              <a:pPr/>
              <a:t>18</a:t>
            </a:fld>
            <a:endParaRPr lang="en-US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4519E-3DE2-45FA-86A8-B7016CD6A7FE}" type="slidenum">
              <a:rPr lang="en-US"/>
              <a:pPr/>
              <a:t>19</a:t>
            </a:fld>
            <a:endParaRPr 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4519E-3DE2-45FA-86A8-B7016CD6A7FE}" type="slidenum">
              <a:rPr lang="en-US"/>
              <a:pPr/>
              <a:t>20</a:t>
            </a:fld>
            <a:endParaRPr 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2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14C3C-B74A-4ECB-B885-5AE821768BD6}" type="slidenum">
              <a:rPr lang="en-US"/>
              <a:pPr/>
              <a:t>21</a:t>
            </a:fld>
            <a:endParaRPr lang="en-US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4519E-3DE2-45FA-86A8-B7016CD6A7FE}" type="slidenum">
              <a:rPr lang="en-US"/>
              <a:pPr/>
              <a:t>22</a:t>
            </a:fld>
            <a:endParaRPr 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52E84-640A-48FA-B2F0-6D35A310DE59}" type="slidenum">
              <a:rPr lang="en-US"/>
              <a:pPr/>
              <a:t>23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359FB-2417-487A-BF74-4237540605BD}" type="slidenum">
              <a:rPr lang="en-US"/>
              <a:pPr/>
              <a:t>24</a:t>
            </a:fld>
            <a:endParaRPr lang="en-US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359FB-2417-487A-BF74-4237540605BD}" type="slidenum">
              <a:rPr lang="en-US"/>
              <a:pPr/>
              <a:t>25</a:t>
            </a:fld>
            <a:endParaRPr lang="en-US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64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359FB-2417-487A-BF74-4237540605BD}" type="slidenum">
              <a:rPr lang="en-US"/>
              <a:pPr/>
              <a:t>26</a:t>
            </a:fld>
            <a:endParaRPr lang="en-US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0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359FB-2417-487A-BF74-4237540605BD}" type="slidenum">
              <a:rPr lang="en-US"/>
              <a:pPr/>
              <a:t>27</a:t>
            </a:fld>
            <a:endParaRPr lang="en-US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1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359FB-2417-487A-BF74-4237540605BD}" type="slidenum">
              <a:rPr lang="en-US"/>
              <a:pPr/>
              <a:t>28</a:t>
            </a:fld>
            <a:endParaRPr lang="en-US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35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359FB-2417-487A-BF74-4237540605BD}" type="slidenum">
              <a:rPr lang="en-US"/>
              <a:pPr/>
              <a:t>29</a:t>
            </a:fld>
            <a:endParaRPr lang="en-US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5336C-91C1-452D-9A2C-BC27032E8BFC}" type="slidenum">
              <a:rPr lang="en-US"/>
              <a:pPr/>
              <a:t>3</a:t>
            </a:fld>
            <a:endParaRPr lang="en-US"/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7558DD-4A6A-5646-9EB2-E34DA9BFB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7C81861-FBDB-854B-8C75-7666BBD9B7B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359FB-2417-487A-BF74-4237540605BD}" type="slidenum">
              <a:rPr lang="en-US"/>
              <a:pPr/>
              <a:t>30</a:t>
            </a:fld>
            <a:endParaRPr lang="en-US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44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338EE-F671-41D4-A503-4C79E389435C}" type="slidenum">
              <a:rPr lang="en-US"/>
              <a:pPr/>
              <a:t>4</a:t>
            </a:fld>
            <a:endParaRPr lang="en-US"/>
          </a:p>
        </p:txBody>
      </p:sp>
      <p:sp>
        <p:nvSpPr>
          <p:cNvPr id="103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5992CB-2C9E-6C46-BF9A-2F1A6AF981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C87922-1ACD-D84D-BB3B-DB4D9407FE8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1498A-41AD-42FB-8C1C-248BA32E06E0}" type="slidenum">
              <a:rPr lang="en-US"/>
              <a:pPr/>
              <a:t>5</a:t>
            </a:fld>
            <a:endParaRPr lang="en-US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7312CD-90AD-6E4F-ABEC-7B6ED03355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2B56FDA-C230-1B43-A9F0-EF24E525429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718FF-AF39-48F7-B750-786A551C3749}" type="slidenum">
              <a:rPr lang="en-US"/>
              <a:pPr/>
              <a:t>6</a:t>
            </a:fld>
            <a:endParaRPr lang="en-US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F5BD79-0534-E64F-9CEB-A3F09CA644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2CBF4BF-86E5-B246-B1CA-81F3F7A8875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718FF-AF39-48F7-B750-786A551C3749}" type="slidenum">
              <a:rPr lang="en-US"/>
              <a:pPr/>
              <a:t>7</a:t>
            </a:fld>
            <a:endParaRPr lang="en-US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F5BD79-0534-E64F-9CEB-A3F09CA644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2CBF4BF-86E5-B246-B1CA-81F3F7A8875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62261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E8FEB-9610-4353-91E1-389CFA465293}" type="slidenum">
              <a:rPr lang="en-US"/>
              <a:pPr/>
              <a:t>8</a:t>
            </a:fld>
            <a:endParaRPr lang="en-US"/>
          </a:p>
        </p:txBody>
      </p:sp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44D3D-E8A2-9845-BA40-BD1095B71C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6C63581-843C-0F43-B89B-3F9F8F5AB5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71EAE-9A32-47E3-B7E2-2AC940931EA8}" type="slidenum">
              <a:rPr lang="en-US"/>
              <a:pPr/>
              <a:t>9</a:t>
            </a:fld>
            <a:endParaRPr lang="en-US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30A896-9A0D-CD4F-88ED-5613006B93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46AE3E9-EA6F-EF42-A1A4-FEE21CAEF6D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Digtal</a:t>
            </a:r>
            <a:r>
              <a:rPr lang="en-US" sz="1400" dirty="0">
                <a:solidFill>
                  <a:schemeClr val="tx1"/>
                </a:solidFill>
              </a:rPr>
              <a:t> Design and Computer Architecture:</a:t>
            </a:r>
            <a:r>
              <a:rPr lang="en-US" sz="1400" baseline="0" dirty="0">
                <a:solidFill>
                  <a:schemeClr val="tx1"/>
                </a:solidFill>
              </a:rPr>
              <a:t> ARM® Edition © 2015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11.emf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11.emf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image" Target="../media/image11.emf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image" Target="../media/image11.emf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11.emf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11.emf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8.w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7543800" cy="495300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endParaRPr lang="it-IT" sz="2000" dirty="0"/>
          </a:p>
          <a:p>
            <a:pPr marL="457200" indent="-457200">
              <a:buAutoNum type="arabicParenR"/>
            </a:pPr>
            <a:r>
              <a:rPr lang="it-IT" sz="2000" dirty="0"/>
              <a:t>Accedere all’area personale studente di INFOSTUD.</a:t>
            </a:r>
          </a:p>
          <a:p>
            <a:pPr marL="457200" indent="-457200">
              <a:buAutoNum type="arabicParenR"/>
            </a:pPr>
            <a:endParaRPr lang="it-IT" sz="2000" dirty="0"/>
          </a:p>
          <a:p>
            <a:pPr marL="457200" indent="-457200">
              <a:buAutoNum type="arabicParenR"/>
            </a:pPr>
            <a:r>
              <a:rPr lang="it-IT" sz="2000" dirty="0"/>
              <a:t>Selezionare CORSI DI LAUREA </a:t>
            </a:r>
            <a:r>
              <a:rPr lang="it-IT" sz="2000" dirty="0">
                <a:sym typeface="Wingdings" panose="05000000000000000000" pitchFamily="2" charset="2"/>
              </a:rPr>
              <a:t> Opinioni studenti</a:t>
            </a:r>
          </a:p>
          <a:p>
            <a:pPr marL="457200" indent="-457200">
              <a:buAutoNum type="arabicParenR"/>
            </a:pPr>
            <a:endParaRPr lang="it-IT" sz="2000" dirty="0">
              <a:sym typeface="Wingdings" panose="05000000000000000000" pitchFamily="2" charset="2"/>
            </a:endParaRPr>
          </a:p>
          <a:p>
            <a:pPr marL="457200" indent="-457200">
              <a:buAutoNum type="arabicParenR"/>
            </a:pPr>
            <a:r>
              <a:rPr lang="en-US" sz="2000" dirty="0" err="1"/>
              <a:t>Inserire</a:t>
            </a:r>
            <a:r>
              <a:rPr lang="en-US" sz="2000" dirty="0"/>
              <a:t> il </a:t>
            </a:r>
            <a:r>
              <a:rPr lang="en-US" sz="2000" dirty="0" err="1"/>
              <a:t>codice</a:t>
            </a:r>
            <a:r>
              <a:rPr lang="en-US" sz="2000" dirty="0"/>
              <a:t> OPIS </a:t>
            </a:r>
            <a:r>
              <a:rPr lang="en-US" sz="2400" b="1" dirty="0"/>
              <a:t>0Q25Y5DH</a:t>
            </a:r>
            <a:r>
              <a:rPr lang="en-US" sz="2000" dirty="0"/>
              <a:t> e </a:t>
            </a:r>
            <a:r>
              <a:rPr lang="en-US" sz="2000" dirty="0" err="1"/>
              <a:t>compilare</a:t>
            </a:r>
            <a:r>
              <a:rPr lang="en-US" sz="2000" dirty="0"/>
              <a:t> il </a:t>
            </a:r>
            <a:r>
              <a:rPr lang="en-US" sz="2000" dirty="0" err="1"/>
              <a:t>questionario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Questionario</a:t>
            </a:r>
            <a:r>
              <a:rPr lang="en-US" sz="4400" dirty="0">
                <a:latin typeface="+mj-lt"/>
              </a:rPr>
              <a:t> OPIS</a:t>
            </a:r>
          </a:p>
        </p:txBody>
      </p:sp>
    </p:spTree>
    <p:extLst>
      <p:ext uri="{BB962C8B-B14F-4D97-AF65-F5344CB8AC3E}">
        <p14:creationId xmlns:p14="http://schemas.microsoft.com/office/powerpoint/2010/main" val="200266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8877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800" b="1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800" b="1" baseline="-25000" dirty="0" err="1">
                <a:latin typeface="Times New Roman" pitchFamily="18" charset="0"/>
                <a:cs typeface="Arial" charset="0"/>
              </a:rPr>
              <a:t>ripple</a:t>
            </a:r>
            <a:r>
              <a:rPr lang="en-US" sz="38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3800" b="1" i="1" dirty="0" err="1">
                <a:latin typeface="Times New Roman" pitchFamily="18" charset="0"/>
                <a:cs typeface="Arial" charset="0"/>
              </a:rPr>
              <a:t>Nt</a:t>
            </a:r>
            <a:r>
              <a:rPr lang="en-US" sz="3800" b="1" i="1" baseline="-25000" dirty="0" err="1">
                <a:latin typeface="Times New Roman" pitchFamily="18" charset="0"/>
                <a:cs typeface="Arial" charset="0"/>
              </a:rPr>
              <a:t>FA</a:t>
            </a:r>
            <a:endParaRPr lang="en-US" sz="3800" b="1" i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baseline="-25000" dirty="0">
                <a:latin typeface="Times New Roman" pitchFamily="18" charset="0"/>
                <a:cs typeface="Arial" charset="0"/>
              </a:rPr>
              <a:t>		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baseline="-25000" dirty="0">
                <a:latin typeface="Times New Roman" pitchFamily="18" charset="0"/>
                <a:cs typeface="Arial" charset="0"/>
              </a:rPr>
              <a:t>	</a:t>
            </a:r>
            <a:r>
              <a:rPr lang="en-US" sz="2400" i="1" baseline="-25000" dirty="0">
                <a:latin typeface="+mj-lt"/>
                <a:cs typeface="Arial" charset="0"/>
              </a:rPr>
              <a:t>    </a:t>
            </a:r>
            <a:r>
              <a:rPr lang="en-US" sz="2400" dirty="0">
                <a:latin typeface="+mj-lt"/>
                <a:cs typeface="Arial" charset="0"/>
              </a:rPr>
              <a:t>where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FA</a:t>
            </a:r>
            <a:r>
              <a:rPr lang="en-US" sz="2400" dirty="0">
                <a:latin typeface="+mj-lt"/>
                <a:cs typeface="Arial" charset="0"/>
              </a:rPr>
              <a:t> is the delay of a 1-bit full adder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Ripple-Carry Adder Delay</a:t>
            </a:r>
          </a:p>
        </p:txBody>
      </p:sp>
    </p:spTree>
    <p:extLst>
      <p:ext uri="{BB962C8B-B14F-4D97-AF65-F5344CB8AC3E}">
        <p14:creationId xmlns:p14="http://schemas.microsoft.com/office/powerpoint/2010/main" val="34691496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1994626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6675985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Generate (</a:t>
            </a:r>
            <a:r>
              <a:rPr lang="en-US" sz="2000" i="1" dirty="0" err="1">
                <a:latin typeface="+mj-lt"/>
                <a:cs typeface="Arial" charset="0"/>
              </a:rPr>
              <a:t>G</a:t>
            </a:r>
            <a:r>
              <a:rPr lang="en-US" sz="2000" i="1" baseline="-25000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and propagate (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signals for each column: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25160684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Generate (</a:t>
            </a:r>
            <a:r>
              <a:rPr lang="en-US" sz="2000" i="1" dirty="0" err="1">
                <a:latin typeface="+mj-lt"/>
                <a:cs typeface="Arial" charset="0"/>
              </a:rPr>
              <a:t>G</a:t>
            </a:r>
            <a:r>
              <a:rPr lang="en-US" sz="2000" i="1" baseline="-25000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and propagate (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signals for each column: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Generate: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generate a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b="1" dirty="0">
                <a:latin typeface="+mj-lt"/>
                <a:cs typeface="Arial" charset="0"/>
              </a:rPr>
              <a:t>a</a:t>
            </a:r>
            <a:r>
              <a:rPr lang="en-US" sz="1800" b="1" dirty="0">
                <a:latin typeface="+mj-lt"/>
                <a:cs typeface="Arial" charset="0"/>
              </a:rPr>
              <a:t>nd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are both 1.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0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25160684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Generate (</a:t>
            </a:r>
            <a:r>
              <a:rPr lang="en-US" sz="2000" i="1" dirty="0" err="1">
                <a:latin typeface="+mj-lt"/>
                <a:cs typeface="Arial" charset="0"/>
              </a:rPr>
              <a:t>G</a:t>
            </a:r>
            <a:r>
              <a:rPr lang="en-US" sz="2000" i="1" baseline="-25000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and propagate (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signals for each column: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Generate: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generate a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and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are both 1.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0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Propagate: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propagate a carry in to the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or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is 1.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757526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Generate (</a:t>
            </a:r>
            <a:r>
              <a:rPr lang="en-US" sz="2000" i="1" dirty="0" err="1">
                <a:latin typeface="+mj-lt"/>
                <a:cs typeface="Arial" charset="0"/>
              </a:rPr>
              <a:t>G</a:t>
            </a:r>
            <a:r>
              <a:rPr lang="en-US" sz="2000" i="1" baseline="-25000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and propagate (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signals for each column: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Generate: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generate a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and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are both 1.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0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Propagate: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propagate a carry in to the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or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is 1.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Carry out:</a:t>
            </a:r>
            <a:r>
              <a:rPr lang="en-US" sz="1800" dirty="0">
                <a:latin typeface="+mj-lt"/>
                <a:cs typeface="Arial" charset="0"/>
              </a:rPr>
              <a:t> The carry out of 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(</a:t>
            </a:r>
            <a:r>
              <a:rPr lang="en-US" sz="1800" i="1" dirty="0">
                <a:latin typeface="+mj-lt"/>
                <a:cs typeface="Arial" charset="0"/>
              </a:rPr>
              <a:t>C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) is: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  </a:t>
            </a:r>
            <a:r>
              <a:rPr lang="en-US" sz="3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i-1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sz="3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P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i-1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757526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Now use column Propagate and Generate signals to compute </a:t>
            </a:r>
            <a:r>
              <a:rPr lang="en-US" sz="3200" b="1" i="1" dirty="0">
                <a:latin typeface="+mj-lt"/>
                <a:cs typeface="Arial" charset="0"/>
              </a:rPr>
              <a:t>Block Propagate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b="1" i="1" dirty="0">
                <a:latin typeface="+mj-lt"/>
                <a:cs typeface="Arial" charset="0"/>
              </a:rPr>
              <a:t>Generate</a:t>
            </a:r>
            <a:r>
              <a:rPr lang="en-US" sz="3200" i="1" dirty="0"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signals for k-bit blocks, i.e.: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Compute if a k-bit group will propagate a carry in (to the block) to the carry out (of the block)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Compute if a k-bit group will generate a carry out (of the block)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Block Propagate and Generate</a:t>
            </a:r>
          </a:p>
        </p:txBody>
      </p:sp>
    </p:spTree>
    <p:extLst>
      <p:ext uri="{BB962C8B-B14F-4D97-AF65-F5344CB8AC3E}">
        <p14:creationId xmlns:p14="http://schemas.microsoft.com/office/powerpoint/2010/main" val="66863272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7924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 </a:t>
            </a:r>
            <a:r>
              <a:rPr lang="en-US" sz="3200" dirty="0">
                <a:latin typeface="+mj-lt"/>
                <a:cs typeface="Arial" charset="0"/>
              </a:rPr>
              <a:t>Block propagate and generate signals for 4-bit blocks (</a:t>
            </a:r>
            <a:r>
              <a:rPr lang="en-US" sz="3200" i="1" dirty="0">
                <a:latin typeface="+mj-lt"/>
                <a:cs typeface="Arial" charset="0"/>
              </a:rPr>
              <a:t>P</a:t>
            </a:r>
            <a:r>
              <a:rPr lang="en-US" sz="3200" baseline="-25000" dirty="0">
                <a:latin typeface="+mj-lt"/>
                <a:cs typeface="Arial" charset="0"/>
              </a:rPr>
              <a:t>3:0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i="1" dirty="0">
                <a:latin typeface="+mj-lt"/>
                <a:cs typeface="Arial" charset="0"/>
              </a:rPr>
              <a:t>G</a:t>
            </a:r>
            <a:r>
              <a:rPr lang="en-US" sz="3200" baseline="-25000" dirty="0">
                <a:latin typeface="+mj-lt"/>
                <a:cs typeface="Arial" charset="0"/>
              </a:rPr>
              <a:t>3:0</a:t>
            </a:r>
            <a:r>
              <a:rPr lang="en-US" sz="3200" dirty="0">
                <a:latin typeface="+mj-lt"/>
                <a:cs typeface="Arial" charset="0"/>
              </a:rPr>
              <a:t>):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    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b="1" i="1" dirty="0">
                <a:latin typeface="Times New Roman" pitchFamily="18" charset="0"/>
                <a:cs typeface="Arial" charset="0"/>
              </a:rPr>
              <a:t>		 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2800" b="1" i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Generally,</a:t>
            </a: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-2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     	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-2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-2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))</a:t>
            </a:r>
            <a:endParaRPr lang="en-US" b="1" i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   C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=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Block Propagate and Generate Signals</a:t>
            </a:r>
          </a:p>
        </p:txBody>
      </p:sp>
    </p:spTree>
    <p:extLst>
      <p:ext uri="{BB962C8B-B14F-4D97-AF65-F5344CB8AC3E}">
        <p14:creationId xmlns:p14="http://schemas.microsoft.com/office/powerpoint/2010/main" val="39270815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868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3672598"/>
              </p:ext>
            </p:extLst>
          </p:nvPr>
        </p:nvGraphicFramePr>
        <p:xfrm>
          <a:off x="1600200" y="914400"/>
          <a:ext cx="5478636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914640" imgH="3552480" progId="Visio.Drawing.6">
                  <p:embed/>
                </p:oleObj>
              </mc:Choice>
              <mc:Fallback>
                <p:oleObj name="VISIO" r:id="rId4" imgW="3914640" imgH="355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14400"/>
                        <a:ext cx="5478636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32-bit CLA with 4-bit Blocks</a:t>
            </a:r>
          </a:p>
        </p:txBody>
      </p:sp>
    </p:spTree>
    <p:extLst>
      <p:ext uri="{BB962C8B-B14F-4D97-AF65-F5344CB8AC3E}">
        <p14:creationId xmlns:p14="http://schemas.microsoft.com/office/powerpoint/2010/main" val="23182578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5 :: Topics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63374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b="1" dirty="0"/>
              <a:t>Arithmetic Circuits</a:t>
            </a:r>
          </a:p>
          <a:p>
            <a:r>
              <a:rPr lang="en-US" b="1" dirty="0"/>
              <a:t>Number Systems</a:t>
            </a:r>
          </a:p>
          <a:p>
            <a:r>
              <a:rPr lang="en-US" b="1" dirty="0"/>
              <a:t>Sequential Building Blocks</a:t>
            </a:r>
          </a:p>
          <a:p>
            <a:r>
              <a:rPr lang="en-US" b="1" dirty="0"/>
              <a:t>Memory Arrays</a:t>
            </a:r>
          </a:p>
          <a:p>
            <a:r>
              <a:rPr lang="en-US" b="1" dirty="0"/>
              <a:t>Logic Arrays</a:t>
            </a:r>
            <a:endParaRPr lang="en-US" dirty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066800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868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3672598"/>
              </p:ext>
            </p:extLst>
          </p:nvPr>
        </p:nvGraphicFramePr>
        <p:xfrm>
          <a:off x="1600200" y="914400"/>
          <a:ext cx="5478636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914640" imgH="3552480" progId="Visio.Drawing.6">
                  <p:embed/>
                </p:oleObj>
              </mc:Choice>
              <mc:Fallback>
                <p:oleObj name="VISIO" r:id="rId4" imgW="3914640" imgH="3552480" progId="Visio.Drawing.6">
                  <p:embed/>
                  <p:pic>
                    <p:nvPicPr>
                      <p:cNvPr id="932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14400"/>
                        <a:ext cx="5478636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32-bit CLA with 4-bit Blocks</a:t>
            </a:r>
          </a:p>
        </p:txBody>
      </p:sp>
      <p:sp>
        <p:nvSpPr>
          <p:cNvPr id="2" name="Rettangolo 1"/>
          <p:cNvSpPr/>
          <p:nvPr/>
        </p:nvSpPr>
        <p:spPr>
          <a:xfrm>
            <a:off x="1665962" y="5060515"/>
            <a:ext cx="2267211" cy="164091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b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Critical </a:t>
            </a:r>
            <a:r>
              <a:rPr lang="it-IT" b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path</a:t>
            </a:r>
            <a:r>
              <a:rPr lang="it-IT" b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is</a:t>
            </a:r>
            <a:r>
              <a:rPr lang="it-IT" b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reduced</a:t>
            </a:r>
            <a:r>
              <a:rPr lang="it-IT" b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to </a:t>
            </a:r>
            <a:r>
              <a:rPr lang="en-US" sz="1800" b="1" i="1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1800" b="1" baseline="-25000" dirty="0" err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AND_OR</a:t>
            </a:r>
            <a:endParaRPr lang="it-IT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902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784566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Step 1: </a:t>
            </a:r>
            <a:r>
              <a:rPr lang="en-US" sz="3200" dirty="0">
                <a:latin typeface="+mj-lt"/>
                <a:cs typeface="Arial" charset="0"/>
              </a:rPr>
              <a:t>Compute </a:t>
            </a:r>
            <a:r>
              <a:rPr lang="en-US" sz="3200" i="1" dirty="0" err="1">
                <a:latin typeface="+mj-lt"/>
                <a:cs typeface="Arial" charset="0"/>
              </a:rPr>
              <a:t>G</a:t>
            </a:r>
            <a:r>
              <a:rPr lang="en-US" sz="3200" i="1" baseline="-25000" dirty="0" err="1">
                <a:latin typeface="+mj-lt"/>
                <a:cs typeface="Arial" charset="0"/>
              </a:rPr>
              <a:t>i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i="1" dirty="0">
                <a:latin typeface="+mj-lt"/>
                <a:cs typeface="Arial" charset="0"/>
              </a:rPr>
              <a:t>P</a:t>
            </a:r>
            <a:r>
              <a:rPr lang="en-US" sz="3200" i="1" baseline="-25000" dirty="0">
                <a:latin typeface="+mj-lt"/>
                <a:cs typeface="Arial" charset="0"/>
              </a:rPr>
              <a:t>i</a:t>
            </a:r>
            <a:r>
              <a:rPr lang="en-US" sz="3200" dirty="0">
                <a:latin typeface="+mj-lt"/>
                <a:cs typeface="Arial" charset="0"/>
              </a:rPr>
              <a:t> for all columns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Step 2:</a:t>
            </a:r>
            <a:r>
              <a:rPr lang="en-US" sz="3200" dirty="0">
                <a:latin typeface="+mj-lt"/>
                <a:cs typeface="Arial" charset="0"/>
              </a:rPr>
              <a:t> Compute </a:t>
            </a:r>
            <a:r>
              <a:rPr lang="en-US" sz="3200" i="1" dirty="0">
                <a:latin typeface="+mj-lt"/>
                <a:cs typeface="Arial" charset="0"/>
              </a:rPr>
              <a:t>G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i="1" dirty="0">
                <a:latin typeface="+mj-lt"/>
                <a:cs typeface="Arial" charset="0"/>
              </a:rPr>
              <a:t>P</a:t>
            </a:r>
            <a:r>
              <a:rPr lang="en-US" sz="3200" dirty="0">
                <a:latin typeface="+mj-lt"/>
                <a:cs typeface="Arial" charset="0"/>
              </a:rPr>
              <a:t> for </a:t>
            </a:r>
            <a:r>
              <a:rPr lang="en-US" sz="3200" i="1" dirty="0">
                <a:latin typeface="+mj-lt"/>
                <a:cs typeface="Arial" charset="0"/>
              </a:rPr>
              <a:t>k</a:t>
            </a:r>
            <a:r>
              <a:rPr lang="en-US" sz="3200" dirty="0">
                <a:latin typeface="+mj-lt"/>
                <a:cs typeface="Arial" charset="0"/>
              </a:rPr>
              <a:t>-bit blocks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Step 3: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 err="1">
                <a:latin typeface="+mj-lt"/>
                <a:cs typeface="Arial" charset="0"/>
              </a:rPr>
              <a:t>C</a:t>
            </a:r>
            <a:r>
              <a:rPr lang="en-US" sz="3200" i="1" baseline="-25000" dirty="0" err="1">
                <a:latin typeface="+mj-lt"/>
                <a:cs typeface="Arial" charset="0"/>
              </a:rPr>
              <a:t>in</a:t>
            </a:r>
            <a:r>
              <a:rPr lang="en-US" sz="3200" dirty="0">
                <a:latin typeface="+mj-lt"/>
                <a:cs typeface="Arial" charset="0"/>
              </a:rPr>
              <a:t> propagates through each </a:t>
            </a:r>
            <a:r>
              <a:rPr lang="en-US" sz="3200" i="1" dirty="0">
                <a:latin typeface="+mj-lt"/>
                <a:cs typeface="Arial" charset="0"/>
              </a:rPr>
              <a:t>k</a:t>
            </a:r>
            <a:r>
              <a:rPr lang="en-US" sz="3200" dirty="0">
                <a:latin typeface="+mj-lt"/>
                <a:cs typeface="Arial" charset="0"/>
              </a:rPr>
              <a:t>-bit propagate/generate logic (meanwhile computing sums)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Step 4:</a:t>
            </a:r>
            <a:r>
              <a:rPr lang="en-US" sz="3200" dirty="0">
                <a:latin typeface="+mj-lt"/>
                <a:cs typeface="Arial" charset="0"/>
              </a:rPr>
              <a:t> Compute sum for most significant k-bit 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Addition</a:t>
            </a:r>
          </a:p>
        </p:txBody>
      </p:sp>
    </p:spTree>
    <p:extLst>
      <p:ext uri="{BB962C8B-B14F-4D97-AF65-F5344CB8AC3E}">
        <p14:creationId xmlns:p14="http://schemas.microsoft.com/office/powerpoint/2010/main" val="410893503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868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5400447"/>
              </p:ext>
            </p:extLst>
          </p:nvPr>
        </p:nvGraphicFramePr>
        <p:xfrm>
          <a:off x="1600200" y="914400"/>
          <a:ext cx="5486400" cy="497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914640" imgH="3552480" progId="Visio.Drawing.6">
                  <p:embed/>
                </p:oleObj>
              </mc:Choice>
              <mc:Fallback>
                <p:oleObj name="VISIO" r:id="rId4" imgW="3914640" imgH="355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14400"/>
                        <a:ext cx="5486400" cy="4979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32-bit CLA with 4-bit Blocks</a:t>
            </a:r>
          </a:p>
        </p:txBody>
      </p:sp>
    </p:spTree>
    <p:extLst>
      <p:ext uri="{BB962C8B-B14F-4D97-AF65-F5344CB8AC3E}">
        <p14:creationId xmlns:p14="http://schemas.microsoft.com/office/powerpoint/2010/main" val="2771825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For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-bit CLA with </a:t>
            </a:r>
            <a:r>
              <a:rPr lang="en-US" sz="2400" i="1" dirty="0">
                <a:latin typeface="+mj-lt"/>
                <a:cs typeface="Arial" charset="0"/>
              </a:rPr>
              <a:t>k</a:t>
            </a:r>
            <a:r>
              <a:rPr lang="en-US" sz="2400" dirty="0">
                <a:latin typeface="+mj-lt"/>
                <a:cs typeface="Arial" charset="0"/>
              </a:rPr>
              <a:t>-bit blocks: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CLA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pg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pg_</a:t>
            </a:r>
            <a:r>
              <a:rPr lang="en-US" sz="32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block</a:t>
            </a:r>
            <a:r>
              <a:rPr lang="en-US" sz="32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N/k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– 1)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AND_OR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FA</a:t>
            </a:r>
            <a:endParaRPr lang="en-US" sz="3200" b="1" i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i="1" baseline="-25000" dirty="0">
                <a:latin typeface="Times New Roman" pitchFamily="18" charset="0"/>
                <a:cs typeface="Arial" charset="0"/>
              </a:rPr>
              <a:t>	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000" dirty="0">
                <a:latin typeface="Times New Roman" pitchFamily="18" charset="0"/>
                <a:cs typeface="Arial" charset="0"/>
              </a:rPr>
              <a:t> : 	</a:t>
            </a:r>
            <a:r>
              <a:rPr lang="en-US" sz="2000" dirty="0">
                <a:latin typeface="+mj-lt"/>
                <a:cs typeface="Arial" charset="0"/>
              </a:rPr>
              <a:t>delay to generate all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20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G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i</a:t>
            </a:r>
            <a:endParaRPr lang="en-US" sz="2000" i="1" baseline="-25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block</a:t>
            </a:r>
            <a:r>
              <a:rPr lang="en-US" sz="2000" dirty="0">
                <a:latin typeface="Times New Roman" pitchFamily="18" charset="0"/>
                <a:cs typeface="Arial" charset="0"/>
              </a:rPr>
              <a:t> :	</a:t>
            </a:r>
            <a:r>
              <a:rPr lang="en-US" sz="2000" dirty="0">
                <a:latin typeface="+mj-lt"/>
                <a:cs typeface="Arial" charset="0"/>
              </a:rPr>
              <a:t>delay to generate all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P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G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j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AND</a:t>
            </a:r>
            <a:r>
              <a:rPr lang="en-US" sz="2000" i="1" baseline="-25000" dirty="0" err="1">
                <a:latin typeface="Times New Roman" pitchFamily="18" charset="0"/>
                <a:cs typeface="Arial" charset="0"/>
              </a:rPr>
              <a:t>_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OR</a:t>
            </a:r>
            <a:r>
              <a:rPr lang="en-US" sz="2000" dirty="0">
                <a:latin typeface="Times New Roman" pitchFamily="18" charset="0"/>
                <a:cs typeface="Arial" charset="0"/>
              </a:rPr>
              <a:t> :	</a:t>
            </a:r>
            <a:r>
              <a:rPr lang="en-US" sz="2000" dirty="0">
                <a:latin typeface="+mj-lt"/>
                <a:cs typeface="Arial" charset="0"/>
              </a:rPr>
              <a:t>delay from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in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to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out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of final AND/OR gate in </a:t>
            </a:r>
            <a:r>
              <a:rPr lang="en-US" sz="2000" i="1" dirty="0">
                <a:latin typeface="+mj-lt"/>
                <a:cs typeface="Arial" charset="0"/>
              </a:rPr>
              <a:t>k</a:t>
            </a:r>
            <a:r>
              <a:rPr lang="en-US" sz="2000" dirty="0">
                <a:latin typeface="+mj-lt"/>
                <a:cs typeface="Arial" charset="0"/>
              </a:rPr>
              <a:t>-bit CLA block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An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-bit carry-</a:t>
            </a:r>
            <a:r>
              <a:rPr lang="en-US" sz="2400" dirty="0" err="1">
                <a:latin typeface="+mj-lt"/>
                <a:cs typeface="Arial" charset="0"/>
              </a:rPr>
              <a:t>lookahead</a:t>
            </a:r>
            <a:r>
              <a:rPr lang="en-US" sz="2400" dirty="0">
                <a:latin typeface="+mj-lt"/>
                <a:cs typeface="Arial" charset="0"/>
              </a:rPr>
              <a:t> adder is generally much faster than a ripple-carry adder for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  &gt; 16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Carry-</a:t>
            </a:r>
            <a:r>
              <a:rPr lang="en-US" sz="4400" dirty="0" err="1">
                <a:latin typeface="+mj-lt"/>
              </a:rPr>
              <a:t>Lookahead</a:t>
            </a:r>
            <a:r>
              <a:rPr lang="en-US" sz="4400" dirty="0">
                <a:latin typeface="+mj-lt"/>
              </a:rPr>
              <a:t> Adder Delay</a:t>
            </a:r>
          </a:p>
        </p:txBody>
      </p:sp>
    </p:spTree>
    <p:extLst>
      <p:ext uri="{BB962C8B-B14F-4D97-AF65-F5344CB8AC3E}">
        <p14:creationId xmlns:p14="http://schemas.microsoft.com/office/powerpoint/2010/main" val="29338747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FC9BC0-B98A-6F73-3452-4406F3E89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8200"/>
            <a:ext cx="9144000" cy="55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630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C2E518A-749F-B2EE-FBA1-57932E6AA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079"/>
          <a:stretch/>
        </p:blipFill>
        <p:spPr>
          <a:xfrm>
            <a:off x="0" y="1771650"/>
            <a:ext cx="6810375" cy="65722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5FC9BC0-B98A-6F73-3452-4406F3E89E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3" t="27674" r="14971"/>
          <a:stretch/>
        </p:blipFill>
        <p:spPr>
          <a:xfrm>
            <a:off x="4845281" y="3190875"/>
            <a:ext cx="4165369" cy="26479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839475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C2E518A-749F-B2EE-FBA1-57932E6AA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176"/>
          <a:stretch/>
        </p:blipFill>
        <p:spPr>
          <a:xfrm>
            <a:off x="0" y="1771650"/>
            <a:ext cx="6810375" cy="20764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5FC9BC0-B98A-6F73-3452-4406F3E89E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3" t="27674" r="14971"/>
          <a:stretch/>
        </p:blipFill>
        <p:spPr>
          <a:xfrm>
            <a:off x="4845281" y="3190875"/>
            <a:ext cx="4165369" cy="26479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56549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C2E518A-749F-B2EE-FBA1-57932E6AA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1650"/>
            <a:ext cx="6810375" cy="508635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3D4FD2E2-39D2-1162-0312-8FBDFEC445AA}"/>
              </a:ext>
            </a:extLst>
          </p:cNvPr>
          <p:cNvSpPr/>
          <p:nvPr/>
        </p:nvSpPr>
        <p:spPr>
          <a:xfrm>
            <a:off x="1685925" y="4191000"/>
            <a:ext cx="3848100" cy="2495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FC9BC0-B98A-6F73-3452-4406F3E89E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3" t="27674" r="14971"/>
          <a:stretch/>
        </p:blipFill>
        <p:spPr>
          <a:xfrm>
            <a:off x="4845281" y="3190875"/>
            <a:ext cx="4165369" cy="26479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36264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C2E518A-749F-B2EE-FBA1-57932E6AA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1650"/>
            <a:ext cx="6810375" cy="50863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5FC9BC0-B98A-6F73-3452-4406F3E89E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3" t="27674" r="14971"/>
          <a:stretch/>
        </p:blipFill>
        <p:spPr>
          <a:xfrm>
            <a:off x="4845281" y="3190875"/>
            <a:ext cx="4165369" cy="26479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139491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C2E518A-749F-B2EE-FBA1-57932E6AA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1650"/>
            <a:ext cx="6810375" cy="50863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5FC9BC0-B98A-6F73-3452-4406F3E89E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3" t="27674" r="14971"/>
          <a:stretch/>
        </p:blipFill>
        <p:spPr>
          <a:xfrm>
            <a:off x="4845281" y="3190875"/>
            <a:ext cx="4165369" cy="26479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57929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7543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/>
              <a:t>Digital building blocks:</a:t>
            </a:r>
          </a:p>
          <a:p>
            <a:pPr lvl="1"/>
            <a:r>
              <a:rPr lang="en-US" dirty="0"/>
              <a:t>Gates, multiplexers, decoders, registers, arithmetic circuits, counters, memory arrays, logic arrays</a:t>
            </a:r>
          </a:p>
          <a:p>
            <a:r>
              <a:rPr lang="en-US" sz="3500" b="1" dirty="0"/>
              <a:t>Building blocks demonstrate hierarchy, modularity, and regularity:</a:t>
            </a:r>
          </a:p>
          <a:p>
            <a:pPr lvl="1"/>
            <a:r>
              <a:rPr lang="en-US" dirty="0"/>
              <a:t>Hierarchy of simpler components</a:t>
            </a:r>
          </a:p>
          <a:p>
            <a:pPr lvl="1"/>
            <a:r>
              <a:rPr lang="en-US" dirty="0"/>
              <a:t>Well-defined interfaces and functions</a:t>
            </a:r>
          </a:p>
          <a:p>
            <a:pPr lvl="1"/>
            <a:r>
              <a:rPr lang="en-US" dirty="0"/>
              <a:t>Regular structure easily extends to different sizes</a:t>
            </a:r>
          </a:p>
          <a:p>
            <a:r>
              <a:rPr lang="en-US" sz="3500" b="1" dirty="0"/>
              <a:t>Building blocks used to build microprocessor</a:t>
            </a:r>
          </a:p>
          <a:p>
            <a:pPr>
              <a:buFontTx/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40323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endParaRPr lang="en-US" sz="44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C2E518A-749F-B2EE-FBA1-57932E6AA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1650"/>
            <a:ext cx="6810375" cy="50863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5FC9BC0-B98A-6F73-3452-4406F3E89E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3" t="27674" r="14971"/>
          <a:stretch/>
        </p:blipFill>
        <p:spPr>
          <a:xfrm>
            <a:off x="4845281" y="3190875"/>
            <a:ext cx="4165369" cy="26479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9720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7511" name="Object 7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091531" y="914400"/>
          <a:ext cx="4690269" cy="497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10280" imgH="2660400" progId="Visio.Drawing.6">
                  <p:embed/>
                </p:oleObj>
              </mc:Choice>
              <mc:Fallback>
                <p:oleObj name="VISIO" r:id="rId5" imgW="2510280" imgH="2660400" progId="Visio.Drawing.6">
                  <p:embed/>
                  <p:pic>
                    <p:nvPicPr>
                      <p:cNvPr id="917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531" y="914400"/>
                        <a:ext cx="4690269" cy="4970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8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1-Bit Adders</a:t>
            </a:r>
          </a:p>
        </p:txBody>
      </p:sp>
    </p:spTree>
    <p:extLst>
      <p:ext uri="{BB962C8B-B14F-4D97-AF65-F5344CB8AC3E}">
        <p14:creationId xmlns:p14="http://schemas.microsoft.com/office/powerpoint/2010/main" val="21043316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4356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074465" y="914400"/>
          <a:ext cx="4707335" cy="4989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10280" imgH="2660400" progId="Visio.Drawing.6">
                  <p:embed/>
                </p:oleObj>
              </mc:Choice>
              <mc:Fallback>
                <p:oleObj name="VISIO" r:id="rId5" imgW="2510280" imgH="2660400" progId="Visio.Drawing.6">
                  <p:embed/>
                  <p:pic>
                    <p:nvPicPr>
                      <p:cNvPr id="1124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465" y="914400"/>
                        <a:ext cx="4707335" cy="4989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435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1-Bit Adders</a:t>
            </a:r>
          </a:p>
        </p:txBody>
      </p:sp>
    </p:spTree>
    <p:extLst>
      <p:ext uri="{BB962C8B-B14F-4D97-AF65-F5344CB8AC3E}">
        <p14:creationId xmlns:p14="http://schemas.microsoft.com/office/powerpoint/2010/main" val="4694019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2308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108453" y="914400"/>
          <a:ext cx="467334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10280" imgH="2660400" progId="Visio.Drawing.6">
                  <p:embed/>
                </p:oleObj>
              </mc:Choice>
              <mc:Fallback>
                <p:oleObj name="VISIO" r:id="rId5" imgW="2510280" imgH="2660400" progId="Visio.Drawing.6">
                  <p:embed/>
                  <p:pic>
                    <p:nvPicPr>
                      <p:cNvPr id="1122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453" y="914400"/>
                        <a:ext cx="4673347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23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1-Bit Adders</a:t>
            </a:r>
          </a:p>
        </p:txBody>
      </p:sp>
    </p:spTree>
    <p:extLst>
      <p:ext uri="{BB962C8B-B14F-4D97-AF65-F5344CB8AC3E}">
        <p14:creationId xmlns:p14="http://schemas.microsoft.com/office/powerpoint/2010/main" val="7222231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0F51BCE7-196C-4E2B-931D-3438E3C1257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 Full adder can be composed starting from 2 Half-Adders</a:t>
            </a:r>
            <a:endParaRPr lang="en-US" sz="2600" dirty="0">
              <a:latin typeface="+mj-lt"/>
              <a:cs typeface="Arial" charset="0"/>
            </a:endParaRPr>
          </a:p>
        </p:txBody>
      </p:sp>
      <p:sp>
        <p:nvSpPr>
          <p:cNvPr id="11223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1-Bit Adders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6A232CCA-A86F-4742-9DA4-1C03332B009C}"/>
              </a:ext>
            </a:extLst>
          </p:cNvPr>
          <p:cNvSpPr txBox="1"/>
          <p:nvPr/>
        </p:nvSpPr>
        <p:spPr>
          <a:xfrm>
            <a:off x="609600" y="2211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Full </a:t>
            </a:r>
            <a:r>
              <a:rPr lang="en-US" sz="4400">
                <a:latin typeface="+mj-lt"/>
              </a:rPr>
              <a:t>Adders from </a:t>
            </a:r>
            <a:r>
              <a:rPr lang="en-US" sz="4400" dirty="0">
                <a:latin typeface="+mj-lt"/>
              </a:rPr>
              <a:t>Half Adder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6DB6BA-F6C6-48D8-B499-C43DF0C07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766" y="2395537"/>
            <a:ext cx="27717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047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8532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5867400" y="3886200"/>
          <a:ext cx="274320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50120" imgH="802080" progId="Visio.Drawing.6">
                  <p:embed/>
                </p:oleObj>
              </mc:Choice>
              <mc:Fallback>
                <p:oleObj name="VISIO" r:id="rId6" imgW="1050120" imgH="802080" progId="Visio.Drawing.6">
                  <p:embed/>
                  <p:pic>
                    <p:nvPicPr>
                      <p:cNvPr id="918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86200"/>
                        <a:ext cx="2743200" cy="200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853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Types of carry propagate adders (CPAs):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Ripple-carry 		(slow)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Carry-</a:t>
            </a:r>
            <a:r>
              <a:rPr lang="en-US" sz="2600" dirty="0" err="1">
                <a:latin typeface="+mj-lt"/>
                <a:cs typeface="Arial" charset="0"/>
              </a:rPr>
              <a:t>lookahead</a:t>
            </a:r>
            <a:r>
              <a:rPr lang="en-US" sz="2600" dirty="0">
                <a:latin typeface="+mj-lt"/>
                <a:cs typeface="Arial" charset="0"/>
              </a:rPr>
              <a:t> 	(fast)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Prefix 			(faster)</a:t>
            </a:r>
          </a:p>
          <a:p>
            <a:pPr marL="342900" indent="-3429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Carry-</a:t>
            </a:r>
            <a:r>
              <a:rPr lang="en-US" sz="2600" dirty="0" err="1">
                <a:latin typeface="+mj-lt"/>
                <a:cs typeface="Arial" charset="0"/>
              </a:rPr>
              <a:t>lookahead</a:t>
            </a:r>
            <a:r>
              <a:rPr lang="en-US" sz="2600" dirty="0">
                <a:latin typeface="+mj-lt"/>
                <a:cs typeface="Arial" charset="0"/>
              </a:rPr>
              <a:t> and prefix adders faster for large adders but require more hardware              </a:t>
            </a:r>
          </a:p>
          <a:p>
            <a:r>
              <a:rPr lang="en-US" sz="2600" b="1" dirty="0">
                <a:latin typeface="+mj-lt"/>
                <a:cs typeface="Arial" charset="0"/>
              </a:rPr>
              <a:t>						          Symbol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Multibit</a:t>
            </a:r>
            <a:r>
              <a:rPr lang="en-US" sz="4400" dirty="0">
                <a:latin typeface="+mj-lt"/>
              </a:rPr>
              <a:t> Adders (CPAs)</a:t>
            </a:r>
          </a:p>
        </p:txBody>
      </p:sp>
    </p:spTree>
    <p:extLst>
      <p:ext uri="{BB962C8B-B14F-4D97-AF65-F5344CB8AC3E}">
        <p14:creationId xmlns:p14="http://schemas.microsoft.com/office/powerpoint/2010/main" val="27169598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6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838200" y="3429000"/>
          <a:ext cx="81534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135960" imgH="684360" progId="Visio.Drawing.6">
                  <p:embed/>
                </p:oleObj>
              </mc:Choice>
              <mc:Fallback>
                <p:oleObj name="VISIO" r:id="rId5" imgW="3135960" imgH="684360" progId="Visio.Drawing.6">
                  <p:embed/>
                  <p:pic>
                    <p:nvPicPr>
                      <p:cNvPr id="919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8153400" cy="177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34208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Chain 1-bit adders together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Carry ripples through entire chain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Disadvantage: </a:t>
            </a:r>
            <a:r>
              <a:rPr lang="en-US" sz="3200" b="1" dirty="0">
                <a:latin typeface="+mj-lt"/>
                <a:cs typeface="Arial" charset="0"/>
              </a:rPr>
              <a:t>slow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Ripple-Carry Adder</a:t>
            </a:r>
          </a:p>
        </p:txBody>
      </p:sp>
    </p:spTree>
    <p:extLst>
      <p:ext uri="{BB962C8B-B14F-4D97-AF65-F5344CB8AC3E}">
        <p14:creationId xmlns:p14="http://schemas.microsoft.com/office/powerpoint/2010/main" val="290470780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5831</TotalTime>
  <Words>1160</Words>
  <Application>Microsoft Office PowerPoint</Application>
  <PresentationFormat>Presentazione su schermo (4:3)</PresentationFormat>
  <Paragraphs>184</Paragraphs>
  <Slides>30</Slides>
  <Notes>30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110</cp:revision>
  <dcterms:created xsi:type="dcterms:W3CDTF">2012-08-07T04:56:47Z</dcterms:created>
  <dcterms:modified xsi:type="dcterms:W3CDTF">2023-12-11T11:30:31Z</dcterms:modified>
</cp:coreProperties>
</file>