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96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367" r:id="rId10"/>
    <p:sldId id="278" r:id="rId11"/>
    <p:sldId id="407" r:id="rId12"/>
    <p:sldId id="408" r:id="rId13"/>
    <p:sldId id="409" r:id="rId14"/>
    <p:sldId id="410" r:id="rId15"/>
    <p:sldId id="285" r:id="rId16"/>
    <p:sldId id="286" r:id="rId17"/>
    <p:sldId id="287" r:id="rId18"/>
    <p:sldId id="419" r:id="rId19"/>
    <p:sldId id="289" r:id="rId20"/>
    <p:sldId id="290" r:id="rId21"/>
    <p:sldId id="610" r:id="rId22"/>
    <p:sldId id="611" r:id="rId23"/>
    <p:sldId id="61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3053" autoAdjust="0"/>
  </p:normalViewPr>
  <p:slideViewPr>
    <p:cSldViewPr snapToGrid="0">
      <p:cViewPr varScale="1">
        <p:scale>
          <a:sx n="100" d="100"/>
          <a:sy n="100" d="100"/>
        </p:scale>
        <p:origin x="17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1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5379-E41C-4A88-8AB6-884E5A8DBFFC}" type="slidenum">
              <a:rPr lang="en-US"/>
              <a:pPr/>
              <a:t>10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28850-3591-FB43-BAA2-5CAEBCC24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24DDC7B-2B08-2749-BFB3-2141059708A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25379-E41C-4A88-8AB6-884E5A8DBFFC}" type="slidenum">
              <a:rPr lang="en-US"/>
              <a:pPr/>
              <a:t>11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C03C3D-91FC-2D4E-8BC1-90BBCC3DE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D174A2E-23B3-FA43-8BDB-9D0A35DB4C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BD64D-7A28-4C09-AD28-0A2A9F5E855C}" type="slidenum">
              <a:rPr lang="en-US"/>
              <a:pPr/>
              <a:t>12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862F7-A00A-2546-A7FD-6C2A9A1DA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F706C9C-344F-884E-B67E-D8044DCA6E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BD64D-7A28-4C09-AD28-0A2A9F5E855C}" type="slidenum">
              <a:rPr lang="en-US"/>
              <a:pPr/>
              <a:t>13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09DA68-C09C-9E49-9A7B-4C5273636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BC309BE-27DA-6841-8EC2-74B660663D0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382E3-B6AE-4D9F-9B06-90BBF200EB8D}" type="slidenum">
              <a:rPr lang="en-US"/>
              <a:pPr/>
              <a:t>14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308C55-96C7-5646-B0A3-DBEE0088D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E858635-9E02-7642-8FE1-EBA692E6B5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D3818-C691-4462-91B3-1A84E4E8F0B6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9BCB5-463B-43A3-8426-04655F46849E}" type="slidenum">
              <a:rPr lang="en-US"/>
              <a:pPr/>
              <a:t>16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77750-E0F0-4F51-AE77-6C21D8562040}" type="slidenum">
              <a:rPr lang="en-US"/>
              <a:pPr/>
              <a:t>17</a:t>
            </a:fld>
            <a:endParaRPr lang="en-US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9010-F3BB-4668-BEDA-1437D9B3C51A}" type="slidenum">
              <a:rPr lang="en-US"/>
              <a:pPr/>
              <a:t>18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4A4CB-4B48-4164-AE41-0C102DFCE321}" type="slidenum">
              <a:rPr lang="en-US"/>
              <a:pPr/>
              <a:t>19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52E84-640A-48FA-B2F0-6D35A310DE59}" type="slidenum">
              <a:rPr lang="en-US"/>
              <a:pPr/>
              <a:t>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20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ACB7A-6856-4C6C-B395-975EE3D43E79}" type="slidenum">
              <a:rPr lang="en-US"/>
              <a:pPr/>
              <a:t>3</a:t>
            </a:fld>
            <a:endParaRPr 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15503-9884-46CC-B00D-22B9BC5D3F97}" type="slidenum">
              <a:rPr lang="en-US"/>
              <a:pPr/>
              <a:t>4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A8133-5195-4A64-B8C2-A67E9E3C494B}" type="slidenum">
              <a:rPr lang="en-US"/>
              <a:pPr/>
              <a:t>5</a:t>
            </a:fld>
            <a:endParaRPr lang="en-US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9F198-FCDE-45FD-BE14-A5C897F13BC0}" type="slidenum">
              <a:rPr lang="en-US"/>
              <a:pPr/>
              <a:t>6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F5F46-A2EB-4EE2-BA14-4D4BF73A5139}" type="slidenum">
              <a:rPr lang="en-US"/>
              <a:pPr/>
              <a:t>7</a:t>
            </a:fld>
            <a:endParaRPr lang="en-US"/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8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4C4F4-5942-4C69-9A84-94424F5E1BE1}" type="slidenum">
              <a:rPr lang="en-US"/>
              <a:pPr/>
              <a:t>9</a:t>
            </a:fld>
            <a:endParaRPr lang="en-US"/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Digtal</a:t>
            </a:r>
            <a:r>
              <a:rPr lang="en-US" sz="1400" dirty="0">
                <a:solidFill>
                  <a:schemeClr val="tx1"/>
                </a:solidFill>
              </a:rPr>
              <a:t> Design and Computer Architecture:</a:t>
            </a:r>
            <a:r>
              <a:rPr lang="en-US" sz="1400" baseline="0" dirty="0">
                <a:solidFill>
                  <a:schemeClr val="tx1"/>
                </a:solidFill>
              </a:rPr>
              <a:t> ARM® Edition © 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0.xml"/><Relationship Id="rId7" Type="http://schemas.openxmlformats.org/officeDocument/2006/relationships/image" Target="../media/image8.wmf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0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600200" y="914400"/>
          <a:ext cx="5486400" cy="497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86400" cy="497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</p:spTree>
    <p:extLst>
      <p:ext uri="{BB962C8B-B14F-4D97-AF65-F5344CB8AC3E}">
        <p14:creationId xmlns:p14="http://schemas.microsoft.com/office/powerpoint/2010/main" val="2771825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58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600200" y="1093177"/>
          <a:ext cx="6338888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42560" imgH="1428840" progId="Visio.Drawing.6">
                  <p:embed/>
                </p:oleObj>
              </mc:Choice>
              <mc:Fallback>
                <p:oleObj name="VISIO" r:id="rId5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93177"/>
                        <a:ext cx="6338888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Subtracter</a:t>
            </a:r>
            <a:endParaRPr lang="en-US" sz="4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1219200"/>
            <a:ext cx="37338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114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58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600200" y="1093177"/>
          <a:ext cx="6338888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42560" imgH="1428840" progId="Visio.Drawing.6">
                  <p:embed/>
                </p:oleObj>
              </mc:Choice>
              <mc:Fallback>
                <p:oleObj name="VISIO" r:id="rId5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93177"/>
                        <a:ext cx="6338888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Subtracter</a:t>
            </a:r>
            <a:endParaRPr lang="en-US" sz="4400" dirty="0"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D40DDB-B06E-5E4A-BB3F-22088368D8AD}"/>
              </a:ext>
            </a:extLst>
          </p:cNvPr>
          <p:cNvCxnSpPr>
            <a:cxnSpLocks/>
          </p:cNvCxnSpPr>
          <p:nvPr/>
        </p:nvCxnSpPr>
        <p:spPr>
          <a:xfrm flipH="1">
            <a:off x="7407941" y="2769577"/>
            <a:ext cx="326359" cy="1370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D11CF-D6BE-C744-A82F-A006131DDBC1}"/>
              </a:ext>
            </a:extLst>
          </p:cNvPr>
          <p:cNvSpPr txBox="1"/>
          <p:nvPr/>
        </p:nvSpPr>
        <p:spPr>
          <a:xfrm>
            <a:off x="7508810" y="23738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</a:t>
            </a:r>
            <a:r>
              <a:rPr lang="en-US" dirty="0"/>
              <a:t> =1</a:t>
            </a:r>
          </a:p>
        </p:txBody>
      </p:sp>
    </p:spTree>
    <p:extLst>
      <p:ext uri="{BB962C8B-B14F-4D97-AF65-F5344CB8AC3E}">
        <p14:creationId xmlns:p14="http://schemas.microsoft.com/office/powerpoint/2010/main" val="38296344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143000" y="1063869"/>
          <a:ext cx="77724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36080" imgH="1689480" progId="Visio.Drawing.6">
                  <p:embed/>
                </p:oleObj>
              </mc:Choice>
              <mc:Fallback>
                <p:oleObj name="VISIO" r:id="rId5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3869"/>
                        <a:ext cx="7772400" cy="46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Comparator: Equality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219200"/>
            <a:ext cx="44958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249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143000" y="1063869"/>
          <a:ext cx="77724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36080" imgH="1689480" progId="Visio.Drawing.6">
                  <p:embed/>
                </p:oleObj>
              </mc:Choice>
              <mc:Fallback>
                <p:oleObj name="VISIO" r:id="rId5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3869"/>
                        <a:ext cx="7772400" cy="46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Comparator: Equality</a:t>
            </a:r>
          </a:p>
        </p:txBody>
      </p:sp>
    </p:spTree>
    <p:extLst>
      <p:ext uri="{BB962C8B-B14F-4D97-AF65-F5344CB8AC3E}">
        <p14:creationId xmlns:p14="http://schemas.microsoft.com/office/powerpoint/2010/main" val="7615807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5-&lt;</a:t>
            </a:r>
            <a:fld id="{4616EC90-A69E-4B91-B120-0ABD8D554FF2}" type="slidenum">
              <a:rPr lang="en-US">
                <a:solidFill>
                  <a:schemeClr val="tx1"/>
                </a:solidFill>
              </a:rPr>
              <a:pPr/>
              <a:t>14</a:t>
            </a:fld>
            <a:r>
              <a:rPr lang="en-US">
                <a:solidFill>
                  <a:schemeClr val="tx1"/>
                </a:solidFill>
              </a:rPr>
              <a:t>&gt;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92262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3124200" y="1295400"/>
          <a:ext cx="2401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91120" imgH="990720" progId="Visio.Drawing.6">
                  <p:embed/>
                </p:oleObj>
              </mc:Choice>
              <mc:Fallback>
                <p:oleObj name="VISIO" r:id="rId5" imgW="591120" imgH="990720" progId="Visio.Drawing.6">
                  <p:embed/>
                  <p:pic>
                    <p:nvPicPr>
                      <p:cNvPr id="92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401888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Comparator: Less Than</a:t>
            </a:r>
          </a:p>
        </p:txBody>
      </p:sp>
    </p:spTree>
    <p:extLst>
      <p:ext uri="{BB962C8B-B14F-4D97-AF65-F5344CB8AC3E}">
        <p14:creationId xmlns:p14="http://schemas.microsoft.com/office/powerpoint/2010/main" val="13290104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84285" y="1036637"/>
            <a:ext cx="878351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Logical shifter: </a:t>
            </a:r>
            <a:r>
              <a:rPr lang="en-US" sz="2200" dirty="0"/>
              <a:t>shifts value to left or right and fills empty spaces with 0’s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1"/>
                </a:solidFill>
              </a:rPr>
              <a:t>01</a:t>
            </a:r>
            <a:r>
              <a:rPr lang="en-US" sz="1800" dirty="0"/>
              <a:t> &gt;&gt; 2 =</a:t>
            </a:r>
            <a:endParaRPr lang="en-US" sz="1800" dirty="0">
              <a:solidFill>
                <a:srgbClr val="FF3300"/>
              </a:solidFill>
            </a:endParaRP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1"/>
                </a:solidFill>
              </a:rPr>
              <a:t>01</a:t>
            </a:r>
            <a:r>
              <a:rPr lang="en-US" sz="1800" dirty="0"/>
              <a:t> &lt;&lt; 2 =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Arithmetic shifter:</a:t>
            </a:r>
            <a:r>
              <a:rPr lang="en-US" sz="2200" dirty="0"/>
              <a:t> same as logical shifter, but on right shift, fills empty spaces with the old most significant bit (</a:t>
            </a:r>
            <a:r>
              <a:rPr lang="en-US" sz="2200" dirty="0" err="1"/>
              <a:t>msb</a:t>
            </a:r>
            <a:r>
              <a:rPr lang="en-US" sz="2200" dirty="0"/>
              <a:t>)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1"/>
                </a:solidFill>
              </a:rPr>
              <a:t>01</a:t>
            </a:r>
            <a:r>
              <a:rPr lang="en-US" sz="1800" dirty="0"/>
              <a:t> &gt;&gt;&gt; 2 =</a:t>
            </a:r>
            <a:endParaRPr lang="en-US" sz="1800" dirty="0">
              <a:solidFill>
                <a:srgbClr val="FF3300"/>
              </a:solidFill>
            </a:endParaRP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>
                <a:solidFill>
                  <a:schemeClr val="accent1"/>
                </a:solidFill>
              </a:rPr>
              <a:t>01</a:t>
            </a:r>
            <a:r>
              <a:rPr lang="en-US" sz="1800" dirty="0"/>
              <a:t> &lt;&lt;&lt; 2 =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Rotator:</a:t>
            </a:r>
            <a:r>
              <a:rPr lang="en-US" sz="2200" dirty="0"/>
              <a:t> rotates bits in a circle, such that bits shifted off one end are shifted into the other end</a:t>
            </a: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01 ROR 2 =</a:t>
            </a:r>
            <a:endParaRPr lang="en-US" sz="1800" dirty="0">
              <a:solidFill>
                <a:srgbClr val="FF3300"/>
              </a:solidFill>
            </a:endParaRPr>
          </a:p>
          <a:p>
            <a:pPr lvl="1"/>
            <a:r>
              <a:rPr lang="en-US" sz="1800" dirty="0"/>
              <a:t>Ex: </a:t>
            </a:r>
            <a:r>
              <a:rPr lang="en-US" sz="1800" dirty="0">
                <a:solidFill>
                  <a:schemeClr val="accent1"/>
                </a:solidFill>
              </a:rPr>
              <a:t>11</a:t>
            </a:r>
            <a:r>
              <a:rPr lang="en-US" sz="1800" dirty="0">
                <a:solidFill>
                  <a:srgbClr val="FF3300"/>
                </a:solidFill>
              </a:rPr>
              <a:t>0</a:t>
            </a:r>
            <a:r>
              <a:rPr lang="en-US" sz="1800" dirty="0"/>
              <a:t>01 ROL 2 =</a:t>
            </a:r>
            <a:endParaRPr lang="en-US" sz="1800" dirty="0">
              <a:solidFill>
                <a:srgbClr val="00CC99"/>
              </a:solidFill>
            </a:endParaRPr>
          </a:p>
        </p:txBody>
      </p:sp>
      <p:sp>
        <p:nvSpPr>
          <p:cNvPr id="927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Shifters</a:t>
            </a:r>
          </a:p>
        </p:txBody>
      </p:sp>
    </p:spTree>
    <p:extLst>
      <p:ext uri="{BB962C8B-B14F-4D97-AF65-F5344CB8AC3E}">
        <p14:creationId xmlns:p14="http://schemas.microsoft.com/office/powerpoint/2010/main" val="9117050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Logical shifter:</a:t>
            </a:r>
            <a:endParaRPr lang="en-US" dirty="0"/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&gt;&gt; 2 = 00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&lt;&lt; 2 = 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00</a:t>
            </a:r>
          </a:p>
          <a:p>
            <a:pPr marL="0" indent="0">
              <a:buNone/>
            </a:pPr>
            <a:r>
              <a:rPr lang="en-US" b="1" dirty="0"/>
              <a:t>Arithmetic shifter:</a:t>
            </a:r>
            <a:endParaRPr lang="en-US" dirty="0"/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&gt;&gt;&gt; 2 = 11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&lt;&lt;&lt; 2 = </a:t>
            </a:r>
            <a:r>
              <a:rPr lang="en-US" sz="2400" dirty="0">
                <a:solidFill>
                  <a:schemeClr val="accent1"/>
                </a:solidFill>
              </a:rPr>
              <a:t>00</a:t>
            </a:r>
            <a:r>
              <a:rPr lang="en-US" sz="2400" dirty="0">
                <a:solidFill>
                  <a:srgbClr val="FF3300"/>
                </a:solidFill>
              </a:rPr>
              <a:t>1</a:t>
            </a:r>
            <a:r>
              <a:rPr lang="en-US" sz="2400" dirty="0"/>
              <a:t>00</a:t>
            </a:r>
          </a:p>
          <a:p>
            <a:pPr marL="0" indent="0">
              <a:buNone/>
            </a:pPr>
            <a:r>
              <a:rPr lang="en-US" b="1" dirty="0"/>
              <a:t>Rotator:</a:t>
            </a:r>
            <a:endParaRPr lang="en-US" dirty="0"/>
          </a:p>
          <a:p>
            <a:pPr lvl="1"/>
            <a:r>
              <a:rPr lang="en-US" sz="2400" dirty="0"/>
              <a:t>Ex: 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/>
              <a:t>01 ROR 2 = 01</a:t>
            </a:r>
            <a:r>
              <a:rPr lang="en-US" sz="2400" dirty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2400" dirty="0"/>
              <a:t>Ex: 11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 ROL 2 = </a:t>
            </a:r>
            <a:r>
              <a:rPr lang="en-US" sz="2400" dirty="0">
                <a:solidFill>
                  <a:srgbClr val="FF3300"/>
                </a:solidFill>
              </a:rPr>
              <a:t>0</a:t>
            </a:r>
            <a:r>
              <a:rPr lang="en-US" sz="2400" dirty="0">
                <a:solidFill>
                  <a:schemeClr val="accent1"/>
                </a:solidFill>
              </a:rPr>
              <a:t>01</a:t>
            </a:r>
            <a:r>
              <a:rPr lang="en-US" sz="2400" dirty="0"/>
              <a:t>11</a:t>
            </a:r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Shifters</a:t>
            </a:r>
          </a:p>
        </p:txBody>
      </p:sp>
    </p:spTree>
    <p:extLst>
      <p:ext uri="{BB962C8B-B14F-4D97-AF65-F5344CB8AC3E}">
        <p14:creationId xmlns:p14="http://schemas.microsoft.com/office/powerpoint/2010/main" val="193477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447800" y="2133600"/>
          <a:ext cx="38100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46880" imgH="515160" progId="Visio.Drawing.6">
                  <p:embed/>
                </p:oleObj>
              </mc:Choice>
              <mc:Fallback>
                <p:oleObj name="VISIO" r:id="rId6" imgW="1046880" imgH="515160" progId="Visio.Drawing.6">
                  <p:embed/>
                  <p:pic>
                    <p:nvPicPr>
                      <p:cNvPr id="928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3810000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334000" y="990600"/>
          <a:ext cx="27654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54320" imgH="2536560" progId="Visio.Drawing.6">
                  <p:embed/>
                </p:oleObj>
              </mc:Choice>
              <mc:Fallback>
                <p:oleObj name="VISIO" r:id="rId8" imgW="1354320" imgH="2536560" progId="Visio.Drawing.6">
                  <p:embed/>
                  <p:pic>
                    <p:nvPicPr>
                      <p:cNvPr id="928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765425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7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Shifter Design</a:t>
            </a:r>
          </a:p>
        </p:txBody>
      </p:sp>
    </p:spTree>
    <p:extLst>
      <p:ext uri="{BB962C8B-B14F-4D97-AF65-F5344CB8AC3E}">
        <p14:creationId xmlns:p14="http://schemas.microsoft.com/office/powerpoint/2010/main" val="41698910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394618"/>
            <a:ext cx="8229600" cy="45259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&lt;&lt;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b="1" dirty="0">
                <a:solidFill>
                  <a:schemeClr val="accent1"/>
                </a:solidFill>
              </a:rPr>
              <a:t>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00001 &lt;&lt; 2  = 00100  (1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4)</a:t>
            </a:r>
          </a:p>
          <a:p>
            <a:pPr lvl="1"/>
            <a:r>
              <a:rPr lang="en-US" sz="2600" b="1" dirty="0"/>
              <a:t>Example: </a:t>
            </a:r>
            <a:r>
              <a:rPr lang="en-US" sz="2600" dirty="0"/>
              <a:t>11101 &lt;&lt; 2  = 10100  (-3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-12)</a:t>
            </a:r>
            <a:endParaRPr lang="en-US" sz="2600" dirty="0"/>
          </a:p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&gt;&gt;&gt;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÷</a:t>
            </a:r>
            <a:r>
              <a:rPr lang="en-US" b="1" dirty="0">
                <a:solidFill>
                  <a:schemeClr val="accent1"/>
                </a:solidFill>
              </a:rPr>
              <a:t>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01000 &gt;&gt;&gt; 2 = 00010  (8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2)</a:t>
            </a:r>
            <a:endParaRPr lang="en-US" sz="2600" dirty="0"/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10000 &gt;&gt;&gt; 2 = 11100  (-16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-4)</a:t>
            </a:r>
          </a:p>
        </p:txBody>
      </p:sp>
      <p:sp>
        <p:nvSpPr>
          <p:cNvPr id="947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Shifters as Multipliers, Dividers</a:t>
            </a:r>
          </a:p>
        </p:txBody>
      </p:sp>
    </p:spTree>
    <p:extLst>
      <p:ext uri="{BB962C8B-B14F-4D97-AF65-F5344CB8AC3E}">
        <p14:creationId xmlns:p14="http://schemas.microsoft.com/office/powerpoint/2010/main" val="23569168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978877"/>
            <a:ext cx="7467600" cy="4953000"/>
          </a:xfrm>
        </p:spPr>
        <p:txBody>
          <a:bodyPr>
            <a:normAutofit/>
          </a:bodyPr>
          <a:lstStyle/>
          <a:p>
            <a:r>
              <a:rPr lang="en-US" sz="2800" b="1" dirty="0"/>
              <a:t>Partial products </a:t>
            </a:r>
            <a:r>
              <a:rPr lang="en-US" sz="2800" dirty="0"/>
              <a:t>formed by multiplying a single digit of the multiplier with multiplicand</a:t>
            </a:r>
          </a:p>
          <a:p>
            <a:r>
              <a:rPr lang="en-US" sz="2800" b="1" dirty="0"/>
              <a:t>Shifted</a:t>
            </a:r>
            <a:r>
              <a:rPr lang="en-US" sz="2800" dirty="0"/>
              <a:t> partial products </a:t>
            </a:r>
            <a:r>
              <a:rPr lang="en-US" sz="2800" b="1" dirty="0"/>
              <a:t>summed</a:t>
            </a:r>
            <a:r>
              <a:rPr lang="en-US" sz="2800" dirty="0"/>
              <a:t> to form result</a:t>
            </a:r>
            <a:endParaRPr 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946183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371600" y="2209800"/>
          <a:ext cx="544656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23360" imgH="1461600" progId="Visio.Drawing.6">
                  <p:embed/>
                </p:oleObj>
              </mc:Choice>
              <mc:Fallback>
                <p:oleObj name="VISIO" r:id="rId6" imgW="2223360" imgH="1461600" progId="Visio.Drawing.6">
                  <p:embed/>
                  <p:pic>
                    <p:nvPicPr>
                      <p:cNvPr id="946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544656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Multipliers</a:t>
            </a:r>
          </a:p>
        </p:txBody>
      </p:sp>
    </p:spTree>
    <p:extLst>
      <p:ext uri="{BB962C8B-B14F-4D97-AF65-F5344CB8AC3E}">
        <p14:creationId xmlns:p14="http://schemas.microsoft.com/office/powerpoint/2010/main" val="20527022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CLA with </a:t>
            </a:r>
            <a:r>
              <a:rPr lang="en-US" sz="2400" i="1" dirty="0">
                <a:latin typeface="+mj-lt"/>
                <a:cs typeface="Arial" charset="0"/>
              </a:rPr>
              <a:t>k</a:t>
            </a:r>
            <a:r>
              <a:rPr lang="en-US" sz="2400" dirty="0">
                <a:latin typeface="+mj-lt"/>
                <a:cs typeface="Arial" charset="0"/>
              </a:rPr>
              <a:t>-bit blocks: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CLA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block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N/k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1)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AND_OR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FA</a:t>
            </a:r>
            <a:endParaRPr lang="en-US" sz="32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000" dirty="0">
                <a:latin typeface="Times New Roman" pitchFamily="18" charset="0"/>
                <a:cs typeface="Arial" charset="0"/>
              </a:rPr>
              <a:t> : 	</a:t>
            </a:r>
            <a:r>
              <a:rPr lang="en-US" sz="2000" dirty="0">
                <a:latin typeface="+mj-lt"/>
                <a:cs typeface="Arial" charset="0"/>
              </a:rPr>
              <a:t>delay to generate all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000" dirty="0">
                <a:latin typeface="Times New Roman" pitchFamily="18" charset="0"/>
                <a:cs typeface="Arial" charset="0"/>
              </a:rPr>
              <a:t> :	</a:t>
            </a:r>
            <a:r>
              <a:rPr lang="en-US" sz="2000" dirty="0">
                <a:latin typeface="+mj-lt"/>
                <a:cs typeface="Arial" charset="0"/>
              </a:rPr>
              <a:t>delay to generate all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P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j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_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:	</a:t>
            </a:r>
            <a:r>
              <a:rPr lang="en-US" sz="2000" dirty="0">
                <a:latin typeface="+mj-lt"/>
                <a:cs typeface="Arial" charset="0"/>
              </a:rPr>
              <a:t>delay from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in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to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out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of final AND/OR gate in </a:t>
            </a:r>
            <a:r>
              <a:rPr lang="en-US" sz="2000" i="1" dirty="0">
                <a:latin typeface="+mj-lt"/>
                <a:cs typeface="Arial" charset="0"/>
              </a:rPr>
              <a:t>k</a:t>
            </a:r>
            <a:r>
              <a:rPr lang="en-US" sz="2000" dirty="0">
                <a:latin typeface="+mj-lt"/>
                <a:cs typeface="Arial" charset="0"/>
              </a:rPr>
              <a:t>-bit CLA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An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carry-</a:t>
            </a:r>
            <a:r>
              <a:rPr lang="en-US" sz="2400" dirty="0" err="1">
                <a:latin typeface="+mj-lt"/>
                <a:cs typeface="Arial" charset="0"/>
              </a:rPr>
              <a:t>lookahead</a:t>
            </a:r>
            <a:r>
              <a:rPr lang="en-US" sz="2400" dirty="0">
                <a:latin typeface="+mj-lt"/>
                <a:cs typeface="Arial" charset="0"/>
              </a:rPr>
              <a:t> adder is generally much faster than a ripple-carry adder 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 &gt; 16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 Delay</a:t>
            </a:r>
          </a:p>
        </p:txBody>
      </p:sp>
    </p:spTree>
    <p:extLst>
      <p:ext uri="{BB962C8B-B14F-4D97-AF65-F5344CB8AC3E}">
        <p14:creationId xmlns:p14="http://schemas.microsoft.com/office/powerpoint/2010/main" val="293387477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4 x 4 Multiplier</a:t>
            </a:r>
          </a:p>
        </p:txBody>
      </p:sp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3" y="2514600"/>
            <a:ext cx="8718737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6" y="1066801"/>
            <a:ext cx="92906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3755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839200" cy="550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-99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Moltiplicare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sinistra.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32A6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5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Esercizio</a:t>
            </a:r>
            <a:r>
              <a:rPr lang="en-US" sz="4000" dirty="0">
                <a:latin typeface="+mj-lt"/>
              </a:rPr>
              <a:t> (1+2+1 </a:t>
            </a:r>
            <a:r>
              <a:rPr lang="en-US" sz="4000" dirty="0" err="1">
                <a:latin typeface="+mj-lt"/>
              </a:rPr>
              <a:t>punti</a:t>
            </a:r>
            <a:r>
              <a:rPr lang="en-US" sz="4000" dirty="0">
                <a:latin typeface="+mj-lt"/>
              </a:rPr>
              <a:t>)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839200" cy="550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Dati i numeri in rappresentazione IEEE 754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half-precision</a:t>
            </a:r>
            <a:b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X = 0xC080 e  Y = 0x4440,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rappresentarli in notazione decimale in virgola mobile, 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eseguire l’operazione X+Y e 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rappresentare il risultato sia in notazione decimale a virgola mobile e sia in esadecimale. 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Esercizio</a:t>
            </a:r>
            <a:r>
              <a:rPr lang="en-US" sz="4000" dirty="0">
                <a:latin typeface="+mj-lt"/>
              </a:rPr>
              <a:t> (1+2+1 </a:t>
            </a:r>
            <a:r>
              <a:rPr lang="en-US" sz="4000" dirty="0" err="1">
                <a:latin typeface="+mj-lt"/>
              </a:rPr>
              <a:t>punti</a:t>
            </a:r>
            <a:r>
              <a:rPr lang="en-US" sz="4000" dirty="0">
                <a:latin typeface="+mj-lt"/>
              </a:rPr>
              <a:t>)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839200" cy="550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Dati i numeri in rappresentazione IEEE 754 </a:t>
            </a:r>
            <a:r>
              <a:rPr kumimoji="0" lang="it-IT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half-precision</a:t>
            </a:r>
            <a:b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X = 0xC080 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-2.25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Y = 0x4440  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4.25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X+Y = 2 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4000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2979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Computes carry in (</a:t>
            </a:r>
            <a:r>
              <a:rPr lang="en-US" sz="2800" i="1" dirty="0">
                <a:latin typeface="+mj-lt"/>
                <a:cs typeface="Arial" charset="0"/>
              </a:rPr>
              <a:t>C</a:t>
            </a:r>
            <a:r>
              <a:rPr lang="en-US" sz="2800" i="1" baseline="-25000" dirty="0">
                <a:latin typeface="+mj-lt"/>
                <a:cs typeface="Arial" charset="0"/>
              </a:rPr>
              <a:t>i</a:t>
            </a:r>
            <a:r>
              <a:rPr lang="en-US" sz="2800" baseline="-25000" dirty="0">
                <a:latin typeface="+mj-lt"/>
                <a:cs typeface="Arial" charset="0"/>
              </a:rPr>
              <a:t>-1</a:t>
            </a:r>
            <a:r>
              <a:rPr lang="en-US" sz="2800" dirty="0">
                <a:latin typeface="+mj-lt"/>
                <a:cs typeface="Arial" charset="0"/>
              </a:rPr>
              <a:t>) for each column, then computes 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800" b="1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B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C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Computes </a:t>
            </a:r>
            <a:r>
              <a:rPr lang="en-US" sz="2800" i="1" dirty="0">
                <a:latin typeface="+mj-lt"/>
                <a:cs typeface="Arial" charset="0"/>
              </a:rPr>
              <a:t>G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i="1" dirty="0">
                <a:latin typeface="+mj-lt"/>
                <a:cs typeface="Arial" charset="0"/>
              </a:rPr>
              <a:t>P</a:t>
            </a:r>
            <a:r>
              <a:rPr lang="en-US" sz="2800" dirty="0">
                <a:latin typeface="+mj-lt"/>
                <a:cs typeface="Arial" charset="0"/>
              </a:rPr>
              <a:t> for 1-, 2-, 4-, 8-bit blocks, etc. until all </a:t>
            </a:r>
            <a:r>
              <a:rPr lang="en-US" sz="2800" i="1" dirty="0" err="1">
                <a:latin typeface="+mj-lt"/>
                <a:cs typeface="Arial" charset="0"/>
              </a:rPr>
              <a:t>G</a:t>
            </a:r>
            <a:r>
              <a:rPr lang="en-US" sz="2800" i="1" baseline="-25000" dirty="0" err="1">
                <a:latin typeface="+mj-lt"/>
                <a:cs typeface="Arial" charset="0"/>
              </a:rPr>
              <a:t>i</a:t>
            </a:r>
            <a:r>
              <a:rPr lang="en-US" sz="2800" dirty="0">
                <a:latin typeface="+mj-lt"/>
                <a:cs typeface="Arial" charset="0"/>
              </a:rPr>
              <a:t> (carry in) known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log</a:t>
            </a:r>
            <a:r>
              <a:rPr lang="en-US" sz="2800" baseline="-25000" dirty="0">
                <a:latin typeface="+mj-lt"/>
                <a:cs typeface="Arial" charset="0"/>
              </a:rPr>
              <a:t>2</a:t>
            </a:r>
            <a:r>
              <a:rPr lang="en-US" sz="2800" i="1" dirty="0">
                <a:latin typeface="+mj-lt"/>
                <a:cs typeface="Arial" charset="0"/>
              </a:rPr>
              <a:t>N</a:t>
            </a:r>
            <a:r>
              <a:rPr lang="en-US" sz="2800" dirty="0">
                <a:latin typeface="+mj-lt"/>
                <a:cs typeface="Arial" charset="0"/>
              </a:rPr>
              <a:t> stages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Prefix Adder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D9F3849-9469-D6B3-48A1-7111094CEF6F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2579067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69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Carry in either </a:t>
            </a:r>
            <a:r>
              <a:rPr lang="en-US" sz="2400" i="1" dirty="0">
                <a:latin typeface="+mj-lt"/>
                <a:cs typeface="Arial" charset="0"/>
              </a:rPr>
              <a:t>generated</a:t>
            </a:r>
            <a:r>
              <a:rPr lang="en-US" sz="2400" dirty="0">
                <a:latin typeface="+mj-lt"/>
                <a:cs typeface="Arial" charset="0"/>
              </a:rPr>
              <a:t> in a column or </a:t>
            </a:r>
            <a:r>
              <a:rPr lang="en-US" sz="2400" i="1" dirty="0">
                <a:latin typeface="+mj-lt"/>
                <a:cs typeface="Arial" charset="0"/>
              </a:rPr>
              <a:t>propagated</a:t>
            </a:r>
            <a:r>
              <a:rPr lang="en-US" sz="2400" dirty="0">
                <a:latin typeface="+mj-lt"/>
                <a:cs typeface="Arial" charset="0"/>
              </a:rPr>
              <a:t> from a previous column.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Column -1 holds </a:t>
            </a:r>
            <a:r>
              <a:rPr lang="en-US" sz="2400" i="1" dirty="0" err="1">
                <a:latin typeface="+mj-lt"/>
                <a:cs typeface="Arial" charset="0"/>
              </a:rPr>
              <a:t>C</a:t>
            </a:r>
            <a:r>
              <a:rPr lang="en-US" sz="2400" baseline="-25000" dirty="0" err="1">
                <a:latin typeface="+mj-lt"/>
                <a:cs typeface="Arial" charset="0"/>
              </a:rPr>
              <a:t>in</a:t>
            </a:r>
            <a:r>
              <a:rPr lang="en-US" sz="2400" dirty="0">
                <a:latin typeface="+mj-lt"/>
                <a:cs typeface="Arial" charset="0"/>
              </a:rPr>
              <a:t>, so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Carry in to column </a:t>
            </a:r>
            <a:r>
              <a:rPr lang="en-US" sz="2400" i="1" dirty="0" err="1">
                <a:latin typeface="+mj-lt"/>
                <a:cs typeface="Arial" charset="0"/>
              </a:rPr>
              <a:t>i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dirty="0">
                <a:latin typeface="+mj-lt"/>
                <a:cs typeface="Arial" charset="0"/>
              </a:rPr>
              <a:t>carry out of column </a:t>
            </a:r>
            <a:r>
              <a:rPr lang="en-US" sz="2400" i="1" dirty="0">
                <a:latin typeface="+mj-lt"/>
                <a:cs typeface="Arial" charset="0"/>
              </a:rPr>
              <a:t>i-1</a:t>
            </a:r>
            <a:r>
              <a:rPr lang="en-US" sz="2400" dirty="0">
                <a:latin typeface="+mj-lt"/>
                <a:cs typeface="Arial" charset="0"/>
              </a:rPr>
              <a:t>: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-1:-1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generate signal spanning columns </a:t>
            </a:r>
            <a:r>
              <a:rPr lang="en-US" sz="2400" i="1" dirty="0">
                <a:latin typeface="+mj-lt"/>
                <a:cs typeface="Arial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-1 to 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Sum equation: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B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Goal:</a:t>
            </a:r>
            <a:r>
              <a:rPr lang="en-US" sz="2400" dirty="0">
                <a:latin typeface="+mj-lt"/>
                <a:cs typeface="Arial" charset="0"/>
              </a:rPr>
              <a:t> Quickly compute </a:t>
            </a:r>
            <a:r>
              <a:rPr lang="en-US" sz="2400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2:-1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3:-1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4:-1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5:-1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… </a:t>
            </a:r>
            <a:r>
              <a:rPr lang="en-US" sz="2400" dirty="0">
                <a:latin typeface="+mj-lt"/>
                <a:cs typeface="Arial" charset="0"/>
              </a:rPr>
              <a:t>(called </a:t>
            </a:r>
            <a:r>
              <a:rPr lang="en-US" sz="2400" b="1" i="1" dirty="0">
                <a:latin typeface="+mj-lt"/>
                <a:cs typeface="Arial" charset="0"/>
              </a:rPr>
              <a:t>prefixes</a:t>
            </a:r>
            <a:r>
              <a:rPr lang="en-US" sz="2400" i="1" dirty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</a:pPr>
            <a:endParaRPr lang="en-US" sz="2000" baseline="-250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Prefix Adder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37F20CB-9C96-EB09-556C-3DBB4597F06B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4063086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Generate and propagate signals for a block spanning bits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+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-1:j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In words: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+mj-lt"/>
                <a:cs typeface="Arial" charset="0"/>
              </a:rPr>
              <a:t>Generate:</a:t>
            </a:r>
            <a:r>
              <a:rPr lang="en-US" sz="2400" dirty="0">
                <a:latin typeface="+mj-lt"/>
                <a:cs typeface="Arial" charset="0"/>
              </a:rPr>
              <a:t> block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will generate a carry if: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upper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generates a carry or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upper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propagates a carry generated in lower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-1: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+mj-lt"/>
                <a:cs typeface="Arial" charset="0"/>
              </a:rPr>
              <a:t>Propagate: </a:t>
            </a:r>
            <a:r>
              <a:rPr lang="en-US" sz="2400" dirty="0">
                <a:latin typeface="+mj-lt"/>
                <a:cs typeface="Arial" charset="0"/>
              </a:rPr>
              <a:t>block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will propagate a carry if </a:t>
            </a:r>
            <a:r>
              <a:rPr lang="en-US" sz="2400" i="1" dirty="0">
                <a:latin typeface="+mj-lt"/>
                <a:cs typeface="Arial" charset="0"/>
              </a:rPr>
              <a:t>both</a:t>
            </a:r>
            <a:r>
              <a:rPr lang="en-US" sz="2400" dirty="0">
                <a:latin typeface="+mj-lt"/>
                <a:cs typeface="Arial" charset="0"/>
              </a:rPr>
              <a:t> the upper and lower parts propagate the carry</a:t>
            </a:r>
          </a:p>
          <a:p>
            <a:pPr marL="742950" lvl="1" indent="-285750">
              <a:spcBef>
                <a:spcPct val="20000"/>
              </a:spcBef>
            </a:pPr>
            <a:endParaRPr lang="en-US" sz="2400" baseline="-250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Prefix Adder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7F0CEEA-987B-80AB-0CB7-4DB81F06CA85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9699332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901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133600" y="1066800"/>
          <a:ext cx="4876800" cy="484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029120" imgH="4003560" progId="Visio.Drawing.6">
                  <p:embed/>
                </p:oleObj>
              </mc:Choice>
              <mc:Fallback>
                <p:oleObj name="VISIO" r:id="rId5" imgW="4029120" imgH="4003560" progId="Visio.Drawing.6">
                  <p:embed/>
                  <p:pic>
                    <p:nvPicPr>
                      <p:cNvPr id="939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4876800" cy="484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01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16-Bit Prefix Adder Schematic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29E9CCD-C777-2F75-ACF2-F153BE7193C9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14425345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408" y="1066800"/>
            <a:ext cx="831459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PA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log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N(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prefix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XOR</a:t>
            </a:r>
            <a:endParaRPr lang="en-US" sz="32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delay to produce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or </a:t>
            </a:r>
            <a:r>
              <a:rPr lang="en-US" sz="2800" dirty="0" err="1">
                <a:latin typeface="+mj-lt"/>
                <a:cs typeface="Arial" charset="0"/>
              </a:rPr>
              <a:t>OR</a:t>
            </a:r>
            <a:r>
              <a:rPr lang="en-US" sz="2800" dirty="0">
                <a:latin typeface="+mj-lt"/>
                <a:cs typeface="Arial" charset="0"/>
              </a:rPr>
              <a:t> gate)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delay of black prefix cell (AND-OR gate)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Prefix Adder Delay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1A87AD68-4E24-5040-E1B6-B3E65C834041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26835780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906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Compare delay of: 32-bit ripple-carry, CLA, and prefix adders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CLA has 4-bit blocks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2-input gate delay = 100 </a:t>
            </a:r>
            <a:r>
              <a:rPr lang="en-US" sz="2400" dirty="0" err="1">
                <a:latin typeface="+mj-lt"/>
                <a:cs typeface="Arial" charset="0"/>
              </a:rPr>
              <a:t>ps</a:t>
            </a:r>
            <a:r>
              <a:rPr lang="en-US" sz="2400" dirty="0">
                <a:latin typeface="+mj-lt"/>
                <a:cs typeface="Arial" charset="0"/>
              </a:rPr>
              <a:t>; full adder delay = 300 </a:t>
            </a:r>
            <a:r>
              <a:rPr lang="en-US" sz="2400" dirty="0" err="1">
                <a:latin typeface="+mj-lt"/>
                <a:cs typeface="Arial" charset="0"/>
              </a:rPr>
              <a:t>ps</a:t>
            </a:r>
            <a:endParaRPr lang="en-US" sz="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Adder Delay Comparisons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7568E5E-4D07-DE62-8C58-AC8943B5CB47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38206799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906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Compare delay of: 32-bit ripple-carry, CLA, and prefix adders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CLA has 4-bit blocks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2-input gate delay = 100 </a:t>
            </a:r>
            <a:r>
              <a:rPr lang="en-US" sz="2400" dirty="0" err="1">
                <a:latin typeface="+mj-lt"/>
                <a:cs typeface="Arial" charset="0"/>
              </a:rPr>
              <a:t>ps</a:t>
            </a:r>
            <a:r>
              <a:rPr lang="en-US" sz="2400" dirty="0">
                <a:latin typeface="+mj-lt"/>
                <a:cs typeface="Arial" charset="0"/>
              </a:rPr>
              <a:t>; full adder delay = 300 </a:t>
            </a:r>
            <a:r>
              <a:rPr lang="en-US" sz="2400" dirty="0" err="1">
                <a:latin typeface="+mj-lt"/>
                <a:cs typeface="Arial" charset="0"/>
              </a:rPr>
              <a:t>ps</a:t>
            </a:r>
            <a:endParaRPr lang="en-US" sz="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Arial" charset="0"/>
              </a:rPr>
              <a:t>ripple</a:t>
            </a:r>
            <a:r>
              <a:rPr lang="en-US" sz="2400" dirty="0">
                <a:latin typeface="Times New Roman" pitchFamily="18" charset="0"/>
                <a:cs typeface="Arial" charset="0"/>
              </a:rPr>
              <a:t> 	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Nt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FA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32(300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9.6 ns</a:t>
            </a: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CLA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	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N/k</a:t>
            </a:r>
            <a:r>
              <a:rPr lang="en-US" sz="2400" dirty="0">
                <a:latin typeface="Times New Roman" pitchFamily="18" charset="0"/>
                <a:cs typeface="Arial" charset="0"/>
              </a:rPr>
              <a:t> – 1)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AND_OR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FA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dirty="0">
                <a:latin typeface="Times New Roman" pitchFamily="18" charset="0"/>
                <a:cs typeface="Arial" charset="0"/>
              </a:rPr>
              <a:t>600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dirty="0">
                <a:latin typeface="Times New Roman" pitchFamily="18" charset="0"/>
                <a:cs typeface="Arial" charset="0"/>
              </a:rPr>
              <a:t>(7)200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</a:t>
            </a:r>
            <a:r>
              <a:rPr lang="en-US" sz="2400" dirty="0">
                <a:latin typeface="Times New Roman" pitchFamily="18" charset="0"/>
                <a:cs typeface="Arial" charset="0"/>
              </a:rPr>
              <a:t> 4(300)]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ps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3.3 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="1" i="1" baseline="-25000" dirty="0" err="1">
                <a:latin typeface="Times New Roman" pitchFamily="18" charset="0"/>
                <a:cs typeface="Arial" charset="0"/>
              </a:rPr>
              <a:t>PA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	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dirty="0">
                <a:latin typeface="Times New Roman" pitchFamily="18" charset="0"/>
                <a:cs typeface="Arial" charset="0"/>
              </a:rPr>
              <a:t>log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XOR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dirty="0">
                <a:latin typeface="Times New Roman" pitchFamily="18" charset="0"/>
                <a:cs typeface="Arial" charset="0"/>
              </a:rPr>
              <a:t>log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400" dirty="0">
                <a:latin typeface="Times New Roman" pitchFamily="18" charset="0"/>
                <a:cs typeface="Arial" charset="0"/>
              </a:rPr>
              <a:t>32(200)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+ 100]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1.2 ns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Adder Delay Comparisons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BBCD05E6-1247-83B3-0D3A-3EEDDC9B75B5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Prefix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>
                <a:latin typeface="+mj-lt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27307029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1149</Words>
  <Application>Microsoft Office PowerPoint</Application>
  <PresentationFormat>Presentazione su schermo (4:3)</PresentationFormat>
  <Paragraphs>186</Paragraphs>
  <Slides>23</Slides>
  <Notes>20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AdvOTb18868a6.B</vt:lpstr>
      <vt:lpstr>Arial</vt:lpstr>
      <vt:lpstr>Calibri</vt:lpstr>
      <vt:lpstr>Symbol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115</cp:revision>
  <dcterms:created xsi:type="dcterms:W3CDTF">2012-08-07T04:56:47Z</dcterms:created>
  <dcterms:modified xsi:type="dcterms:W3CDTF">2023-12-13T06:32:15Z</dcterms:modified>
</cp:coreProperties>
</file>