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0" r:id="rId2"/>
    <p:sldId id="361" r:id="rId3"/>
    <p:sldId id="365" r:id="rId4"/>
    <p:sldId id="610" r:id="rId5"/>
    <p:sldId id="609" r:id="rId6"/>
    <p:sldId id="611" r:id="rId7"/>
    <p:sldId id="612" r:id="rId8"/>
    <p:sldId id="613" r:id="rId9"/>
    <p:sldId id="614" r:id="rId10"/>
    <p:sldId id="270" r:id="rId11"/>
    <p:sldId id="256" r:id="rId12"/>
    <p:sldId id="266" r:id="rId13"/>
    <p:sldId id="267" r:id="rId14"/>
    <p:sldId id="268" r:id="rId15"/>
    <p:sldId id="6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4" autoAdjust="0"/>
    <p:restoredTop sz="95712" autoAdjust="0"/>
  </p:normalViewPr>
  <p:slideViewPr>
    <p:cSldViewPr>
      <p:cViewPr varScale="1">
        <p:scale>
          <a:sx n="86" d="100"/>
          <a:sy n="86" d="100"/>
        </p:scale>
        <p:origin x="6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49E8-B95F-B049-91B3-74E8ED24C124}" type="datetime6">
              <a:rPr lang="en-US" smtClean="0"/>
              <a:t>October 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B10FD-5A73-6041-BAC0-E2D4E2B548BD}" type="datetime6">
              <a:rPr lang="en-US" smtClean="0"/>
              <a:t>October 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C0DEF-7F43-284B-8571-0674A1A88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24D6610-FBCE-2741-8F45-70FB0DB0A0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8917-1FBA-E348-8FF7-54501B20BF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Exercise 1.52/1.53</a:t>
            </a:r>
            <a:r>
              <a:rPr lang="en-US" dirty="0"/>
              <a:t> Perform the following additions of unsigned binary numbers. Indicate whether or not the sum overflows a 4-bit result.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(a) 1001</a:t>
            </a:r>
            <a:r>
              <a:rPr lang="en-GB" baseline="-25000" dirty="0"/>
              <a:t>2</a:t>
            </a:r>
            <a:r>
              <a:rPr lang="en-GB" dirty="0"/>
              <a:t> + 0100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(b) 1101</a:t>
            </a:r>
            <a:r>
              <a:rPr lang="en-GB" baseline="-25000" dirty="0"/>
              <a:t>2</a:t>
            </a:r>
            <a:r>
              <a:rPr lang="en-GB" dirty="0"/>
              <a:t> + 1011</a:t>
            </a:r>
            <a:r>
              <a:rPr lang="en-GB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(c) 10011001</a:t>
            </a:r>
            <a:r>
              <a:rPr lang="en-GB" baseline="-25000" dirty="0"/>
              <a:t>2</a:t>
            </a:r>
            <a:r>
              <a:rPr lang="en-GB" dirty="0"/>
              <a:t> + 01000100</a:t>
            </a:r>
            <a:r>
              <a:rPr lang="en-GB" baseline="-25000" dirty="0"/>
              <a:t>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(d) 11010010</a:t>
            </a:r>
            <a:r>
              <a:rPr lang="en-GB" baseline="-25000" dirty="0"/>
              <a:t>2</a:t>
            </a:r>
            <a:r>
              <a:rPr lang="en-GB" dirty="0"/>
              <a:t> + 10110110</a:t>
            </a:r>
            <a:r>
              <a:rPr lang="en-GB" baseline="-25000" dirty="0"/>
              <a:t>2</a:t>
            </a:r>
            <a:endParaRPr lang="en-US" b="1" baseline="-25000" dirty="0"/>
          </a:p>
          <a:p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4841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42D6D-2771-F65B-C8F3-C05F24315A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984500"/>
            <a:ext cx="7772400" cy="889000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 presi dai compiti degli scorsi anni</a:t>
            </a:r>
          </a:p>
        </p:txBody>
      </p:sp>
    </p:spTree>
    <p:extLst>
      <p:ext uri="{BB962C8B-B14F-4D97-AF65-F5344CB8AC3E}">
        <p14:creationId xmlns:p14="http://schemas.microsoft.com/office/powerpoint/2010/main" val="276167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it-IT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Rappresentare X = - 97 e Y = 39 in Ca2, ognuno con il minimo numero di bit.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endParaRPr kumimoji="0" lang="it-IT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endParaRPr kumimoji="0" lang="it-IT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endParaRPr kumimoji="0" lang="it-IT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b) Dopo aver calcolato il numero di bit necessario per rappresentare sia la somma X+Y che la differenza X-Y, portare X e Y alla lunghezza necessaria ed eseguire le due operazioni.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Arial"/>
                <a:sym typeface="Arial"/>
              </a:rPr>
              <a:t>c) Infine, verificare i risultati ottenuti. 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57200" y="68759"/>
            <a:ext cx="79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Arial"/>
                <a:sym typeface="Arial"/>
              </a:rPr>
              <a:t>Esercizio (1+2+1 punti) 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5819A-448A-5207-6E51-AE2CCD783410}"/>
              </a:ext>
            </a:extLst>
          </p:cNvPr>
          <p:cNvSpPr txBox="1"/>
          <p:nvPr/>
        </p:nvSpPr>
        <p:spPr>
          <a:xfrm>
            <a:off x="146756" y="151701"/>
            <a:ext cx="8455378" cy="214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Esercizio (1+2+1 punti) 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Dato A= 3.75 rappresentarlo in virgola mobile secondo lo standard IEEE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half-precision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. Eseguire poi la somma tra A e B, con B = 1100_0110_1100_0000 e rappresentare il risultato in virgola mobile secondo lo stesso formato. Infine, si converta in esadecimale il numero binario ottenuto dai 16 bit della rappresentazione in formato IEEE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half-precision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del risultato.</a:t>
            </a:r>
          </a:p>
        </p:txBody>
      </p:sp>
    </p:spTree>
    <p:extLst>
      <p:ext uri="{BB962C8B-B14F-4D97-AF65-F5344CB8AC3E}">
        <p14:creationId xmlns:p14="http://schemas.microsoft.com/office/powerpoint/2010/main" val="114578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5819A-448A-5207-6E51-AE2CCD783410}"/>
              </a:ext>
            </a:extLst>
          </p:cNvPr>
          <p:cNvSpPr txBox="1"/>
          <p:nvPr/>
        </p:nvSpPr>
        <p:spPr>
          <a:xfrm>
            <a:off x="146756" y="151701"/>
            <a:ext cx="8455378" cy="656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Esercizio (1+2+1 punti) 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Dato A= 3.75 rappresentarlo in virgola mobile secondo lo standard IEEE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half-precision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. Eseguire poi la somma tra A e B, con B = 1100_0110_1100_0000 e rappresentare il risultato in virgola mobile secondo lo stesso formato. Infine, si converta in esadecimale il numero binario ottenuto dai 16 bit della rappresentazione in formato IEEE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half-precision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del risultato.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Conversione:</a:t>
            </a:r>
            <a:b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</a:b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A = 3.75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1*2^1*1.111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	Segno = 0 (positivo)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          	Esponente = 1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          	Esponente +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bias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= 1+15 = 16 =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10000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          	Mantissa =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1110000000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          	A = 0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100_00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11_1000_0000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0x4380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B (0xC6C0):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1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100_01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10_1100_0000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	Segno = 1 (negativo)	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	Esponente +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bias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=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10001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= 17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          	Esponente = 17-15 = 2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	Mantissa =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1011000000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44958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	B = -1*2^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*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1.1011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= 110.11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-6.75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63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5819A-448A-5207-6E51-AE2CCD783410}"/>
              </a:ext>
            </a:extLst>
          </p:cNvPr>
          <p:cNvSpPr txBox="1"/>
          <p:nvPr/>
        </p:nvSpPr>
        <p:spPr>
          <a:xfrm>
            <a:off x="146756" y="151701"/>
            <a:ext cx="8455378" cy="6266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Esercizio (1+2+1 punti) 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Dato A= 3.75 rappresentarlo in virgola mobile secondo lo standard IEEE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half-precision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. Eseguire poi la somma tra A e B, con B = 1100_0110_1100_0000 e rappresentare il risultato in virgola mobile secondo lo stesso formato. Infine, si converta in esadecimale il numero binario ottenuto dai 16 bit della rappresentazione in formato IEEE </a:t>
            </a:r>
            <a:r>
              <a:rPr kumimoji="0" lang="it-IT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half-precision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del risultato.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Somma di A con B :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1. complemento a 2 della mantissa di B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m</a:t>
            </a:r>
            <a:r>
              <a:rPr kumimoji="0" lang="it-IT" sz="1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B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= -(1.1011) = -(01.1011) = (10.0100+0.0001)= 10.0101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2. Shift e somma :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  00.1111 +   </a:t>
            </a:r>
            <a:r>
              <a:rPr kumimoji="0" lang="it-IT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(x 2</a:t>
            </a:r>
            <a:r>
              <a:rPr kumimoji="0" lang="it-IT" sz="18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r>
              <a:rPr kumimoji="0" lang="it-IT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)   A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  10.0101 =   </a:t>
            </a:r>
            <a:r>
              <a:rPr kumimoji="0" lang="it-IT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(x 2</a:t>
            </a:r>
            <a:r>
              <a:rPr kumimoji="0" lang="it-IT" sz="1800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r>
              <a:rPr kumimoji="0" lang="it-IT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)   B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  -----------------------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  11.0100      (x 2</a:t>
            </a:r>
            <a:r>
              <a:rPr kumimoji="0" lang="it-IT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3. complemento a 2 e normalizzazione del risultato: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11.0100 x 2</a:t>
            </a:r>
            <a:r>
              <a:rPr kumimoji="0" lang="it-IT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= -(00.1011+0.0001) x 2</a:t>
            </a:r>
            <a:r>
              <a:rPr kumimoji="0" lang="it-IT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= -(00.11)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x 2</a:t>
            </a:r>
            <a:r>
              <a:rPr kumimoji="0" lang="it-IT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= -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1.1</a:t>
            </a:r>
            <a:r>
              <a:rPr kumimoji="0" lang="it-IT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2 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x 2</a:t>
            </a:r>
            <a:r>
              <a:rPr kumimoji="0" lang="it-IT" sz="1800" b="0" i="0" u="none" strike="noStrike" kern="0" cap="none" spc="0" normalizeH="0" baseline="3000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= -3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35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Rappresentazione IEEE = 1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100_00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10_0000_0000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= 0xC200</a:t>
            </a:r>
          </a:p>
        </p:txBody>
      </p:sp>
    </p:spTree>
    <p:extLst>
      <p:ext uri="{BB962C8B-B14F-4D97-AF65-F5344CB8AC3E}">
        <p14:creationId xmlns:p14="http://schemas.microsoft.com/office/powerpoint/2010/main" val="96384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5819A-448A-5207-6E51-AE2CCD783410}"/>
              </a:ext>
            </a:extLst>
          </p:cNvPr>
          <p:cNvSpPr txBox="1"/>
          <p:nvPr/>
        </p:nvSpPr>
        <p:spPr>
          <a:xfrm>
            <a:off x="146756" y="151701"/>
            <a:ext cx="8844844" cy="666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Esercizio 5 (4 punti) </a:t>
            </a:r>
            <a:r>
              <a:rPr lang="it-I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 consideri il numero esadecimale X=D1BD e gli si sottragga in base 16 il numero esadecimale Y=A3D. Si converta poi il risultato Z in una sequenza binaria di 16 bit, da interpretarsi come un numero razionale in formato IEEE 754 </a:t>
            </a:r>
            <a:r>
              <a:rPr lang="it-IT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half-precision</a:t>
            </a:r>
            <a:r>
              <a:rPr lang="it-I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Si prenda poi la sequenza binaria di 16 bit W=0100’0110’0000’0000</a:t>
            </a:r>
            <a:r>
              <a:rPr lang="it-IT" sz="20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it-I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la si interpreti come un numero razionale in formato IEEE 754 </a:t>
            </a:r>
            <a:r>
              <a:rPr lang="it-IT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half-precision</a:t>
            </a:r>
            <a:r>
              <a:rPr lang="it-I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e si effettui la somma tra questi 2 numeri e si scriva il risultato in formato IEEE 754 </a:t>
            </a:r>
            <a:r>
              <a:rPr lang="it-IT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half-precision</a:t>
            </a:r>
            <a:r>
              <a:rPr lang="it-I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Soluzione: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 valore di Z è 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D1BD-A3D=C780 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&lt;1,10001,1110000000&gt; 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Z= - 2</a:t>
            </a:r>
            <a:r>
              <a:rPr lang="it-IT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*(1.111)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=-(111.1)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-7.5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 valore di W è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W= &lt;0,10001,1000000000&gt; = 2</a:t>
            </a:r>
            <a:r>
              <a:rPr lang="it-IT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*(1.1)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=-(110.0)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6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 valore di Z-W è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Z-W=-1.5 = - 2</a:t>
            </a:r>
            <a:r>
              <a:rPr lang="it-IT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*(1.1)</a:t>
            </a:r>
            <a:r>
              <a:rPr lang="it-IT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  <a:r>
              <a:rPr lang="it-I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&lt;1,01111,1000000000&gt; </a:t>
            </a:r>
            <a:r>
              <a:rPr lang="it-IT" sz="200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it-IT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0xBE00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8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Exercise 1.59</a:t>
            </a:r>
            <a:r>
              <a:rPr lang="en-US" dirty="0"/>
              <a:t> Perform the following additions of unsigned hexadecimal numbers. Indicate whether or not the sum overflows an 8-bit (two hex digit) result.</a:t>
            </a:r>
          </a:p>
          <a:p>
            <a:endParaRPr lang="en-US" sz="2400" b="1" baseline="-25000" dirty="0"/>
          </a:p>
          <a:p>
            <a:pPr marL="0" indent="0">
              <a:buNone/>
            </a:pPr>
            <a:r>
              <a:rPr lang="en-GB" sz="2400" dirty="0"/>
              <a:t>(a) 22</a:t>
            </a:r>
            <a:r>
              <a:rPr lang="en-GB" sz="2400" baseline="-25000" dirty="0"/>
              <a:t>16</a:t>
            </a:r>
            <a:r>
              <a:rPr lang="en-GB" sz="2400" dirty="0"/>
              <a:t> + 8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(b) 73</a:t>
            </a:r>
            <a:r>
              <a:rPr lang="en-GB" sz="2400" baseline="-25000" dirty="0"/>
              <a:t>16</a:t>
            </a:r>
            <a:r>
              <a:rPr lang="en-GB" sz="2400" dirty="0"/>
              <a:t> + 2C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(c) 7F</a:t>
            </a:r>
            <a:r>
              <a:rPr lang="en-GB" sz="2400" baseline="-25000" dirty="0"/>
              <a:t>16</a:t>
            </a:r>
            <a:r>
              <a:rPr lang="en-GB" sz="2400" dirty="0"/>
              <a:t> + 7F</a:t>
            </a:r>
            <a:r>
              <a:rPr lang="en-GB" sz="2400" baseline="-25000" dirty="0"/>
              <a:t>16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(d) C2</a:t>
            </a:r>
            <a:r>
              <a:rPr lang="en-GB" sz="2400" baseline="-25000" dirty="0"/>
              <a:t>16</a:t>
            </a:r>
            <a:r>
              <a:rPr lang="en-GB" sz="2400" dirty="0"/>
              <a:t> + A4</a:t>
            </a:r>
            <a:r>
              <a:rPr lang="en-GB" sz="2400" baseline="-25000" dirty="0"/>
              <a:t>16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0019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1.64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8001000" cy="4953000"/>
          </a:xfrm>
        </p:spPr>
        <p:txBody>
          <a:bodyPr>
            <a:normAutofit/>
          </a:bodyPr>
          <a:lstStyle/>
          <a:p>
            <a:r>
              <a:rPr lang="en-US" dirty="0"/>
              <a:t>In a binary coded decimal (BCD) system, 4 bits are used to represent a decimal digit from 0 to 9. For example, 3710 is written as </a:t>
            </a:r>
            <a:r>
              <a:rPr lang="it-IT" dirty="0"/>
              <a:t>0011_0111</a:t>
            </a:r>
            <a:r>
              <a:rPr lang="it-IT" baseline="-25000" dirty="0"/>
              <a:t>BCD</a:t>
            </a:r>
            <a:r>
              <a:rPr lang="it-IT" dirty="0"/>
              <a:t>.</a:t>
            </a:r>
          </a:p>
          <a:p>
            <a:r>
              <a:rPr lang="en-US" dirty="0"/>
              <a:t>(a) Write 28910 in BCD</a:t>
            </a:r>
          </a:p>
          <a:p>
            <a:r>
              <a:rPr lang="en-US" dirty="0"/>
              <a:t>(b) Convert 1001_0101_0001</a:t>
            </a:r>
            <a:r>
              <a:rPr lang="it-IT" baseline="-25000" dirty="0"/>
              <a:t>BCD</a:t>
            </a:r>
            <a:r>
              <a:rPr lang="en-US" dirty="0"/>
              <a:t> to decimal</a:t>
            </a:r>
          </a:p>
          <a:p>
            <a:r>
              <a:rPr lang="en-US" dirty="0"/>
              <a:t>(c) Convert 0110_1001</a:t>
            </a:r>
            <a:r>
              <a:rPr lang="it-IT" baseline="-25000" dirty="0"/>
              <a:t>BCD</a:t>
            </a:r>
            <a:r>
              <a:rPr lang="en-US" dirty="0"/>
              <a:t> to binary</a:t>
            </a:r>
          </a:p>
          <a:p>
            <a:r>
              <a:rPr lang="en-US" dirty="0"/>
              <a:t>(d) Explain why BCD might be a useful way to represent numbers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190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4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shift 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-99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</a:t>
            </a:r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2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bits.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Moltiplicare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risultato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4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utilizzando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shift a sinistra.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00" b="0" i="0" u="none" strike="noStrike" baseline="0" dirty="0">
              <a:solidFill>
                <a:srgbClr val="32A6D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-33</a:t>
            </a:r>
          </a:p>
          <a:p>
            <a:pPr marL="342900" indent="-342900" algn="l">
              <a:buAutoNum type="alphaLcParenBoth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</a:p>
          <a:p>
            <a:pPr marL="342900" indent="-342900" algn="l">
              <a:buAutoNum type="alphaLcParenBoth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Exercises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5.29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the following base 10 numbers in 16-bit fixed-point sign/magnitude format with eight integer bits and eight fraction bits. Express your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−13.5625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42.3125</a:t>
            </a:r>
          </a:p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−17.15625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5.31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the base 10 numbers in Exercise 5.29 in 16-bit fixed-point two’s complement format with eight integer bits and eight fraction bits. Express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5.33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base 10 numbers in Exercise 5.29 in IEEE 754 single precision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format. Express your answer in hexadecimal.</a:t>
            </a:r>
          </a:p>
        </p:txBody>
      </p:sp>
    </p:spTree>
    <p:extLst>
      <p:ext uri="{BB962C8B-B14F-4D97-AF65-F5344CB8AC3E}">
        <p14:creationId xmlns:p14="http://schemas.microsoft.com/office/powerpoint/2010/main" val="13385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Exercises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5.35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following two’s complement binary fixed-point numbers to base 10. The implied binary point is explicitly shown to aid in your interpretation.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it-IT" sz="1800" b="0" i="0" u="none" strike="noStrike" baseline="0" dirty="0">
                <a:latin typeface="AdvOTbc475f09"/>
              </a:rPr>
              <a:t>(a) 0101.1000</a:t>
            </a:r>
          </a:p>
          <a:p>
            <a:pPr algn="l"/>
            <a:r>
              <a:rPr lang="it-IT" sz="1800" b="0" i="0" u="none" strike="noStrike" baseline="0" dirty="0">
                <a:latin typeface="AdvOTbc475f09"/>
              </a:rPr>
              <a:t>(b) 1111.1111</a:t>
            </a:r>
          </a:p>
          <a:p>
            <a:pPr algn="l"/>
            <a:r>
              <a:rPr lang="it-IT" sz="1800" b="0" i="0" u="none" strike="noStrike" baseline="0" dirty="0">
                <a:latin typeface="AdvOTbc475f09"/>
              </a:rPr>
              <a:t>(c) 1000.0000</a:t>
            </a: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2A6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5.38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following IEEE 754 single-precision floating-point numbers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they must be converted before doing the addition!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C0123456 + 81C564B7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D0B10301 + D1B43203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5EF10324 + 5E039020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4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sz="1800" b="0" i="0" u="none" strike="noStrike" baseline="0" dirty="0">
              <a:latin typeface="AdvOTb18868a6.B"/>
            </a:endParaRP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in IEEE 754 half-precision 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scrivere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codifica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esadecimanle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corrispondente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arenBoth"/>
            </a:pPr>
            <a:r>
              <a:rPr lang="it-IT" dirty="0"/>
              <a:t>−1.5625 × 10</a:t>
            </a:r>
            <a:r>
              <a:rPr lang="it-IT" baseline="30000" dirty="0"/>
              <a:t>−1</a:t>
            </a:r>
          </a:p>
          <a:p>
            <a:pPr algn="l"/>
            <a:r>
              <a:rPr lang="it-IT" sz="1800" b="0" i="0" u="none" strike="noStrike" baseline="0" dirty="0">
                <a:latin typeface="AdvOTbc475f09"/>
              </a:rPr>
              <a:t>(b) </a:t>
            </a:r>
            <a:r>
              <a:rPr lang="it-IT" dirty="0"/>
              <a:t>1.771 × 10</a:t>
            </a:r>
            <a:r>
              <a:rPr lang="it-IT" baseline="30000" dirty="0"/>
              <a:t>3</a:t>
            </a:r>
          </a:p>
          <a:p>
            <a:pPr algn="l"/>
            <a:r>
              <a:rPr lang="it-IT" sz="1800" b="0" i="0" u="none" strike="noStrike" baseline="0" dirty="0">
                <a:latin typeface="AdvOTbc475f09"/>
              </a:rPr>
              <a:t>(c) 0.</a:t>
            </a:r>
            <a:r>
              <a:rPr lang="it-IT" dirty="0"/>
              <a:t>34375 </a:t>
            </a:r>
          </a:p>
          <a:p>
            <a:pPr algn="l"/>
            <a:r>
              <a:rPr lang="it-IT" sz="1800" b="0" i="0" u="none" strike="noStrike" baseline="0" dirty="0">
                <a:latin typeface="AdvOTbc475f09"/>
              </a:rPr>
              <a:t>(d) 0,</a:t>
            </a:r>
            <a:r>
              <a:rPr lang="it-IT" dirty="0">
                <a:latin typeface="AdvOTbc475f09"/>
              </a:rPr>
              <a:t>1,2,3,4,5,6,7</a:t>
            </a:r>
            <a:br>
              <a:rPr lang="it-IT" dirty="0">
                <a:latin typeface="AdvOTbc475f09"/>
              </a:rPr>
            </a:br>
            <a:endParaRPr lang="it-IT" sz="1800" b="0" i="0" u="none" strike="noStrike" baseline="0" dirty="0">
              <a:latin typeface="AdvOTbc475f09"/>
            </a:endParaRPr>
          </a:p>
          <a:p>
            <a:pPr algn="l"/>
            <a:endParaRPr lang="it-IT" sz="1800" b="0" i="0" u="sng" strike="noStrike" baseline="0" dirty="0">
              <a:latin typeface="AdvOTbc475f09"/>
            </a:endParaRPr>
          </a:p>
          <a:p>
            <a:pPr algn="l"/>
            <a:r>
              <a:rPr lang="it-IT" dirty="0">
                <a:latin typeface="AdvOTbc475f09"/>
              </a:rPr>
              <a:t>	</a:t>
            </a:r>
          </a:p>
          <a:p>
            <a:pPr algn="l"/>
            <a:endParaRPr lang="it-IT" sz="1800" b="0" i="0" u="none" strike="noStrike" baseline="0" dirty="0">
              <a:latin typeface="AdvOTbc475f09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8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Calcolare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piccolo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positivo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rappresentabile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IEEE 754 half-precision ed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esprimerlo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potenze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2</a:t>
            </a: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Calcolare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positivo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rappresentabile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IEEE 754 half-precision ed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esprimerlo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potenze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2</a:t>
            </a: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espressi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IEEE 754 half-precision,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convertirli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decimale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0000_0000_0000_0000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0011_1100_0000_0000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0100_0000_0000_0000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0100_0010_0000_0000 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0100_1000_0000_0000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0100_1001_0000_0000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0100_1010_0000_0000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0100_1011_0000_0000</a:t>
            </a:r>
          </a:p>
          <a:p>
            <a:pPr marL="285750" indent="-285750">
              <a:buFontTx/>
              <a:buChar char="-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4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+mj-lt"/>
              </a:rPr>
              <a:t>Esercizi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espressi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IEEE 754 half-precision: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A=0100_0010_0000_0000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B=0000_0010_0000_0000</a:t>
            </a:r>
          </a:p>
          <a:p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Scrivere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IEEE 754 half-precision   2*A, 4*A, 16*A, A/4 ed A/16</a:t>
            </a:r>
          </a:p>
          <a:p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Scrivere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IEEE 754 half-precision   2*B, 4*B, 16*B B/4 ed B/16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Calcolare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A+B con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B=1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it-IT" dirty="0">
              <a:latin typeface="AdvOTbc475f09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54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19202</TotalTime>
  <Words>1273</Words>
  <Application>Microsoft Office PowerPoint</Application>
  <PresentationFormat>Presentazione su schermo (4:3)</PresentationFormat>
  <Paragraphs>187</Paragraphs>
  <Slides>15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AdvOTb18868a6.B</vt:lpstr>
      <vt:lpstr>AdvOTbc475f09</vt:lpstr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  <vt:lpstr>Exercise 1.64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Esercizi presi dai compiti degli scorsi anni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166</cp:revision>
  <cp:lastPrinted>2019-05-09T13:56:59Z</cp:lastPrinted>
  <dcterms:created xsi:type="dcterms:W3CDTF">2012-08-07T04:56:47Z</dcterms:created>
  <dcterms:modified xsi:type="dcterms:W3CDTF">2023-10-02T07:47:47Z</dcterms:modified>
</cp:coreProperties>
</file>