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89" r:id="rId2"/>
    <p:sldId id="305" r:id="rId3"/>
    <p:sldId id="306" r:id="rId4"/>
    <p:sldId id="307" r:id="rId5"/>
    <p:sldId id="390" r:id="rId6"/>
    <p:sldId id="288" r:id="rId7"/>
    <p:sldId id="392" r:id="rId8"/>
    <p:sldId id="292" r:id="rId9"/>
    <p:sldId id="293" r:id="rId10"/>
    <p:sldId id="359" r:id="rId11"/>
    <p:sldId id="393" r:id="rId12"/>
    <p:sldId id="406" r:id="rId13"/>
    <p:sldId id="298" r:id="rId14"/>
    <p:sldId id="405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6" r:id="rId23"/>
    <p:sldId id="267" r:id="rId24"/>
    <p:sldId id="263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684" autoAdjust="0"/>
    <p:restoredTop sz="95712" autoAdjust="0"/>
  </p:normalViewPr>
  <p:slideViewPr>
    <p:cSldViewPr>
      <p:cViewPr varScale="1">
        <p:scale>
          <a:sx n="63" d="100"/>
          <a:sy n="63" d="100"/>
        </p:scale>
        <p:origin x="871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54"/>
    </p:cViewPr>
  </p:sorterViewPr>
  <p:notesViewPr>
    <p:cSldViewPr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49E8-B95F-B049-91B3-74E8ED24C124}" type="datetime6">
              <a:rPr lang="en-US" smtClean="0"/>
              <a:t>October 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B10FD-5A73-6041-BAC0-E2D4E2B548BD}" type="datetime6">
              <a:rPr lang="en-US" smtClean="0"/>
              <a:t>October 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E242BC-A0A1-DF41-8B7D-B911AF9526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A2FD83F-588E-2F4A-B1A8-C4E04EDB004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73F2B-CA2F-CB45-AF67-5D6C71B251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1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23AB6-2A37-405E-90E9-CB240893B04C}" type="slidenum">
              <a:rPr lang="en-US"/>
              <a:pPr/>
              <a:t>11</a:t>
            </a:fld>
            <a:endParaRPr lang="en-US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23AB6-2A37-405E-90E9-CB240893B04C}" type="slidenum">
              <a:rPr lang="en-US"/>
              <a:pPr/>
              <a:t>12</a:t>
            </a:fld>
            <a:endParaRPr lang="en-US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5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D984F-F7A1-4BB7-AC8D-C7877406EE02}" type="slidenum">
              <a:rPr lang="en-US"/>
              <a:pPr/>
              <a:t>13</a:t>
            </a:fld>
            <a:endParaRPr lang="en-US"/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D984F-F7A1-4BB7-AC8D-C7877406EE02}" type="slidenum">
              <a:rPr lang="en-US"/>
              <a:pPr/>
              <a:t>14</a:t>
            </a:fld>
            <a:endParaRPr lang="en-US"/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E0F8AC-D29A-944D-A9FD-46CF429B09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6DB5146-B349-0F40-BC8E-FFBCD15B882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170E0-399C-6F43-9AC2-AF3ECE47C7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1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07D653-48D8-3C4B-8EBE-809F15388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9259302-5774-3142-9F11-48113CCE747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4AB64-5733-734A-BC55-0B53794B55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9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4A4CB-4B48-4164-AE41-0C102DFCE321}" type="slidenum">
              <a:rPr lang="en-US"/>
              <a:pPr/>
              <a:t>5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69010-F3BB-4668-BEDA-1437D9B3C51A}" type="slidenum">
              <a:rPr lang="en-US"/>
              <a:pPr/>
              <a:t>6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AE404-AC6E-4BB2-A1B0-D727B91D93E6}" type="slidenum">
              <a:rPr lang="en-US"/>
              <a:pPr/>
              <a:t>7</a:t>
            </a:fld>
            <a:endParaRPr lang="en-US"/>
          </a:p>
        </p:txBody>
      </p:sp>
      <p:sp>
        <p:nvSpPr>
          <p:cNvPr id="106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CF4E0-26B8-42A5-BD73-2A09CF620B70}" type="slidenum">
              <a:rPr lang="en-US"/>
              <a:pPr/>
              <a:t>8</a:t>
            </a:fld>
            <a:endParaRPr lang="en-US"/>
          </a:p>
        </p:txBody>
      </p:sp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0A32C-35BC-4591-B532-2FC89FF01549}" type="slidenum">
              <a:rPr lang="en-US"/>
              <a:pPr/>
              <a:t>9</a:t>
            </a:fld>
            <a:endParaRPr lang="en-US"/>
          </a:p>
        </p:txBody>
      </p:sp>
      <p:sp>
        <p:nvSpPr>
          <p:cNvPr id="106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23AB6-2A37-405E-90E9-CB240893B04C}" type="slidenum">
              <a:rPr lang="en-US"/>
              <a:pPr/>
              <a:t>10</a:t>
            </a:fld>
            <a:endParaRPr lang="en-US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01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ags" Target="../tags/tag7.xml"/><Relationship Id="rId7" Type="http://schemas.openxmlformats.org/officeDocument/2006/relationships/oleObject" Target="../embeddings/oleObject1.bin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3.w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wmf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3E4C42CC-F299-BE4F-A270-1AFCC60593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4382" y="2738915"/>
            <a:ext cx="7600950" cy="126444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en-US" sz="432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Lezione</a:t>
            </a: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58129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6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Represent 7.5</a:t>
            </a:r>
            <a:r>
              <a:rPr lang="en-US" sz="3200" baseline="-25000" dirty="0">
                <a:latin typeface="+mj-lt"/>
                <a:cs typeface="Arial" charset="0"/>
              </a:rPr>
              <a:t>10</a:t>
            </a:r>
            <a:r>
              <a:rPr lang="en-US" sz="3200" dirty="0">
                <a:latin typeface="+mj-lt"/>
                <a:cs typeface="Arial" charset="0"/>
              </a:rPr>
              <a:t> using 4 integer bits and 4 fraction bits.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		</a:t>
            </a:r>
            <a:endParaRPr lang="en-US" sz="3200" b="1" dirty="0">
              <a:solidFill>
                <a:schemeClr val="accent1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Fixed-Point Number Example</a:t>
            </a:r>
          </a:p>
        </p:txBody>
      </p:sp>
    </p:spTree>
    <p:extLst>
      <p:ext uri="{BB962C8B-B14F-4D97-AF65-F5344CB8AC3E}">
        <p14:creationId xmlns:p14="http://schemas.microsoft.com/office/powerpoint/2010/main" val="104045588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6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Represent 7.5</a:t>
            </a:r>
            <a:r>
              <a:rPr lang="en-US" sz="3200" baseline="-25000" dirty="0">
                <a:latin typeface="+mj-lt"/>
                <a:cs typeface="Arial" charset="0"/>
              </a:rPr>
              <a:t>10</a:t>
            </a:r>
            <a:r>
              <a:rPr lang="en-US" sz="3200" dirty="0">
                <a:latin typeface="+mj-lt"/>
                <a:cs typeface="Arial" charset="0"/>
              </a:rPr>
              <a:t> using 4 integer bits and 4 fraction bits.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			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01111000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Fixed-Point Number Example</a:t>
            </a:r>
          </a:p>
        </p:txBody>
      </p:sp>
    </p:spTree>
    <p:extLst>
      <p:ext uri="{BB962C8B-B14F-4D97-AF65-F5344CB8AC3E}">
        <p14:creationId xmlns:p14="http://schemas.microsoft.com/office/powerpoint/2010/main" val="22146743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6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Separare</a:t>
            </a:r>
            <a:r>
              <a:rPr lang="en-US" sz="3200" dirty="0">
                <a:latin typeface="Times New Roman" pitchFamily="18" charset="0"/>
                <a:cs typeface="Arial" charset="0"/>
              </a:rPr>
              <a:t> la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parte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intera</a:t>
            </a:r>
            <a:r>
              <a:rPr lang="en-US" sz="3200" dirty="0">
                <a:latin typeface="Times New Roman" pitchFamily="18" charset="0"/>
                <a:cs typeface="Arial" charset="0"/>
              </a:rPr>
              <a:t> da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quella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frazionaria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>
                <a:latin typeface="Times New Roman" pitchFamily="18" charset="0"/>
                <a:cs typeface="Arial" charset="0"/>
              </a:rPr>
              <a:t>Per la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parte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intera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usare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gli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algoritmi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noti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moltiplicare</a:t>
            </a:r>
            <a:r>
              <a:rPr lang="en-US" sz="3200" dirty="0">
                <a:latin typeface="Times New Roman" pitchFamily="18" charset="0"/>
                <a:cs typeface="Arial" charset="0"/>
              </a:rPr>
              <a:t> la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parte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frazionaria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p=</a:t>
            </a:r>
            <a:r>
              <a:rPr lang="en-US" sz="3200" dirty="0">
                <a:latin typeface="Times New Roman" pitchFamily="18" charset="0"/>
                <a:cs typeface="Arial" charset="0"/>
              </a:rPr>
              <a:t> 2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 p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Se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p</a:t>
            </a:r>
            <a:r>
              <a:rPr lang="en-US" sz="3200" dirty="0">
                <a:latin typeface="Times New Roman" pitchFamily="18" charset="0"/>
                <a:cs typeface="Arial" charset="0"/>
              </a:rPr>
              <a:t>&lt;1 la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cifra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successiva</a:t>
            </a:r>
            <a:r>
              <a:rPr lang="en-US" sz="3200" dirty="0">
                <a:latin typeface="Times New Roman" pitchFamily="18" charset="0"/>
                <a:cs typeface="Arial" charset="0"/>
              </a:rPr>
              <a:t> è 0.</a:t>
            </a:r>
          </a:p>
          <a:p>
            <a:pPr lvl="1">
              <a:spcBef>
                <a:spcPct val="20000"/>
              </a:spcBef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Altrimenti</a:t>
            </a:r>
            <a:r>
              <a:rPr lang="en-US" sz="3200" dirty="0">
                <a:latin typeface="Times New Roman" pitchFamily="18" charset="0"/>
                <a:cs typeface="Arial" charset="0"/>
              </a:rPr>
              <a:t> la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cifra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successiva</a:t>
            </a:r>
            <a:r>
              <a:rPr lang="en-US" sz="3200" dirty="0">
                <a:latin typeface="Times New Roman" pitchFamily="18" charset="0"/>
                <a:cs typeface="Arial" charset="0"/>
              </a:rPr>
              <a:t> è 1 ed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alla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parte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frazionaria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p =p-1 . 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>
                <a:latin typeface="Times New Roman" pitchFamily="18" charset="0"/>
                <a:cs typeface="Arial" charset="0"/>
              </a:rPr>
              <a:t>Se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p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  <a:sym typeface="Symbol" panose="05050102010706020507" pitchFamily="18" charset="2"/>
              </a:rPr>
              <a:t> 0 </a:t>
            </a:r>
            <a:r>
              <a:rPr lang="en-US" sz="3200" dirty="0" err="1">
                <a:latin typeface="Times New Roman" pitchFamily="18" charset="0"/>
                <a:cs typeface="Arial" charset="0"/>
                <a:sym typeface="Symbol" panose="05050102010706020507" pitchFamily="18" charset="2"/>
              </a:rPr>
              <a:t>torna</a:t>
            </a:r>
            <a:r>
              <a:rPr lang="en-US" sz="3200" dirty="0">
                <a:latin typeface="Times New Roman" pitchFamily="18" charset="0"/>
                <a:cs typeface="Arial" charset="0"/>
                <a:sym typeface="Symbol" panose="05050102010706020507" pitchFamily="18" charset="2"/>
              </a:rPr>
              <a:t> a 3. </a:t>
            </a:r>
            <a:r>
              <a:rPr lang="en-US" sz="3200" dirty="0" err="1">
                <a:latin typeface="Times New Roman" pitchFamily="18" charset="0"/>
                <a:cs typeface="Arial" charset="0"/>
                <a:sym typeface="Symbol" panose="05050102010706020507" pitchFamily="18" charset="2"/>
              </a:rPr>
              <a:t>Altrimenti</a:t>
            </a:r>
            <a:r>
              <a:rPr lang="en-US" sz="3200" dirty="0">
                <a:latin typeface="Times New Roman" pitchFamily="18" charset="0"/>
                <a:cs typeface="Arial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  <a:sym typeface="Symbol" panose="05050102010706020507" pitchFamily="18" charset="2"/>
              </a:rPr>
              <a:t>finisci</a:t>
            </a:r>
            <a:r>
              <a:rPr lang="en-US" sz="3200" dirty="0">
                <a:latin typeface="Times New Roman" pitchFamily="18" charset="0"/>
                <a:cs typeface="Arial" charset="0"/>
                <a:sym typeface="Symbol" panose="05050102010706020507" pitchFamily="18" charset="2"/>
              </a:rPr>
              <a:t>.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3200" i="1" dirty="0">
              <a:latin typeface="Times New Roman" pitchFamily="18" charset="0"/>
              <a:cs typeface="Arial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Algoritmo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conversione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tra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basi</a:t>
            </a:r>
            <a:r>
              <a:rPr lang="en-US" sz="4000" dirty="0">
                <a:latin typeface="+mj-lt"/>
              </a:rPr>
              <a:t> di numeri con la </a:t>
            </a:r>
            <a:r>
              <a:rPr lang="en-US" sz="4000" dirty="0" err="1">
                <a:latin typeface="+mj-lt"/>
              </a:rPr>
              <a:t>virgola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3031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56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Representations: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  <a:cs typeface="Arial" charset="0"/>
              </a:rPr>
              <a:t>Sign/magnitude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  <a:cs typeface="Arial" charset="0"/>
              </a:rPr>
              <a:t>Two’s complement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Example: </a:t>
            </a:r>
            <a:r>
              <a:rPr lang="en-US" sz="2600" dirty="0">
                <a:latin typeface="+mj-lt"/>
                <a:cs typeface="Arial" charset="0"/>
              </a:rPr>
              <a:t>Represent -7.5</a:t>
            </a:r>
            <a:r>
              <a:rPr lang="en-US" sz="2600" baseline="-25000" dirty="0">
                <a:latin typeface="+mj-lt"/>
                <a:cs typeface="Arial" charset="0"/>
              </a:rPr>
              <a:t>10</a:t>
            </a:r>
            <a:r>
              <a:rPr lang="en-US" sz="2600" dirty="0">
                <a:latin typeface="+mj-lt"/>
                <a:cs typeface="Arial" charset="0"/>
              </a:rPr>
              <a:t> using 4 integer and 4 fraction bits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Sign/magnitude: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	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Two’s complement: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	</a:t>
            </a: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Signed Fixed-Point Numbers</a:t>
            </a:r>
          </a:p>
        </p:txBody>
      </p:sp>
    </p:spTree>
    <p:extLst>
      <p:ext uri="{BB962C8B-B14F-4D97-AF65-F5344CB8AC3E}">
        <p14:creationId xmlns:p14="http://schemas.microsoft.com/office/powerpoint/2010/main" val="25131733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56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Representations: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  <a:cs typeface="Arial" charset="0"/>
              </a:rPr>
              <a:t>Sign/magnitude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  <a:cs typeface="Arial" charset="0"/>
              </a:rPr>
              <a:t>Two’s complement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Example: </a:t>
            </a:r>
            <a:r>
              <a:rPr lang="en-US" sz="2600" dirty="0">
                <a:latin typeface="+mj-lt"/>
                <a:cs typeface="Arial" charset="0"/>
              </a:rPr>
              <a:t>Represent -7.5</a:t>
            </a:r>
            <a:r>
              <a:rPr lang="en-US" sz="2600" baseline="-25000" dirty="0">
                <a:latin typeface="+mj-lt"/>
                <a:cs typeface="Arial" charset="0"/>
              </a:rPr>
              <a:t>10</a:t>
            </a:r>
            <a:r>
              <a:rPr lang="en-US" sz="2600" dirty="0">
                <a:latin typeface="+mj-lt"/>
                <a:cs typeface="Arial" charset="0"/>
              </a:rPr>
              <a:t> using 4 integer and 4 fraction bits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Sign/magnitude: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	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2000" dirty="0">
                <a:latin typeface="+mj-lt"/>
                <a:cs typeface="Arial" charset="0"/>
              </a:rPr>
              <a:t>1111000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Two’s complement: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	</a:t>
            </a:r>
            <a:r>
              <a:rPr lang="en-US" sz="2000" dirty="0">
                <a:latin typeface="+mj-lt"/>
                <a:cs typeface="Arial" charset="0"/>
              </a:rPr>
              <a:t>1. +7.5:		01111000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			2. Invert bits: 	10000111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                  	3. Add 1 to </a:t>
            </a:r>
            <a:r>
              <a:rPr lang="en-US" sz="2000" dirty="0" err="1">
                <a:latin typeface="+mj-lt"/>
                <a:cs typeface="Arial" charset="0"/>
              </a:rPr>
              <a:t>lsb</a:t>
            </a:r>
            <a:r>
              <a:rPr lang="en-US" sz="2000" dirty="0">
                <a:latin typeface="+mj-lt"/>
                <a:cs typeface="Arial" charset="0"/>
              </a:rPr>
              <a:t>:	+             </a:t>
            </a:r>
            <a:r>
              <a:rPr lang="en-US" sz="1000" dirty="0">
                <a:latin typeface="+mj-lt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                      	            	                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10001000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113562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3962400" y="548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Signed Fixed-Point Numbers</a:t>
            </a:r>
          </a:p>
        </p:txBody>
      </p:sp>
    </p:spTree>
    <p:extLst>
      <p:ext uri="{BB962C8B-B14F-4D97-AF65-F5344CB8AC3E}">
        <p14:creationId xmlns:p14="http://schemas.microsoft.com/office/powerpoint/2010/main" val="2257806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point floats to the right of the most significant 1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decimal scientific notation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write 273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scientific notation: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24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273 = 2.73 × 10</a:t>
            </a:r>
            <a:r>
              <a:rPr lang="en-US" sz="2400" b="1" i="0" u="none" strike="noStrike" cap="none" baseline="30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 a number is written in scientific notation as: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2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± M × B</a:t>
            </a:r>
            <a:r>
              <a:rPr lang="en-US" sz="2400" b="1" baseline="30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Char char="–"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mantissa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Char char="–"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base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Char char="–"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exponent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example, M = 2.73, B = 10, and E =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Numbers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2"/>
          <p:cNvGraphicFramePr/>
          <p:nvPr/>
        </p:nvGraphicFramePr>
        <p:xfrm>
          <a:off x="1037492" y="1447800"/>
          <a:ext cx="7772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772400" imgH="1295400" progId="Visio.Drawing.6">
                  <p:embed/>
                </p:oleObj>
              </mc:Choice>
              <mc:Fallback>
                <p:oleObj r:id="rId3" imgW="7772400" imgH="1295400" progId="Visio.Drawing.6">
                  <p:embed/>
                  <p:pic>
                    <p:nvPicPr>
                      <p:cNvPr id="67" name="Google Shape;67;p2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037492" y="1447800"/>
                        <a:ext cx="7772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Google Shape;68;p2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Char char="•"/>
            </a:pPr>
            <a:r>
              <a:rPr lang="en-US" sz="2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the value 228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a 32-bit floating point representation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show three versions – final version is called the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754 	floating-point standard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Numbers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3"/>
          <p:cNvGraphicFramePr/>
          <p:nvPr/>
        </p:nvGraphicFramePr>
        <p:xfrm>
          <a:off x="533400" y="4660900"/>
          <a:ext cx="7696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696200" imgH="1282700" progId="Visio.Drawing.6">
                  <p:embed/>
                </p:oleObj>
              </mc:Choice>
              <mc:Fallback>
                <p:oleObj r:id="rId3" imgW="7696200" imgH="1282700" progId="Visio.Drawing.6">
                  <p:embed/>
                  <p:pic>
                    <p:nvPicPr>
                      <p:cNvPr id="76" name="Google Shape;76;p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33400" y="4660900"/>
                        <a:ext cx="7696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Google Shape;77;p3"/>
          <p:cNvSpPr/>
          <p:nvPr/>
        </p:nvSpPr>
        <p:spPr>
          <a:xfrm>
            <a:off x="76200" y="7620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457200" y="9144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decimal to binary (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don’t reverse  steps 1 &amp; 2!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/>
          </a:p>
          <a:p>
            <a:pPr marL="457200" marR="0" lvl="1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228</a:t>
            </a:r>
            <a:r>
              <a:rPr lang="en-US" sz="2000" b="1" i="0" u="none" strike="noStrike" cap="none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11100100</a:t>
            </a:r>
            <a:r>
              <a:rPr lang="en-US" sz="2000" b="1" i="0" u="none" strike="noStrike" cap="none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number in “binary scientific notation”:</a:t>
            </a:r>
            <a:endParaRPr/>
          </a:p>
          <a:p>
            <a:pPr marL="457200" marR="0" lvl="1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11100100</a:t>
            </a:r>
            <a:r>
              <a:rPr lang="en-US" sz="2000" b="1" i="0" u="none" strike="noStrike" cap="none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1.11001</a:t>
            </a:r>
            <a:r>
              <a:rPr lang="en-US" sz="2000" b="1" i="0" u="none" strike="noStrike" cap="none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× 2</a:t>
            </a:r>
            <a:r>
              <a:rPr lang="en-US" sz="2000" b="1" i="0" u="none" strike="noStrike" cap="none" baseline="30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in each field of the 32-bit floating point number:</a:t>
            </a:r>
            <a:endParaRPr/>
          </a:p>
          <a:p>
            <a:pPr marL="742950" marR="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sign bit is positive (0)</a:t>
            </a:r>
            <a:endParaRPr/>
          </a:p>
          <a:p>
            <a:pPr marL="742950" marR="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8 exponent bits represent the value 7</a:t>
            </a:r>
            <a:endParaRPr/>
          </a:p>
          <a:p>
            <a:pPr marL="742950" marR="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remaining 23 bits are the mantissa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Representation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4"/>
          <p:cNvGraphicFramePr/>
          <p:nvPr/>
        </p:nvGraphicFramePr>
        <p:xfrm>
          <a:off x="609600" y="4495800"/>
          <a:ext cx="8077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077200" imgH="1346200" progId="Visio.Drawing.6">
                  <p:embed/>
                </p:oleObj>
              </mc:Choice>
              <mc:Fallback>
                <p:oleObj r:id="rId3" imgW="8077200" imgH="1346200" progId="Visio.Drawing.6">
                  <p:embed/>
                  <p:pic>
                    <p:nvPicPr>
                      <p:cNvPr id="85" name="Google Shape;85;p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609600" y="4495800"/>
                        <a:ext cx="80772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Google Shape;86;p4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bit of the mantissa is always 1:</a:t>
            </a:r>
            <a:endParaRPr/>
          </a:p>
          <a:p>
            <a:pPr marL="742950" marR="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228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11100100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11001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2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no need to store it: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leading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just fraction bits in 23-bit field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Representation 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5"/>
          <p:cNvGraphicFramePr/>
          <p:nvPr/>
        </p:nvGraphicFramePr>
        <p:xfrm>
          <a:off x="685800" y="3619228"/>
          <a:ext cx="7924800" cy="169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924800" imgH="1694135" progId="Visio.Drawing.6">
                  <p:embed/>
                </p:oleObj>
              </mc:Choice>
              <mc:Fallback>
                <p:oleObj r:id="rId3" imgW="7924800" imgH="1694135" progId="Visio.Drawing.6">
                  <p:embed/>
                  <p:pic>
                    <p:nvPicPr>
                      <p:cNvPr id="94" name="Google Shape;94;p5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685800" y="3619228"/>
                        <a:ext cx="7924800" cy="1694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Google Shape;95;p5"/>
          <p:cNvSpPr/>
          <p:nvPr/>
        </p:nvSpPr>
        <p:spPr>
          <a:xfrm>
            <a:off x="228600" y="7620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= 127 (01111111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endParaRPr dirty="0"/>
          </a:p>
          <a:p>
            <a:pPr marL="742950" marR="0" lvl="1" indent="-2857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 bias + exponent</a:t>
            </a:r>
            <a:endParaRPr dirty="0"/>
          </a:p>
          <a:p>
            <a:pPr marL="742950" marR="0" lvl="1" indent="-2857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of 7 is stored as:</a:t>
            </a:r>
            <a:endParaRPr dirty="0"/>
          </a:p>
          <a:p>
            <a:pPr marL="742950" marR="0" lvl="1" indent="-28575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127 + 7 = 134 = 10000110</a:t>
            </a:r>
            <a:r>
              <a:rPr lang="en-US" sz="20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  <a:p>
            <a:pPr marL="342900" marR="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754 32-bit floating-point representation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228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dirty="0"/>
          </a:p>
          <a:p>
            <a:pPr marL="342900" marR="0" lvl="0" indent="-1905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hexadecimal: </a:t>
            </a: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0x43640000</a:t>
            </a:r>
            <a:endParaRPr dirty="0"/>
          </a:p>
          <a:p>
            <a:pPr marL="342900" marR="0" lvl="0" indent="-1905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Representation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373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Sign bit copied to </a:t>
            </a:r>
            <a:r>
              <a:rPr lang="en-US" sz="3200" dirty="0" err="1">
                <a:latin typeface="+mj-lt"/>
              </a:rPr>
              <a:t>msb’s</a:t>
            </a:r>
            <a:endParaRPr lang="en-US" sz="32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Number value is same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5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</a:rPr>
              <a:t>Example 1: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4-bit representation of 3 =          </a:t>
            </a:r>
            <a:r>
              <a:rPr lang="en-US" sz="2400" b="1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011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8-bit sign-extended value: </a:t>
            </a:r>
            <a:r>
              <a:rPr lang="en-US" sz="2400" b="1" dirty="0">
                <a:latin typeface="+mj-lt"/>
              </a:rPr>
              <a:t>0000</a:t>
            </a:r>
            <a:r>
              <a:rPr lang="en-US" sz="2400" dirty="0">
                <a:latin typeface="+mj-lt"/>
              </a:rPr>
              <a:t>0011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</a:rPr>
              <a:t>Example 2: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4-bit representation of -5 =         </a:t>
            </a:r>
            <a:r>
              <a:rPr lang="en-US" sz="2400" b="1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011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8-bit sign-extended value:  </a:t>
            </a:r>
            <a:r>
              <a:rPr lang="en-US" sz="2400" b="1" dirty="0">
                <a:latin typeface="+mj-lt"/>
              </a:rPr>
              <a:t>1111</a:t>
            </a:r>
            <a:r>
              <a:rPr lang="en-US" sz="2400" dirty="0">
                <a:latin typeface="+mj-lt"/>
              </a:rPr>
              <a:t>1011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Sign-Extension</a:t>
            </a:r>
          </a:p>
        </p:txBody>
      </p:sp>
    </p:spTree>
    <p:extLst>
      <p:ext uri="{BB962C8B-B14F-4D97-AF65-F5344CB8AC3E}">
        <p14:creationId xmlns:p14="http://schemas.microsoft.com/office/powerpoint/2010/main" val="41600448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/>
          <p:nvPr/>
        </p:nvSpPr>
        <p:spPr>
          <a:xfrm>
            <a:off x="304800" y="8382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-58.25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floating point (IEEE 754)</a:t>
            </a:r>
            <a:endParaRPr/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Example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7"/>
          <p:cNvGraphicFramePr/>
          <p:nvPr/>
        </p:nvGraphicFramePr>
        <p:xfrm>
          <a:off x="952500" y="4343400"/>
          <a:ext cx="7315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315200" imgH="1219200" progId="Visio.Drawing.6">
                  <p:embed/>
                </p:oleObj>
              </mc:Choice>
              <mc:Fallback>
                <p:oleObj r:id="rId3" imgW="7315200" imgH="1219200" progId="Visio.Drawing.6">
                  <p:embed/>
                  <p:pic>
                    <p:nvPicPr>
                      <p:cNvPr id="111" name="Google Shape;111;p7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952500" y="4343400"/>
                        <a:ext cx="7315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Google Shape;112;p7"/>
          <p:cNvSpPr/>
          <p:nvPr/>
        </p:nvSpPr>
        <p:spPr>
          <a:xfrm>
            <a:off x="304800" y="8382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-58.25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floating point (IEEE 754)</a:t>
            </a:r>
            <a:endParaRPr/>
          </a:p>
          <a:p>
            <a:pPr marL="457200" marR="0" lvl="0" indent="-4572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decimal to binary: </a:t>
            </a:r>
            <a:endParaRPr/>
          </a:p>
          <a:p>
            <a:pPr marL="457200" marR="0" lvl="1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58.25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111010.01</a:t>
            </a:r>
            <a:r>
              <a:rPr lang="en-US" sz="1800" b="1" i="0" u="none" strike="noStrike" cap="none" baseline="-25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in binary scientific notation:</a:t>
            </a:r>
            <a:endParaRPr/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1.1101001 × 2</a:t>
            </a:r>
            <a:r>
              <a:rPr lang="en-US" sz="2000" b="1" baseline="30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0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in fields: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bit: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(negative)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exponent bits: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(127 + 5) = 132 =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10000100</a:t>
            </a:r>
            <a:r>
              <a:rPr lang="en-US" sz="1800" b="1" i="0" u="none" strike="noStrike" cap="none" baseline="-25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 fraction bits: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110 1001 0000 0000 0000 0000</a:t>
            </a:r>
            <a:endParaRPr/>
          </a:p>
          <a:p>
            <a:pPr marL="742950" marR="0" lvl="1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349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in hexadecimal: </a:t>
            </a:r>
            <a:r>
              <a:rPr lang="en-US"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0xC2690000</a:t>
            </a:r>
            <a:endParaRPr/>
          </a:p>
          <a:p>
            <a:pPr marL="342900" marR="0" lvl="0" indent="-2286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Example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11"/>
          <p:cNvGraphicFramePr/>
          <p:nvPr/>
        </p:nvGraphicFramePr>
        <p:xfrm>
          <a:off x="860080" y="1828800"/>
          <a:ext cx="7831850" cy="3701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1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Exponent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Fraction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00000000000000000000000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11111111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00000000000000000000000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∞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11111111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00000000000000000000000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11111111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non-zero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denormals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 ≠ 0</a:t>
                      </a:r>
                      <a:b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(-1)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2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-126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0.m.</a:t>
                      </a:r>
                      <a:endParaRPr sz="2400" b="0" i="0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5" name="Google Shape;145;p11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Floating-Point: Special Cases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 precision</a:t>
            </a:r>
            <a:endParaRPr/>
          </a:p>
        </p:txBody>
      </p:sp>
      <p:graphicFrame>
        <p:nvGraphicFramePr>
          <p:cNvPr id="154" name="Google Shape;154;p12"/>
          <p:cNvGraphicFramePr/>
          <p:nvPr/>
        </p:nvGraphicFramePr>
        <p:xfrm>
          <a:off x="860080" y="1828800"/>
          <a:ext cx="7831850" cy="3701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1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Exponent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Fraction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∞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non-zero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denormals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 ≠ 0</a:t>
                      </a:r>
                      <a:b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(-1)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2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-14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0.m.</a:t>
                      </a:r>
                      <a:endParaRPr sz="2400" b="0" i="0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 precision: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16-bit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sign bit, 5 exponent bits, 10 fraction bits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= 15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minimum strictly positive (subnormal) value is 2</a:t>
            </a:r>
            <a:r>
              <a:rPr lang="en-US" sz="2400" b="0" i="0" u="none" strike="noStrike" cap="none" baseline="300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−24</a:t>
            </a:r>
            <a:r>
              <a:rPr lang="en-US" sz="2400" b="0" i="0" u="none" strike="noStrike" cap="non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≈ 5.96 × 10</a:t>
            </a:r>
            <a:r>
              <a:rPr lang="en-US" sz="2400" b="0" i="0" u="none" strike="noStrike" cap="none" baseline="300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−8</a:t>
            </a:r>
            <a:r>
              <a:rPr lang="en-US" sz="2400" b="0" i="0" u="none" strike="noStrike" cap="non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minimum positive normal value is 2</a:t>
            </a:r>
            <a:r>
              <a:rPr lang="en-US" sz="2400" b="0" i="0" u="none" strike="noStrike" cap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−14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b="0" i="0" u="none" strike="noStrike" cap="non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≈ 6.10 × 10</a:t>
            </a:r>
            <a:r>
              <a:rPr lang="en-US" sz="2400" b="0" i="0" u="none" strike="noStrike" cap="none" baseline="300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−5</a:t>
            </a:r>
            <a:r>
              <a:rPr lang="en-US" sz="2400" b="0" i="0" u="none" strike="noStrike" cap="non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maximum representable value is (2−2</a:t>
            </a:r>
            <a:r>
              <a:rPr lang="en-US" sz="2400" b="0" i="0" u="none" strike="noStrike" cap="none" baseline="300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−10</a:t>
            </a:r>
            <a:r>
              <a:rPr lang="en-US" sz="2400" b="0" i="0" u="none" strike="noStrike" cap="non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) × 2</a:t>
            </a:r>
            <a:r>
              <a:rPr lang="en-US" sz="2400" b="0" i="0" u="none" strike="noStrike" cap="none" baseline="300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-US" sz="2400" b="0" i="0" u="none" strike="noStrike" cap="non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= 65504.</a:t>
            </a:r>
            <a:endParaRPr/>
          </a:p>
        </p:txBody>
      </p:sp>
      <p:sp>
        <p:nvSpPr>
          <p:cNvPr id="122" name="Google Shape;122;p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Precision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Single-Precision: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32-bit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sign bit, 8 exponent bits, 23 fraction bits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= 127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minimum strictly positive (subnormal) value is 2</a:t>
            </a:r>
            <a:r>
              <a:rPr lang="en-US" sz="2400" b="0" i="0" u="none" strike="noStrike" cap="none" baseline="3000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−149</a:t>
            </a:r>
            <a:r>
              <a:rPr lang="en-US" sz="2400" b="0" i="0" u="none" strike="noStrike" cap="non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≈ 1.4 × 10</a:t>
            </a:r>
            <a:r>
              <a:rPr lang="en-US" sz="2400" b="0" i="0" u="none" strike="noStrike" cap="none" baseline="3000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−45</a:t>
            </a:r>
            <a:r>
              <a:rPr lang="en-US" sz="2400" b="0" i="0" u="none" strike="noStrike" cap="non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minimum positive normal value is 2</a:t>
            </a:r>
            <a:r>
              <a:rPr lang="en-US" sz="2400" b="0" i="0" u="none" strike="noStrike" cap="none" baseline="30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−126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b="0" i="0" u="none" strike="noStrike" cap="non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≈ 1.1 × 10</a:t>
            </a:r>
            <a:r>
              <a:rPr lang="en-US" sz="2400" b="0" i="0" u="none" strike="noStrike" cap="none" baseline="3000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−38</a:t>
            </a:r>
            <a:r>
              <a:rPr lang="en-US" sz="2400" b="0" i="0" u="none" strike="noStrike" cap="non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maximum representable value is (2−2</a:t>
            </a:r>
            <a:r>
              <a:rPr lang="en-US" sz="2400" b="0" i="0" u="none" strike="noStrike" cap="none" baseline="3000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−23</a:t>
            </a:r>
            <a:r>
              <a:rPr lang="en-US" sz="2400" b="0" i="0" u="none" strike="noStrike" cap="non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) × 2</a:t>
            </a:r>
            <a:r>
              <a:rPr lang="en-US" sz="2400" b="0" i="0" u="none" strike="noStrike" cap="none" baseline="3000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127</a:t>
            </a:r>
            <a:r>
              <a:rPr lang="en-US" sz="2400" b="0" i="0" u="none" strike="noStrike" cap="non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= 3.4 × 10</a:t>
            </a:r>
            <a:r>
              <a:rPr lang="en-US" sz="2400" b="0" i="0" u="none" strike="noStrike" cap="none" baseline="3000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+38</a:t>
            </a:r>
            <a:endParaRPr sz="2400" b="0" i="0" u="none" strike="noStrike" cap="none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Precision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Double-Precision: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64-bit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sign bit, 11 exponent bits, 52 fraction bits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= 1023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minimum is 2.2 × 10</a:t>
            </a:r>
            <a:r>
              <a:rPr lang="en-US" sz="2400" b="0" i="0" u="none" strike="noStrike" cap="none" baseline="3000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−308</a:t>
            </a:r>
            <a:r>
              <a:rPr lang="en-US" sz="2400" b="0" i="0" u="none" strike="noStrike" cap="non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maximum representable value is 1.79 × 10</a:t>
            </a:r>
            <a:r>
              <a:rPr lang="en-US" sz="2400" baseline="30000" dirty="0">
                <a:solidFill>
                  <a:srgbClr val="202122"/>
                </a:solidFill>
              </a:rPr>
              <a:t>+</a:t>
            </a:r>
            <a:r>
              <a:rPr lang="en-US" sz="2400" b="0" i="0" u="none" strike="noStrike" cap="none" baseline="3000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308</a:t>
            </a:r>
            <a:endParaRPr sz="2400" b="0" i="0" u="none" strike="noStrike" cap="none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Floating-Point Precision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475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Zeros copied to </a:t>
            </a:r>
            <a:r>
              <a:rPr lang="en-US" sz="3200" dirty="0" err="1">
                <a:latin typeface="+mj-lt"/>
              </a:rPr>
              <a:t>msb’s</a:t>
            </a:r>
            <a:endParaRPr lang="en-US" sz="32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Value changes for negative numbers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5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</a:rPr>
              <a:t>Example 1: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4-bit value =                                   0011 = 3</a:t>
            </a:r>
            <a:r>
              <a:rPr lang="en-US" sz="2400" baseline="-25000" dirty="0">
                <a:latin typeface="+mj-lt"/>
              </a:rPr>
              <a:t>10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8-bit zero-extended value: </a:t>
            </a:r>
            <a:r>
              <a:rPr lang="en-US" sz="2400" b="1" dirty="0">
                <a:latin typeface="+mj-lt"/>
              </a:rPr>
              <a:t>0000</a:t>
            </a:r>
            <a:r>
              <a:rPr lang="en-US" sz="2400" dirty="0">
                <a:latin typeface="+mj-lt"/>
              </a:rPr>
              <a:t>0011 = 3</a:t>
            </a:r>
            <a:r>
              <a:rPr lang="en-US" sz="2400" baseline="-25000" dirty="0">
                <a:latin typeface="+mj-lt"/>
              </a:rPr>
              <a:t>10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</a:rPr>
              <a:t>Example 2: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4-bit value =                                   1011 = -5</a:t>
            </a:r>
            <a:r>
              <a:rPr lang="en-US" sz="2400" baseline="-25000" dirty="0">
                <a:latin typeface="+mj-lt"/>
              </a:rPr>
              <a:t>10</a:t>
            </a:r>
            <a:endParaRPr lang="en-US" sz="2400" dirty="0">
              <a:latin typeface="+mj-lt"/>
            </a:endParaRP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8-bit zero-extended value: </a:t>
            </a:r>
            <a:r>
              <a:rPr lang="en-US" sz="2400" b="1" dirty="0">
                <a:latin typeface="+mj-lt"/>
              </a:rPr>
              <a:t>0000</a:t>
            </a:r>
            <a:r>
              <a:rPr lang="en-US" sz="2400" dirty="0">
                <a:latin typeface="+mj-lt"/>
              </a:rPr>
              <a:t>1011 = 11</a:t>
            </a:r>
            <a:r>
              <a:rPr lang="en-US" sz="2400" baseline="-25000" dirty="0">
                <a:latin typeface="+mj-lt"/>
              </a:rPr>
              <a:t>10</a:t>
            </a:r>
            <a:endParaRPr lang="en-US" sz="24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Zero-Extension</a:t>
            </a:r>
          </a:p>
        </p:txBody>
      </p:sp>
    </p:spTree>
    <p:extLst>
      <p:ext uri="{BB962C8B-B14F-4D97-AF65-F5344CB8AC3E}">
        <p14:creationId xmlns:p14="http://schemas.microsoft.com/office/powerpoint/2010/main" val="19586985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2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0756608"/>
              </p:ext>
            </p:extLst>
          </p:nvPr>
        </p:nvGraphicFramePr>
        <p:xfrm>
          <a:off x="-152400" y="3581400"/>
          <a:ext cx="9412611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744386" imgH="1346412" progId="Visio.Drawing.6">
                  <p:embed/>
                </p:oleObj>
              </mc:Choice>
              <mc:Fallback>
                <p:oleObj name="VISIO" r:id="rId7" imgW="5744386" imgH="134641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581400"/>
                        <a:ext cx="9412611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94" name="Group 102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716279"/>
              </p:ext>
            </p:extLst>
          </p:nvPr>
        </p:nvGraphicFramePr>
        <p:xfrm>
          <a:off x="1981200" y="1096961"/>
          <a:ext cx="4876800" cy="1646239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Number System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Range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Unsigned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[0,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Sign/Magnitude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(2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1), 2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Two’s Complement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78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88723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5800" name="Text Box 10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29718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For example, 4-bit representation: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Number System Comparison</a:t>
            </a:r>
          </a:p>
        </p:txBody>
      </p:sp>
    </p:spTree>
    <p:extLst>
      <p:ext uri="{BB962C8B-B14F-4D97-AF65-F5344CB8AC3E}">
        <p14:creationId xmlns:p14="http://schemas.microsoft.com/office/powerpoint/2010/main" val="2825154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57200" y="978877"/>
            <a:ext cx="7467600" cy="4953000"/>
          </a:xfrm>
        </p:spPr>
        <p:txBody>
          <a:bodyPr>
            <a:normAutofit/>
          </a:bodyPr>
          <a:lstStyle/>
          <a:p>
            <a:r>
              <a:rPr lang="en-US" sz="2800" b="1" dirty="0"/>
              <a:t>Partial products </a:t>
            </a:r>
            <a:r>
              <a:rPr lang="en-US" sz="2800" dirty="0"/>
              <a:t>formed by multiplying a single digit of the multiplier with multiplicand</a:t>
            </a:r>
          </a:p>
          <a:p>
            <a:r>
              <a:rPr lang="en-US" sz="2800" b="1" dirty="0"/>
              <a:t>Shifted</a:t>
            </a:r>
            <a:r>
              <a:rPr lang="en-US" sz="2800" dirty="0"/>
              <a:t> partial products </a:t>
            </a:r>
            <a:r>
              <a:rPr lang="en-US" sz="2800" b="1" dirty="0"/>
              <a:t>summed</a:t>
            </a:r>
            <a:r>
              <a:rPr lang="en-US" sz="2800" dirty="0"/>
              <a:t> to form result</a:t>
            </a:r>
            <a:endParaRPr lang="en-US" sz="2800" dirty="0">
              <a:solidFill>
                <a:schemeClr val="accent2"/>
              </a:solidFill>
            </a:endParaRPr>
          </a:p>
        </p:txBody>
      </p:sp>
      <p:graphicFrame>
        <p:nvGraphicFramePr>
          <p:cNvPr id="946183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371600" y="2209800"/>
          <a:ext cx="544656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223360" imgH="1461600" progId="Visio.Drawing.6">
                  <p:embed/>
                </p:oleObj>
              </mc:Choice>
              <mc:Fallback>
                <p:oleObj name="VISIO" r:id="rId6" imgW="2223360" imgH="1461600" progId="Visio.Drawing.6">
                  <p:embed/>
                  <p:pic>
                    <p:nvPicPr>
                      <p:cNvPr id="946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5446565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" y="762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Multipliers</a:t>
            </a:r>
          </a:p>
        </p:txBody>
      </p:sp>
    </p:spTree>
    <p:extLst>
      <p:ext uri="{BB962C8B-B14F-4D97-AF65-F5344CB8AC3E}">
        <p14:creationId xmlns:p14="http://schemas.microsoft.com/office/powerpoint/2010/main" val="20527022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394618"/>
            <a:ext cx="8229600" cy="4525963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 &lt;&lt;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cs typeface="Times New Roman" pitchFamily="18" charset="0"/>
              </a:rPr>
              <a:t>×</a:t>
            </a:r>
            <a:r>
              <a:rPr lang="en-US" b="1" dirty="0">
                <a:solidFill>
                  <a:schemeClr val="accent1"/>
                </a:solidFill>
              </a:rPr>
              <a:t> 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sz="2600" b="1" dirty="0"/>
              <a:t>Example:</a:t>
            </a:r>
            <a:r>
              <a:rPr lang="en-US" sz="2600" dirty="0"/>
              <a:t> 00001 &lt;&lt; 2  = 00100  (1 </a:t>
            </a:r>
            <a:r>
              <a:rPr lang="en-US" sz="2600" dirty="0">
                <a:cs typeface="Times New Roman" pitchFamily="18" charset="0"/>
              </a:rPr>
              <a:t>×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4)</a:t>
            </a:r>
          </a:p>
          <a:p>
            <a:pPr lvl="1"/>
            <a:r>
              <a:rPr lang="en-US" sz="2600" b="1" dirty="0"/>
              <a:t>Example: </a:t>
            </a:r>
            <a:r>
              <a:rPr lang="en-US" sz="2600" dirty="0"/>
              <a:t>11101 &lt;&lt; 2  = 10100  (-3 </a:t>
            </a:r>
            <a:r>
              <a:rPr lang="en-US" sz="2600" dirty="0">
                <a:cs typeface="Times New Roman" pitchFamily="18" charset="0"/>
              </a:rPr>
              <a:t>×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-12)</a:t>
            </a:r>
            <a:endParaRPr lang="en-US" sz="2600" dirty="0"/>
          </a:p>
          <a:p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 &gt;&gt;&gt;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cs typeface="Times New Roman" pitchFamily="18" charset="0"/>
              </a:rPr>
              <a:t>÷</a:t>
            </a:r>
            <a:r>
              <a:rPr lang="en-US" b="1" dirty="0">
                <a:solidFill>
                  <a:schemeClr val="accent1"/>
                </a:solidFill>
              </a:rPr>
              <a:t> 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sz="2600" b="1" dirty="0"/>
              <a:t>Example:</a:t>
            </a:r>
            <a:r>
              <a:rPr lang="en-US" sz="2600" dirty="0"/>
              <a:t> 01000 &gt;&gt;&gt; 2 = 00010  (8 </a:t>
            </a:r>
            <a:r>
              <a:rPr lang="en-US" sz="2600" dirty="0">
                <a:cs typeface="Times New Roman" pitchFamily="18" charset="0"/>
              </a:rPr>
              <a:t>÷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2)</a:t>
            </a:r>
            <a:endParaRPr lang="en-US" sz="2600" dirty="0"/>
          </a:p>
          <a:p>
            <a:pPr lvl="1"/>
            <a:r>
              <a:rPr lang="en-US" sz="2600" b="1" dirty="0"/>
              <a:t>Example:</a:t>
            </a:r>
            <a:r>
              <a:rPr lang="en-US" sz="2600" dirty="0"/>
              <a:t> 10000 &gt;&gt;&gt; 2 = 11100  (-16 </a:t>
            </a:r>
            <a:r>
              <a:rPr lang="en-US" sz="2600" dirty="0">
                <a:cs typeface="Times New Roman" pitchFamily="18" charset="0"/>
              </a:rPr>
              <a:t>÷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-4)</a:t>
            </a:r>
          </a:p>
        </p:txBody>
      </p:sp>
      <p:sp>
        <p:nvSpPr>
          <p:cNvPr id="94720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Shifters as Multipliers, Dividers</a:t>
            </a:r>
          </a:p>
        </p:txBody>
      </p:sp>
    </p:spTree>
    <p:extLst>
      <p:ext uri="{BB962C8B-B14F-4D97-AF65-F5344CB8AC3E}">
        <p14:creationId xmlns:p14="http://schemas.microsoft.com/office/powerpoint/2010/main" val="12832033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Numbers we can represent using binary representations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Positive numbers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Unsigned binary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Negative numbers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Two’s complement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Sign/magnitude numbers</a:t>
            </a:r>
          </a:p>
          <a:p>
            <a:pPr lvl="2"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What about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fractions</a:t>
            </a:r>
            <a:r>
              <a:rPr lang="en-US" sz="3200" dirty="0">
                <a:latin typeface="+mj-lt"/>
                <a:cs typeface="Arial" charset="0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42220449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23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Two common notations: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Fixed-point: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binary point fixed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Floating-point: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binary point floats to the right of the most significant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Numbers with Fractions</a:t>
            </a:r>
          </a:p>
        </p:txBody>
      </p:sp>
    </p:spTree>
    <p:extLst>
      <p:ext uri="{BB962C8B-B14F-4D97-AF65-F5344CB8AC3E}">
        <p14:creationId xmlns:p14="http://schemas.microsoft.com/office/powerpoint/2010/main" val="11847172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9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676400" y="1752600"/>
          <a:ext cx="6400800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89960" imgH="487800" progId="Visio.Drawing.6">
                  <p:embed/>
                </p:oleObj>
              </mc:Choice>
              <mc:Fallback>
                <p:oleObj name="VISIO" r:id="rId6" imgW="1389960" imgH="487800" progId="Visio.Drawing.6">
                  <p:embed/>
                  <p:pic>
                    <p:nvPicPr>
                      <p:cNvPr id="953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6400800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3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33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6.75 using 4 integer bits and 4 fraction bits: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Binary point is implied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The number of integer and fraction bits must be agreed upon beforehand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Fixed-Point Numbers</a:t>
            </a:r>
          </a:p>
        </p:txBody>
      </p:sp>
    </p:spTree>
    <p:extLst>
      <p:ext uri="{BB962C8B-B14F-4D97-AF65-F5344CB8AC3E}">
        <p14:creationId xmlns:p14="http://schemas.microsoft.com/office/powerpoint/2010/main" val="406494344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19363</TotalTime>
  <Words>1204</Words>
  <Application>Microsoft Office PowerPoint</Application>
  <PresentationFormat>Presentazione su schermo (4:3)</PresentationFormat>
  <Paragraphs>292</Paragraphs>
  <Slides>26</Slides>
  <Notes>25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VISIO</vt:lpstr>
      <vt:lpstr>Visio.Drawing.6</vt:lpstr>
      <vt:lpstr>Lezione 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167</cp:revision>
  <cp:lastPrinted>2019-05-09T13:56:59Z</cp:lastPrinted>
  <dcterms:created xsi:type="dcterms:W3CDTF">2012-08-07T04:56:47Z</dcterms:created>
  <dcterms:modified xsi:type="dcterms:W3CDTF">2023-10-02T07:37:38Z</dcterms:modified>
</cp:coreProperties>
</file>