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8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9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20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1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2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23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24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361" r:id="rId9"/>
    <p:sldId id="391" r:id="rId10"/>
    <p:sldId id="308" r:id="rId11"/>
    <p:sldId id="355" r:id="rId12"/>
    <p:sldId id="356" r:id="rId13"/>
    <p:sldId id="357" r:id="rId14"/>
    <p:sldId id="316" r:id="rId15"/>
    <p:sldId id="362" r:id="rId16"/>
    <p:sldId id="363" r:id="rId17"/>
    <p:sldId id="364" r:id="rId18"/>
    <p:sldId id="365" r:id="rId19"/>
    <p:sldId id="563" r:id="rId20"/>
    <p:sldId id="366" r:id="rId21"/>
    <p:sldId id="367" r:id="rId22"/>
    <p:sldId id="368" r:id="rId23"/>
    <p:sldId id="542" r:id="rId24"/>
    <p:sldId id="543" r:id="rId25"/>
    <p:sldId id="369" r:id="rId26"/>
    <p:sldId id="443" r:id="rId27"/>
    <p:sldId id="407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jS/6iQQWlRFs7uOD80OTuZa17h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C7076C-4134-44D8-9419-3BEF99A5C29F}">
  <a:tblStyle styleId="{E7C7076C-4134-44D8-9419-3BEF99A5C2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9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7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57" name="Google Shape;1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894FFC-6508-7C4D-A97D-4B90D2ADF7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BF5FCC6-C4A0-7448-B511-76184E3A52C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79B85-0C76-A849-94F8-9F27AA047EE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3EC52C-64D1-4EF5-AC14-14AF6A3FC3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755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BF7FD9-0721-4A42-9BA0-496BF01DA6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F7BE69E-CAA0-1344-8930-0006D428F33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1992F-CBEE-1941-AA53-32B7C44E5B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3EC52C-64D1-4EF5-AC14-14AF6A3FC3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150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C29571-6041-8A43-B14B-7203D5C578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BED2354-8A04-4147-B404-2D77E7BD8DB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C976E-3C57-9744-B620-F26D68329B1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3EC52C-64D1-4EF5-AC14-14AF6A3FC3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865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92B277-4DC8-734D-8AFB-47690F73C6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8866377-397B-E14F-9A55-02AF7E35D11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83602-76D6-6340-A842-56C55907C3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3EC52C-64D1-4EF5-AC14-14AF6A3FC3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111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9F5EE0-56FA-4BE8-8AFE-4060AAC94837}" type="slidenum">
              <a:rPr lang="en-US"/>
              <a:pPr/>
              <a:t>15</a:t>
            </a:fld>
            <a:endParaRPr lang="en-US"/>
          </a:p>
        </p:txBody>
      </p:sp>
      <p:sp>
        <p:nvSpPr>
          <p:cNvPr id="96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2AEC9B-8985-EF4F-9B64-E943F6B5EB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1FFC958-C544-0041-96B3-F8B82C2BD6D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324412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37E0B-3DAB-475B-8FC7-B1D69D97DB55}" type="slidenum">
              <a:rPr lang="en-US"/>
              <a:pPr/>
              <a:t>16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1E91C0-D2A9-AB45-BA3A-DC6A7AD18C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C7B456D-935E-0D46-BFD3-7942B24FC53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03996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3D87C6-1B3F-4CCB-ACC2-0B5CA304ECE9}" type="slidenum">
              <a:rPr lang="en-US"/>
              <a:pPr/>
              <a:t>17</a:t>
            </a:fld>
            <a:endParaRPr lang="en-US"/>
          </a:p>
        </p:txBody>
      </p:sp>
      <p:sp>
        <p:nvSpPr>
          <p:cNvPr id="96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0EF082-38D5-C94E-8FB0-D23486D2EE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3002036-2E82-E74F-8C22-8A5044FCF29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395763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EC506-4CB4-4D2F-AA5C-3B96B8A4D501}" type="slidenum">
              <a:rPr lang="en-US"/>
              <a:pPr/>
              <a:t>18</a:t>
            </a:fld>
            <a:endParaRPr lang="en-US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62D8B6-6ED2-BC4A-9D09-DFD3D6ACEB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3B53C8B-1F74-E84C-8B64-E5FA30BDCE3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90920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D5204-050E-4BB4-9CAD-069BB89B7376}" type="slidenum">
              <a:rPr lang="en-US"/>
              <a:pPr/>
              <a:t>20</a:t>
            </a:fld>
            <a:endParaRPr lang="en-US"/>
          </a:p>
        </p:txBody>
      </p:sp>
      <p:sp>
        <p:nvSpPr>
          <p:cNvPr id="96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CE30D1-0473-4541-BD05-F2275337A0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17A7956-5CB0-3F46-BD8B-609637F4A00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572357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75B791-7938-4EF5-B09A-81FCA0ECAB92}" type="slidenum">
              <a:rPr lang="en-US"/>
              <a:pPr/>
              <a:t>21</a:t>
            </a:fld>
            <a:endParaRPr lang="en-US"/>
          </a:p>
        </p:txBody>
      </p:sp>
      <p:sp>
        <p:nvSpPr>
          <p:cNvPr id="111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367C24-A019-2B49-B4E8-2336C89D2A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1D34F17-A770-9948-8C87-90CAAC33DA3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671486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65" name="Google Shape;1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4C310-BF5B-4BC1-A177-BFC7FD1CF577}" type="slidenum">
              <a:rPr lang="en-US"/>
              <a:pPr/>
              <a:t>22</a:t>
            </a:fld>
            <a:endParaRPr lang="en-US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650F07-C816-BB4C-A025-5327A4E090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AE40E62-AA9F-FE4A-B495-6CBB51DF6FB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3007408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4C310-BF5B-4BC1-A177-BFC7FD1CF577}" type="slidenum">
              <a:rPr lang="en-US"/>
              <a:pPr/>
              <a:t>23</a:t>
            </a:fld>
            <a:endParaRPr lang="en-US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46D190-E482-D94C-ABBD-B29FCCA11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1E49E0D-B459-9643-B3E0-892C78EF64B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675451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4C310-BF5B-4BC1-A177-BFC7FD1CF577}" type="slidenum">
              <a:rPr lang="en-US"/>
              <a:pPr/>
              <a:t>24</a:t>
            </a:fld>
            <a:endParaRPr lang="en-US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975ED-67A2-7943-BF10-81373096B5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A8EB382-62BB-1A4D-B366-369D1A2EA9F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944667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990E3-3D55-410D-A227-5F474A298FBB}" type="slidenum">
              <a:rPr lang="en-US"/>
              <a:pPr/>
              <a:t>25</a:t>
            </a:fld>
            <a:endParaRPr lang="en-US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125B9F-A360-A84A-BBD0-7337DD750D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37022A7-C5CF-044E-9642-0BDA5835876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42567023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990E3-3D55-410D-A227-5F474A298FBB}" type="slidenum">
              <a:rPr lang="en-US"/>
              <a:pPr/>
              <a:t>26</a:t>
            </a:fld>
            <a:endParaRPr lang="en-US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A97C10-08AA-934C-993B-16991E3117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15C3F1E-647E-7A41-B1A7-375C52AC53A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82140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D32CBD-8696-F946-96C2-9FA057275F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6556A4F-80C1-854A-B6AA-FF4ED2D39F1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0A41B-BBF9-2A43-9B54-15151CB5864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91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73" name="Google Shape;1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81" name="Google Shape;1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90" name="Google Shape;19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99" name="Google Shape;1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08" name="Google Shape;2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A8AE45-75D4-3645-A8BA-243774C238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C23DE67-99A6-D940-BB0F-7E2A287580F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496654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A3FCE0-15E9-0541-A06B-69FC92E089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B3273E6-8717-CA47-9912-DE0816CC9FC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6420C-13CD-1C44-ACDD-FFDD108EB1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3EC52C-64D1-4EF5-AC14-14AF6A3FC3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843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29600" y="5943600"/>
            <a:ext cx="773569" cy="86431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1"/>
          <p:cNvSpPr txBox="1"/>
          <p:nvPr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1 &lt;</a:t>
            </a: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endParaRPr/>
          </a:p>
        </p:txBody>
      </p:sp>
      <p:sp>
        <p:nvSpPr>
          <p:cNvPr id="18" name="Google Shape;18;p21"/>
          <p:cNvSpPr txBox="1"/>
          <p:nvPr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 Design and Computer Architecture: ARM® Edition © 2015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29600" y="5943600"/>
            <a:ext cx="773569" cy="86431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2"/>
          <p:cNvSpPr txBox="1"/>
          <p:nvPr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1 &lt;</a:t>
            </a:r>
            <a:fld id="{00000000-1234-1234-1234-123412341234}" type="slidenum"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endParaRPr/>
          </a:p>
        </p:txBody>
      </p:sp>
      <p:sp>
        <p:nvSpPr>
          <p:cNvPr id="22" name="Google Shape;22;p22"/>
          <p:cNvSpPr txBox="1"/>
          <p:nvPr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 Design and Computer Architecture: ARM® Edition © 2015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, and 2 Content" type="objAndTwoObj">
  <p:cSld name="OBJECT_AND_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3810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body" idx="2"/>
          </p:nvPr>
        </p:nvSpPr>
        <p:spPr>
          <a:xfrm>
            <a:off x="4648200" y="1219200"/>
            <a:ext cx="3810000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body" idx="3"/>
          </p:nvPr>
        </p:nvSpPr>
        <p:spPr>
          <a:xfrm>
            <a:off x="4648200" y="3771900"/>
            <a:ext cx="3810000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1-&lt;</a:t>
            </a:r>
            <a:fld id="{00000000-1234-1234-1234-123412341234}" type="slidenum">
              <a:rPr lang="en-US"/>
              <a:t>‹N›</a:t>
            </a:fld>
            <a:r>
              <a:rPr lang="en-US"/>
              <a:t>&gt;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1-&lt;</a:t>
            </a:r>
            <a:fld id="{00000000-1234-1234-1234-123412341234}" type="slidenum">
              <a:rPr lang="en-US"/>
              <a:t>‹N›</a:t>
            </a:fld>
            <a:r>
              <a:rPr lang="en-US"/>
              <a:t>&gt;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" type="fourObj">
  <p:cSld name="FOUR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3810000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body" idx="2"/>
          </p:nvPr>
        </p:nvSpPr>
        <p:spPr>
          <a:xfrm>
            <a:off x="4648200" y="1219200"/>
            <a:ext cx="3810000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body" idx="3"/>
          </p:nvPr>
        </p:nvSpPr>
        <p:spPr>
          <a:xfrm>
            <a:off x="685800" y="3771900"/>
            <a:ext cx="3810000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4"/>
          </p:nvPr>
        </p:nvSpPr>
        <p:spPr>
          <a:xfrm>
            <a:off x="4648200" y="3771900"/>
            <a:ext cx="3810000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1-&lt;</a:t>
            </a:r>
            <a:fld id="{00000000-1234-1234-1234-123412341234}" type="slidenum">
              <a:rPr lang="en-US"/>
              <a:t>‹N›</a:t>
            </a:fld>
            <a:r>
              <a:rPr lang="en-US"/>
              <a:t>&gt;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3810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body" idx="2"/>
          </p:nvPr>
        </p:nvSpPr>
        <p:spPr>
          <a:xfrm>
            <a:off x="4648200" y="1219200"/>
            <a:ext cx="3810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1-&lt;</a:t>
            </a:r>
            <a:fld id="{00000000-1234-1234-1234-123412341234}" type="slidenum">
              <a:rPr lang="en-US"/>
              <a:t>‹N›</a:t>
            </a:fld>
            <a:r>
              <a:rPr lang="en-US"/>
              <a:t>&gt;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3810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body" idx="2"/>
          </p:nvPr>
        </p:nvSpPr>
        <p:spPr>
          <a:xfrm>
            <a:off x="4648200" y="1219200"/>
            <a:ext cx="3810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1-&lt;</a:t>
            </a:r>
            <a:fld id="{00000000-1234-1234-1234-123412341234}" type="slidenum">
              <a:rPr lang="en-US"/>
              <a:t>‹N›</a:t>
            </a:fld>
            <a:r>
              <a:rPr lang="en-US"/>
              <a:t>&gt;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310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63DA-B072-4855-954C-BD986549FB23}" type="datetime1">
              <a:rPr lang="en-IN" smtClean="0"/>
              <a:t>06-10-2023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 Elsevier Ltd. All rights reserved.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F829-1080-4D8E-A7CD-E42BB73DEE4F}" type="slidenum">
              <a:rPr lang="en-IN" smtClean="0"/>
              <a:t>‹N›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16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5.xml"/><Relationship Id="rId7" Type="http://schemas.openxmlformats.org/officeDocument/2006/relationships/image" Target="../media/image5.emf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8.xml"/><Relationship Id="rId7" Type="http://schemas.openxmlformats.org/officeDocument/2006/relationships/image" Target="../media/image7.emf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13.xml"/><Relationship Id="rId7" Type="http://schemas.openxmlformats.org/officeDocument/2006/relationships/image" Target="../media/image10.wmf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18" Type="http://schemas.openxmlformats.org/officeDocument/2006/relationships/slideLayout" Target="../slideLayouts/slideLayout1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tags" Target="../tags/tag40.xml"/><Relationship Id="rId2" Type="http://schemas.openxmlformats.org/officeDocument/2006/relationships/tags" Target="../tags/tag25.xml"/><Relationship Id="rId16" Type="http://schemas.openxmlformats.org/officeDocument/2006/relationships/tags" Target="../tags/tag39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5" Type="http://schemas.openxmlformats.org/officeDocument/2006/relationships/tags" Target="../tags/tag38.xml"/><Relationship Id="rId10" Type="http://schemas.openxmlformats.org/officeDocument/2006/relationships/tags" Target="../tags/tag33.xml"/><Relationship Id="rId19" Type="http://schemas.openxmlformats.org/officeDocument/2006/relationships/notesSlide" Target="../notesSlides/notesSlide19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17.emf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oleObject" Target="../embeddings/oleObject15.bin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image" Target="../media/image17.emf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oleObject" Target="../embeddings/oleObject16.bin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image" Target="../media/image17.emf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oleObject" Target="../embeddings/oleObject17.bin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tags" Target="../tags/tag52.xml"/><Relationship Id="rId7" Type="http://schemas.openxmlformats.org/officeDocument/2006/relationships/oleObject" Target="../embeddings/oleObject18.bin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tags" Target="../tags/tag56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9" Type="http://schemas.openxmlformats.org/officeDocument/2006/relationships/image" Target="../media/image1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/>
          <p:nvPr/>
        </p:nvSpPr>
        <p:spPr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4572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Overflow: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 number too large to be represented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Underflow: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too small to be represented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Rounding modes: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Toward zero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nearest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round 1.100101 (1.578125)  to only 3 fraction bits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Down: 		1.100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Up: 		1.101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Toward zero:	1.100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nearest:	1.101 (1.625 is closer to 1.578125 than 1.5 is)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Floating-Point: Rounding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6096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b="1" dirty="0"/>
              <a:t>Perform logic functions: </a:t>
            </a:r>
          </a:p>
          <a:p>
            <a:pPr lvl="1" eaLnBrk="1" hangingPunct="1"/>
            <a:r>
              <a:rPr lang="en-US" dirty="0"/>
              <a:t>inversion (NOT), AND, OR, NAND, NOR, etc.</a:t>
            </a:r>
          </a:p>
          <a:p>
            <a:pPr eaLnBrk="1" hangingPunct="1"/>
            <a:r>
              <a:rPr lang="en-US" b="1" dirty="0"/>
              <a:t>Single-input: </a:t>
            </a:r>
          </a:p>
          <a:p>
            <a:pPr lvl="1" eaLnBrk="1" hangingPunct="1"/>
            <a:r>
              <a:rPr lang="en-US" dirty="0"/>
              <a:t>NOT gate, buffer</a:t>
            </a:r>
          </a:p>
          <a:p>
            <a:pPr eaLnBrk="1" hangingPunct="1"/>
            <a:r>
              <a:rPr lang="en-US" b="1" dirty="0"/>
              <a:t>Two-input: </a:t>
            </a:r>
          </a:p>
          <a:p>
            <a:pPr lvl="1" eaLnBrk="1" hangingPunct="1"/>
            <a:r>
              <a:rPr lang="en-US" dirty="0"/>
              <a:t>AND, OR, XOR, NAND, NOR, XNOR</a:t>
            </a:r>
          </a:p>
          <a:p>
            <a:pPr eaLnBrk="1" hangingPunct="1"/>
            <a:r>
              <a:rPr lang="en-US" b="1" dirty="0"/>
              <a:t>Multiple-input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Logic Gates</a:t>
            </a:r>
          </a:p>
        </p:txBody>
      </p:sp>
    </p:spTree>
    <p:extLst>
      <p:ext uri="{BB962C8B-B14F-4D97-AF65-F5344CB8AC3E}">
        <p14:creationId xmlns:p14="http://schemas.microsoft.com/office/powerpoint/2010/main" val="2706356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4" name="Object 4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1943100" y="1365250"/>
          <a:ext cx="2641600" cy="366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885960" imgH="1228680" progId="Visio.Drawing.6">
                  <p:embed/>
                </p:oleObj>
              </mc:Choice>
              <mc:Fallback>
                <p:oleObj name="VISIO" r:id="rId6" imgW="885960" imgH="1228680" progId="Visio.Drawing.6">
                  <p:embed/>
                  <p:pic>
                    <p:nvPicPr>
                      <p:cNvPr id="7885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1365250"/>
                        <a:ext cx="2641600" cy="366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5316538" y="1447800"/>
          <a:ext cx="2535237" cy="351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885960" imgH="1228680" progId="Visio.Drawing.6">
                  <p:embed/>
                </p:oleObj>
              </mc:Choice>
              <mc:Fallback>
                <p:oleObj name="VISIO" r:id="rId8" imgW="885960" imgH="1228680" progId="Visio.Drawing.6">
                  <p:embed/>
                  <p:pic>
                    <p:nvPicPr>
                      <p:cNvPr id="7885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538" y="1447800"/>
                        <a:ext cx="2535237" cy="351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Single-Input Logic Gates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41910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52800" y="44196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29400" y="41148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29400" y="4343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7363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02" name="Object 4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1682750" y="1438275"/>
          <a:ext cx="2301875" cy="378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885960" imgH="1457280" progId="Visio.Drawing.6">
                  <p:embed/>
                </p:oleObj>
              </mc:Choice>
              <mc:Fallback>
                <p:oleObj name="VISIO" r:id="rId6" imgW="885960" imgH="1457280" progId="Visio.Drawing.6">
                  <p:embed/>
                  <p:pic>
                    <p:nvPicPr>
                      <p:cNvPr id="8090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1438275"/>
                        <a:ext cx="2301875" cy="378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5005388" y="1447800"/>
          <a:ext cx="2332037" cy="383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885960" imgH="1457280" progId="Visio.Drawing.6">
                  <p:embed/>
                </p:oleObj>
              </mc:Choice>
              <mc:Fallback>
                <p:oleObj name="VISIO" r:id="rId8" imgW="885960" imgH="1457280" progId="Visio.Drawing.6">
                  <p:embed/>
                  <p:pic>
                    <p:nvPicPr>
                      <p:cNvPr id="8090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8" y="1447800"/>
                        <a:ext cx="2332037" cy="383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Two-Input Logic Gates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124200" y="38862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4200" y="4114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24200" y="44196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24200" y="46482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3200" y="38862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3200" y="4114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53200" y="44196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53200" y="46482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346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50" name="Object 4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914400" y="1466850"/>
          <a:ext cx="8001000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584448" imgH="1456944" progId="Visio.Drawing.6">
                  <p:embed/>
                </p:oleObj>
              </mc:Choice>
              <mc:Fallback>
                <p:oleObj name="VISIO" r:id="rId5" imgW="3584448" imgH="1456944" progId="Visio.Drawing.6">
                  <p:embed/>
                  <p:pic>
                    <p:nvPicPr>
                      <p:cNvPr id="829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66850"/>
                        <a:ext cx="8001000" cy="325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More Two-Input Logic Gates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35814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8400" y="38100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400" y="41148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38400" y="4343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5800" y="35814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95800" y="38100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95800" y="41148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95800" y="4343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53200" y="35814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53200" y="38100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53200" y="41148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53200" y="4343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534400" y="35814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34400" y="38100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34400" y="41148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4400" y="4343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215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8" name="Object 4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1477962" y="1219200"/>
          <a:ext cx="2484438" cy="473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961644" imgH="1914144" progId="Visio.Drawing.6">
                  <p:embed/>
                </p:oleObj>
              </mc:Choice>
              <mc:Fallback>
                <p:oleObj name="VISIO" r:id="rId6" imgW="961644" imgH="1914144" progId="Visio.Drawing.6">
                  <p:embed/>
                  <p:pic>
                    <p:nvPicPr>
                      <p:cNvPr id="849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2" y="1219200"/>
                        <a:ext cx="2484438" cy="473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4999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62200" y="5943600"/>
            <a:ext cx="29754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Multi-input XOR: Odd parity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Multiple-Input Logic Gates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5126038" y="1219200"/>
          <a:ext cx="2341562" cy="466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961200" imgH="1914480" progId="Visio.Drawing.6">
                  <p:embed/>
                </p:oleObj>
              </mc:Choice>
              <mc:Fallback>
                <p:oleObj name="VISIO" r:id="rId8" imgW="961200" imgH="1914480" progId="Visio.Drawing.6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6038" y="1219200"/>
                        <a:ext cx="2341562" cy="466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584607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533400" y="1219200"/>
            <a:ext cx="7620000" cy="4953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/>
              <a:t>A logic circuit is composed of:</a:t>
            </a:r>
          </a:p>
          <a:p>
            <a:pPr>
              <a:spcBef>
                <a:spcPts val="0"/>
              </a:spcBef>
            </a:pPr>
            <a:r>
              <a:rPr lang="en-US" dirty="0"/>
              <a:t>Inputs</a:t>
            </a:r>
          </a:p>
          <a:p>
            <a:pPr>
              <a:spcBef>
                <a:spcPts val="0"/>
              </a:spcBef>
            </a:pPr>
            <a:r>
              <a:rPr lang="en-US" dirty="0"/>
              <a:t>Outputs</a:t>
            </a:r>
          </a:p>
          <a:p>
            <a:pPr>
              <a:spcBef>
                <a:spcPts val="0"/>
              </a:spcBef>
            </a:pPr>
            <a:r>
              <a:rPr lang="en-US" dirty="0"/>
              <a:t>Functional specification</a:t>
            </a:r>
          </a:p>
          <a:p>
            <a:pPr>
              <a:spcBef>
                <a:spcPts val="0"/>
              </a:spcBef>
            </a:pPr>
            <a:r>
              <a:rPr lang="en-US" dirty="0"/>
              <a:t>Timing specification</a:t>
            </a:r>
          </a:p>
        </p:txBody>
      </p:sp>
      <p:graphicFrame>
        <p:nvGraphicFramePr>
          <p:cNvPr id="757764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1371600" y="3886200"/>
          <a:ext cx="658517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890000" imgH="504000" progId="Visio.Drawing.6">
                  <p:embed/>
                </p:oleObj>
              </mc:Choice>
              <mc:Fallback>
                <p:oleObj name="VISIO" r:id="rId5" imgW="1890000" imgH="504000" progId="Visio.Drawing.6">
                  <p:embed/>
                  <p:pic>
                    <p:nvPicPr>
                      <p:cNvPr id="7577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86200"/>
                        <a:ext cx="658517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789392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9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609600" y="1143000"/>
            <a:ext cx="7620000" cy="4953000"/>
          </a:xfrm>
        </p:spPr>
        <p:txBody>
          <a:bodyPr/>
          <a:lstStyle/>
          <a:p>
            <a:r>
              <a:rPr lang="en-US" dirty="0"/>
              <a:t>Nodes</a:t>
            </a:r>
          </a:p>
          <a:p>
            <a:pPr lvl="1"/>
            <a:r>
              <a:rPr lang="en-US" dirty="0"/>
              <a:t>Inputs: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</a:p>
          <a:p>
            <a:pPr lvl="1"/>
            <a:r>
              <a:rPr lang="en-US" dirty="0"/>
              <a:t>Outputs: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</a:p>
          <a:p>
            <a:pPr lvl="1"/>
            <a:r>
              <a:rPr lang="en-US" dirty="0"/>
              <a:t>Internal: n1</a:t>
            </a:r>
          </a:p>
          <a:p>
            <a:r>
              <a:rPr lang="en-US" dirty="0"/>
              <a:t>Circuit elements</a:t>
            </a:r>
          </a:p>
          <a:p>
            <a:pPr lvl="1"/>
            <a:r>
              <a:rPr lang="en-US" dirty="0"/>
              <a:t>E1, E2, E3</a:t>
            </a:r>
          </a:p>
          <a:p>
            <a:pPr lvl="1"/>
            <a:r>
              <a:rPr lang="en-US" dirty="0"/>
              <a:t>Each a circuit</a:t>
            </a:r>
          </a:p>
        </p:txBody>
      </p:sp>
      <p:graphicFrame>
        <p:nvGraphicFramePr>
          <p:cNvPr id="859141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4267200" y="1981200"/>
          <a:ext cx="449580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990080" imgH="847080" progId="Visio.Drawing.6">
                  <p:embed/>
                </p:oleObj>
              </mc:Choice>
              <mc:Fallback>
                <p:oleObj name="VISIO" r:id="rId5" imgW="1990080" imgH="847080" progId="Visio.Drawing.6">
                  <p:embed/>
                  <p:pic>
                    <p:nvPicPr>
                      <p:cNvPr id="8591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981200"/>
                        <a:ext cx="4495800" cy="191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Circuits</a:t>
            </a:r>
          </a:p>
        </p:txBody>
      </p:sp>
    </p:spTree>
    <p:extLst>
      <p:ext uri="{BB962C8B-B14F-4D97-AF65-F5344CB8AC3E}">
        <p14:creationId xmlns:p14="http://schemas.microsoft.com/office/powerpoint/2010/main" val="2257296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3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533400" y="1066800"/>
            <a:ext cx="7620000" cy="4953000"/>
          </a:xfrm>
        </p:spPr>
        <p:txBody>
          <a:bodyPr/>
          <a:lstStyle/>
          <a:p>
            <a:r>
              <a:rPr lang="en-US" b="1" dirty="0"/>
              <a:t>Combinational Logic</a:t>
            </a:r>
          </a:p>
          <a:p>
            <a:pPr lvl="1"/>
            <a:r>
              <a:rPr lang="en-US" sz="2400" dirty="0" err="1"/>
              <a:t>Memoryless</a:t>
            </a:r>
            <a:endParaRPr lang="en-US" sz="2400" dirty="0"/>
          </a:p>
          <a:p>
            <a:pPr lvl="1"/>
            <a:r>
              <a:rPr lang="en-US" sz="2400" dirty="0"/>
              <a:t>Outputs determined by current values of inputs</a:t>
            </a:r>
          </a:p>
          <a:p>
            <a:r>
              <a:rPr lang="en-US" b="1" dirty="0"/>
              <a:t>Sequential Logic</a:t>
            </a:r>
          </a:p>
          <a:p>
            <a:pPr lvl="1"/>
            <a:r>
              <a:rPr lang="en-US" sz="2400" dirty="0"/>
              <a:t>Has memory</a:t>
            </a:r>
          </a:p>
          <a:p>
            <a:pPr lvl="1"/>
            <a:r>
              <a:rPr lang="en-US" sz="2400" dirty="0"/>
              <a:t>Outputs determined by previous and current values of inputs</a:t>
            </a:r>
          </a:p>
        </p:txBody>
      </p:sp>
      <p:graphicFrame>
        <p:nvGraphicFramePr>
          <p:cNvPr id="860164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2461419" y="4230688"/>
          <a:ext cx="5287962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890000" imgH="504000" progId="Visio.Drawing.6">
                  <p:embed/>
                </p:oleObj>
              </mc:Choice>
              <mc:Fallback>
                <p:oleObj name="VISIO" r:id="rId5" imgW="1890000" imgH="504000" progId="Visio.Drawing.6">
                  <p:embed/>
                  <p:pic>
                    <p:nvPicPr>
                      <p:cNvPr id="8601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1419" y="4230688"/>
                        <a:ext cx="5287962" cy="14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Types of Logic Circuits</a:t>
            </a:r>
          </a:p>
        </p:txBody>
      </p:sp>
    </p:spTree>
    <p:extLst>
      <p:ext uri="{BB962C8B-B14F-4D97-AF65-F5344CB8AC3E}">
        <p14:creationId xmlns:p14="http://schemas.microsoft.com/office/powerpoint/2010/main" val="3490651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9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685800" y="1066800"/>
            <a:ext cx="7696200" cy="4953000"/>
          </a:xfrm>
        </p:spPr>
        <p:txBody>
          <a:bodyPr/>
          <a:lstStyle/>
          <a:p>
            <a:r>
              <a:rPr lang="en-US" dirty="0"/>
              <a:t>Every element is combinational</a:t>
            </a:r>
          </a:p>
          <a:p>
            <a:r>
              <a:rPr lang="en-US" dirty="0"/>
              <a:t>Every node is either an input or connects to </a:t>
            </a:r>
            <a:r>
              <a:rPr lang="en-US" i="1" dirty="0"/>
              <a:t>exactly one </a:t>
            </a:r>
            <a:r>
              <a:rPr lang="en-US" dirty="0"/>
              <a:t>output</a:t>
            </a:r>
          </a:p>
          <a:p>
            <a:r>
              <a:rPr lang="en-US" dirty="0"/>
              <a:t>The circuit contains no cyclic paths</a:t>
            </a:r>
          </a:p>
          <a:p>
            <a:r>
              <a:rPr lang="en-US" b="1" dirty="0"/>
              <a:t>Example:</a:t>
            </a:r>
          </a:p>
          <a:p>
            <a:pPr>
              <a:spcAft>
                <a:spcPts val="800"/>
              </a:spcAft>
              <a:buFontTx/>
              <a:buNone/>
            </a:pPr>
            <a:endParaRPr lang="en-US" sz="2400" dirty="0"/>
          </a:p>
        </p:txBody>
      </p:sp>
      <p:graphicFrame>
        <p:nvGraphicFramePr>
          <p:cNvPr id="766980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3468687" y="3657600"/>
          <a:ext cx="3084513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834840" imgH="549000" progId="Visio.Drawing.6">
                  <p:embed/>
                </p:oleObj>
              </mc:Choice>
              <mc:Fallback>
                <p:oleObj name="VISIO" r:id="rId5" imgW="834840" imgH="549000" progId="Visio.Drawing.6">
                  <p:embed/>
                  <p:pic>
                    <p:nvPicPr>
                      <p:cNvPr id="7669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7" y="3657600"/>
                        <a:ext cx="3084513" cy="202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+mj-lt"/>
              </a:rPr>
              <a:t>Rules of Combinational Composition</a:t>
            </a:r>
          </a:p>
        </p:txBody>
      </p:sp>
    </p:spTree>
    <p:extLst>
      <p:ext uri="{BB962C8B-B14F-4D97-AF65-F5344CB8AC3E}">
        <p14:creationId xmlns:p14="http://schemas.microsoft.com/office/powerpoint/2010/main" val="1667510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875" y="5167914"/>
            <a:ext cx="8229600" cy="1143000"/>
          </a:xfrm>
        </p:spPr>
        <p:txBody>
          <a:bodyPr>
            <a:normAutofit/>
          </a:bodyPr>
          <a:lstStyle/>
          <a:p>
            <a:r>
              <a:rPr lang="en-IN" sz="2000" dirty="0"/>
              <a:t>Figure 2.7  Example circuits</a:t>
            </a:r>
          </a:p>
        </p:txBody>
      </p:sp>
      <p:pic>
        <p:nvPicPr>
          <p:cNvPr id="3" name="Picture 2" descr="f02-07-978012800056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53507"/>
            <a:ext cx="8229600" cy="34702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6"/>
          <p:cNvSpPr txBox="1"/>
          <p:nvPr/>
        </p:nvSpPr>
        <p:spPr>
          <a:xfrm>
            <a:off x="457200" y="68759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+mj-lt"/>
              </a:rPr>
              <a:t>Check if they are combinational</a:t>
            </a:r>
          </a:p>
        </p:txBody>
      </p:sp>
    </p:spTree>
    <p:extLst>
      <p:ext uri="{BB962C8B-B14F-4D97-AF65-F5344CB8AC3E}">
        <p14:creationId xmlns:p14="http://schemas.microsoft.com/office/powerpoint/2010/main" val="25406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/>
          <p:nvPr/>
        </p:nvSpPr>
        <p:spPr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533400" y="11430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marR="0" lvl="0" indent="-533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exponent and fraction bits</a:t>
            </a:r>
            <a:endParaRPr/>
          </a:p>
          <a:p>
            <a:pPr marL="533400" marR="0" lvl="0" indent="-5334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Prepend leading 1 to form mantissa</a:t>
            </a:r>
            <a:endParaRPr/>
          </a:p>
          <a:p>
            <a:pPr marL="533400" marR="0" lvl="0" indent="-5334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exponents</a:t>
            </a:r>
            <a:endParaRPr/>
          </a:p>
          <a:p>
            <a:pPr marL="533400" marR="0" lvl="0" indent="-5334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Shift smaller mantissa if necessary</a:t>
            </a:r>
            <a:endParaRPr/>
          </a:p>
          <a:p>
            <a:pPr marL="533400" marR="0" lvl="0" indent="-5334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mantissas</a:t>
            </a:r>
            <a:endParaRPr/>
          </a:p>
          <a:p>
            <a:pPr marL="533400" marR="0" lvl="0" indent="-5334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Normalize mantissa and adjust exponent if necessary</a:t>
            </a:r>
            <a:endParaRPr/>
          </a:p>
          <a:p>
            <a:pPr marL="533400" marR="0" lvl="0" indent="-5334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 result</a:t>
            </a:r>
            <a:endParaRPr/>
          </a:p>
          <a:p>
            <a:pPr marL="533400" marR="0" lvl="0" indent="-5334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Assemble exponent and fraction back into floating-point format</a:t>
            </a:r>
            <a:endParaRPr/>
          </a:p>
          <a:p>
            <a:pPr marL="533400" marR="0" lvl="0" indent="-533400" algn="l" rtl="0">
              <a:spcBef>
                <a:spcPts val="48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Floating-Point Addition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533400" y="11430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Functional specification of outputs in terms of inputs</a:t>
            </a:r>
          </a:p>
          <a:p>
            <a:r>
              <a:rPr lang="en-US" b="1" dirty="0"/>
              <a:t>Example:    </a:t>
            </a:r>
            <a:r>
              <a:rPr lang="en-US" sz="2800" i="1" dirty="0"/>
              <a:t>S</a:t>
            </a:r>
            <a:r>
              <a:rPr lang="en-US" sz="2800" dirty="0"/>
              <a:t>     = F(</a:t>
            </a:r>
            <a:r>
              <a:rPr lang="en-US" sz="2800" i="1" dirty="0"/>
              <a:t>A</a:t>
            </a:r>
            <a:r>
              <a:rPr lang="en-US" sz="2800" dirty="0"/>
              <a:t>, </a:t>
            </a:r>
            <a:r>
              <a:rPr lang="en-US" sz="2800" i="1" dirty="0"/>
              <a:t>B</a:t>
            </a:r>
            <a:r>
              <a:rPr lang="en-US" sz="2800" dirty="0"/>
              <a:t>, </a:t>
            </a:r>
            <a:r>
              <a:rPr lang="en-US" sz="2800" i="1" dirty="0" err="1"/>
              <a:t>C</a:t>
            </a:r>
            <a:r>
              <a:rPr lang="en-US" sz="2800" baseline="-25000" dirty="0" err="1"/>
              <a:t>in</a:t>
            </a:r>
            <a:r>
              <a:rPr lang="en-US" sz="2800" dirty="0"/>
              <a:t>)</a:t>
            </a:r>
          </a:p>
          <a:p>
            <a:pPr>
              <a:buFontTx/>
              <a:buNone/>
            </a:pPr>
            <a:r>
              <a:rPr lang="en-US" sz="2800" i="1" dirty="0"/>
              <a:t>                  	     </a:t>
            </a:r>
            <a:r>
              <a:rPr lang="en-US" sz="2800" i="1" dirty="0" err="1"/>
              <a:t>C</a:t>
            </a:r>
            <a:r>
              <a:rPr lang="en-US" sz="2800" baseline="-25000" dirty="0" err="1"/>
              <a:t>out</a:t>
            </a:r>
            <a:r>
              <a:rPr lang="en-US" sz="2800" dirty="0"/>
              <a:t> = F(</a:t>
            </a:r>
            <a:r>
              <a:rPr lang="en-US" sz="2800" i="1" dirty="0"/>
              <a:t>A</a:t>
            </a:r>
            <a:r>
              <a:rPr lang="en-US" sz="2800" dirty="0"/>
              <a:t>, </a:t>
            </a:r>
            <a:r>
              <a:rPr lang="en-US" sz="2800" i="1" dirty="0"/>
              <a:t>B</a:t>
            </a:r>
            <a:r>
              <a:rPr lang="en-US" sz="2800" dirty="0"/>
              <a:t>, </a:t>
            </a:r>
            <a:r>
              <a:rPr lang="en-US" sz="2800" i="1" dirty="0" err="1"/>
              <a:t>C</a:t>
            </a:r>
            <a:r>
              <a:rPr lang="en-US" sz="2800" baseline="-25000" dirty="0" err="1"/>
              <a:t>in</a:t>
            </a:r>
            <a:r>
              <a:rPr lang="en-US" sz="2800" dirty="0"/>
              <a:t>) </a:t>
            </a:r>
          </a:p>
        </p:txBody>
      </p:sp>
      <p:graphicFrame>
        <p:nvGraphicFramePr>
          <p:cNvPr id="888836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2362200" y="3240405"/>
          <a:ext cx="4191000" cy="2703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247040" imgH="805320" progId="Visio.Drawing.6">
                  <p:embed/>
                </p:oleObj>
              </mc:Choice>
              <mc:Fallback>
                <p:oleObj name="VISIO" r:id="rId5" imgW="1247040" imgH="805320" progId="Visio.Drawing.6">
                  <p:embed/>
                  <p:pic>
                    <p:nvPicPr>
                      <p:cNvPr id="8888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40405"/>
                        <a:ext cx="4191000" cy="2703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Boolean Equations</a:t>
            </a:r>
          </a:p>
        </p:txBody>
      </p:sp>
    </p:spTree>
    <p:extLst>
      <p:ext uri="{BB962C8B-B14F-4D97-AF65-F5344CB8AC3E}">
        <p14:creationId xmlns:p14="http://schemas.microsoft.com/office/powerpoint/2010/main" val="4137612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609600" y="1066800"/>
            <a:ext cx="77724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Complement</a:t>
            </a:r>
            <a:r>
              <a:rPr lang="en-US" sz="2800" dirty="0"/>
              <a:t>: variable with a bar over 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/>
              <a:t>    </a:t>
            </a:r>
            <a:r>
              <a:rPr lang="en-US" sz="2800" b="1" i="1" dirty="0"/>
              <a:t>A</a:t>
            </a:r>
            <a:r>
              <a:rPr lang="en-US" sz="2800" b="1" dirty="0"/>
              <a:t>, </a:t>
            </a:r>
            <a:r>
              <a:rPr lang="en-US" sz="2800" b="1" i="1" dirty="0"/>
              <a:t>B</a:t>
            </a:r>
            <a:r>
              <a:rPr lang="en-US" sz="2800" b="1" dirty="0"/>
              <a:t>, </a:t>
            </a:r>
            <a:r>
              <a:rPr lang="en-US" sz="2800" b="1" i="1" dirty="0"/>
              <a:t>C</a:t>
            </a:r>
          </a:p>
          <a:p>
            <a:pPr>
              <a:lnSpc>
                <a:spcPct val="90000"/>
              </a:lnSpc>
            </a:pPr>
            <a:r>
              <a:rPr lang="en-US" sz="2800" b="1" dirty="0"/>
              <a:t>Literal</a:t>
            </a:r>
            <a:r>
              <a:rPr lang="en-US" sz="2800" dirty="0"/>
              <a:t>: variable or its complement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/>
              <a:t>    </a:t>
            </a:r>
            <a:r>
              <a:rPr lang="en-US" sz="2800" b="1" i="1" dirty="0"/>
              <a:t>A</a:t>
            </a:r>
            <a:r>
              <a:rPr lang="en-US" sz="2800" b="1" dirty="0"/>
              <a:t>, </a:t>
            </a:r>
            <a:r>
              <a:rPr lang="en-US" sz="2800" b="1" i="1" dirty="0"/>
              <a:t>A</a:t>
            </a:r>
            <a:r>
              <a:rPr lang="en-US" sz="2800" b="1" dirty="0"/>
              <a:t>, </a:t>
            </a:r>
            <a:r>
              <a:rPr lang="en-US" sz="2800" b="1" i="1" dirty="0"/>
              <a:t>B</a:t>
            </a:r>
            <a:r>
              <a:rPr lang="en-US" sz="2800" b="1" dirty="0"/>
              <a:t>, </a:t>
            </a:r>
            <a:r>
              <a:rPr lang="en-US" sz="2800" b="1" i="1" dirty="0"/>
              <a:t>B</a:t>
            </a:r>
            <a:r>
              <a:rPr lang="en-US" sz="2800" b="1" dirty="0"/>
              <a:t>, </a:t>
            </a:r>
            <a:r>
              <a:rPr lang="en-US" sz="2800" b="1" i="1" dirty="0"/>
              <a:t>C</a:t>
            </a:r>
            <a:r>
              <a:rPr lang="en-US" sz="2800" b="1" dirty="0"/>
              <a:t>, </a:t>
            </a:r>
            <a:r>
              <a:rPr lang="en-US" sz="2800" b="1" i="1" dirty="0"/>
              <a:t>C</a:t>
            </a:r>
            <a:endParaRPr lang="en-US" sz="2800" b="1" dirty="0"/>
          </a:p>
          <a:p>
            <a:pPr>
              <a:lnSpc>
                <a:spcPct val="90000"/>
              </a:lnSpc>
            </a:pPr>
            <a:r>
              <a:rPr lang="en-US" sz="2800" b="1" dirty="0" err="1"/>
              <a:t>Implicant</a:t>
            </a:r>
            <a:r>
              <a:rPr lang="en-US" sz="2800" dirty="0"/>
              <a:t>: product of literals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</a:t>
            </a:r>
            <a:r>
              <a:rPr lang="en-US" sz="2800" b="1" i="1" dirty="0"/>
              <a:t>ABC</a:t>
            </a:r>
            <a:r>
              <a:rPr lang="en-US" sz="2800" b="1" dirty="0"/>
              <a:t>, </a:t>
            </a:r>
            <a:r>
              <a:rPr lang="en-US" sz="2800" b="1" i="1" dirty="0"/>
              <a:t>AC</a:t>
            </a:r>
            <a:r>
              <a:rPr lang="en-US" sz="2800" b="1" dirty="0"/>
              <a:t>, </a:t>
            </a:r>
            <a:r>
              <a:rPr lang="en-US" sz="2800" b="1" i="1" dirty="0"/>
              <a:t>BC</a:t>
            </a:r>
          </a:p>
          <a:p>
            <a:pPr>
              <a:lnSpc>
                <a:spcPct val="90000"/>
              </a:lnSpc>
            </a:pPr>
            <a:r>
              <a:rPr lang="en-US" sz="2800" b="1" dirty="0" err="1"/>
              <a:t>Minterm</a:t>
            </a:r>
            <a:r>
              <a:rPr lang="en-US" sz="2800" dirty="0"/>
              <a:t>: product that includes all input variables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</a:t>
            </a:r>
            <a:r>
              <a:rPr lang="en-US" sz="2800" b="1" i="1" dirty="0"/>
              <a:t>ABC</a:t>
            </a:r>
            <a:r>
              <a:rPr lang="en-US" sz="2800" b="1" dirty="0"/>
              <a:t>, </a:t>
            </a:r>
            <a:r>
              <a:rPr lang="en-US" sz="2800" b="1" i="1" dirty="0"/>
              <a:t>ABC</a:t>
            </a:r>
            <a:r>
              <a:rPr lang="en-US" sz="2800" b="1" dirty="0"/>
              <a:t>, </a:t>
            </a:r>
            <a:r>
              <a:rPr lang="en-US" sz="2800" b="1" i="1" dirty="0"/>
              <a:t>ABC</a:t>
            </a:r>
          </a:p>
          <a:p>
            <a:pPr>
              <a:lnSpc>
                <a:spcPct val="90000"/>
              </a:lnSpc>
            </a:pPr>
            <a:r>
              <a:rPr lang="en-US" sz="2800" b="1" dirty="0" err="1"/>
              <a:t>Maxterm</a:t>
            </a:r>
            <a:r>
              <a:rPr lang="en-US" sz="2800" dirty="0"/>
              <a:t>: sum that includes all input variables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</a:t>
            </a:r>
            <a:r>
              <a:rPr lang="en-US" sz="2800" b="1" dirty="0"/>
              <a:t>   </a:t>
            </a:r>
            <a:r>
              <a:rPr lang="en-US" sz="2800" b="1" i="1" dirty="0"/>
              <a:t>(A+B+C)</a:t>
            </a:r>
            <a:r>
              <a:rPr lang="en-US" sz="2800" b="1" dirty="0"/>
              <a:t>, </a:t>
            </a:r>
            <a:r>
              <a:rPr lang="en-US" sz="2800" b="1" i="1" dirty="0"/>
              <a:t>(A+B+C)</a:t>
            </a:r>
            <a:r>
              <a:rPr lang="en-US" sz="2800" b="1" dirty="0"/>
              <a:t>, </a:t>
            </a:r>
            <a:r>
              <a:rPr lang="en-US" sz="2800" b="1" i="1" dirty="0"/>
              <a:t>(A+B+C)</a:t>
            </a:r>
          </a:p>
        </p:txBody>
      </p:sp>
      <p:sp>
        <p:nvSpPr>
          <p:cNvPr id="1111044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839683" y="1600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5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066800" y="1600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6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447800" y="1600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7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954690" y="2514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8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447800" y="2514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9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209800" y="2514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0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524000" y="3429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1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905000" y="3429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2" name="Line 12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1447800" y="4419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3" name="Line 13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057400" y="4419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4" name="Line 1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286000" y="4419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5" name="Line 15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1600200" y="5334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6" name="Line 1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2514600" y="5334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7" name="Line 17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276600" y="5334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8" name="Line 18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3886200" y="5334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9" name="Line 19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4267200" y="5334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Some Definitions</a:t>
            </a:r>
          </a:p>
        </p:txBody>
      </p:sp>
    </p:spTree>
    <p:extLst>
      <p:ext uri="{BB962C8B-B14F-4D97-AF65-F5344CB8AC3E}">
        <p14:creationId xmlns:p14="http://schemas.microsoft.com/office/powerpoint/2010/main" val="244116326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2214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38400" y="6019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Sum-of-Products (SOP) Form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514600" y="3962400"/>
          <a:ext cx="4332174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766520" imgH="808560" progId="Visio.Drawing.6">
                  <p:embed/>
                </p:oleObj>
              </mc:Choice>
              <mc:Fallback>
                <p:oleObj name="VISIO" r:id="rId6" imgW="1766520" imgH="808560" progId="Visio.Drawing.6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14600" y="3962400"/>
                        <a:ext cx="4332174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9144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All equations can be written in SOP form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row has a </a:t>
            </a:r>
            <a:r>
              <a:rPr lang="en-US" sz="2800" b="1" dirty="0" err="1">
                <a:latin typeface="+mj-lt"/>
                <a:cs typeface="Arial" charset="0"/>
              </a:rPr>
              <a:t>minterm</a:t>
            </a:r>
            <a:endParaRPr lang="en-US" sz="2800" b="1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3439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2214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38400" y="6019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Sum-of-Products (SOP) Form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514600" y="3962400"/>
          <a:ext cx="4332174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766520" imgH="808560" progId="Visio.Drawing.6">
                  <p:embed/>
                </p:oleObj>
              </mc:Choice>
              <mc:Fallback>
                <p:oleObj name="VISIO" r:id="rId6" imgW="1766520" imgH="808560" progId="Visio.Drawing.6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14600" y="3962400"/>
                        <a:ext cx="4332174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9144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All equations can be written in SOP form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row has a </a:t>
            </a:r>
            <a:r>
              <a:rPr lang="en-US" sz="2800" b="1" dirty="0" err="1">
                <a:latin typeface="+mj-lt"/>
                <a:cs typeface="Arial" charset="0"/>
              </a:rPr>
              <a:t>minterm</a:t>
            </a:r>
            <a:endParaRPr lang="en-US" sz="2800" b="1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 </a:t>
            </a:r>
            <a:r>
              <a:rPr lang="en-US" sz="2800" dirty="0" err="1">
                <a:latin typeface="+mj-lt"/>
                <a:cs typeface="Arial" charset="0"/>
              </a:rPr>
              <a:t>minterm</a:t>
            </a:r>
            <a:r>
              <a:rPr lang="en-US" sz="2800" dirty="0">
                <a:latin typeface="+mj-lt"/>
                <a:cs typeface="Arial" charset="0"/>
              </a:rPr>
              <a:t> is a product (AND) of literals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</a:t>
            </a:r>
            <a:r>
              <a:rPr lang="en-US" sz="2800" dirty="0" err="1">
                <a:latin typeface="+mj-lt"/>
                <a:cs typeface="Arial" charset="0"/>
              </a:rPr>
              <a:t>minterm</a:t>
            </a:r>
            <a:r>
              <a:rPr lang="en-US" sz="2800" dirty="0">
                <a:latin typeface="+mj-lt"/>
                <a:cs typeface="Arial" charset="0"/>
              </a:rPr>
              <a:t> is TRUE for that row (and only that row)</a:t>
            </a:r>
          </a:p>
        </p:txBody>
      </p:sp>
    </p:spTree>
    <p:extLst>
      <p:ext uri="{BB962C8B-B14F-4D97-AF65-F5344CB8AC3E}">
        <p14:creationId xmlns:p14="http://schemas.microsoft.com/office/powerpoint/2010/main" val="217409529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2214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38400" y="6019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Sum-of-Products (SOP) Form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514600" y="3962400"/>
          <a:ext cx="4332174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766520" imgH="808560" progId="Visio.Drawing.6">
                  <p:embed/>
                </p:oleObj>
              </mc:Choice>
              <mc:Fallback>
                <p:oleObj name="VISIO" r:id="rId6" imgW="1766520" imgH="808560" progId="Visio.Drawing.6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14600" y="3962400"/>
                        <a:ext cx="4332174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9144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All equations can be written in SOP form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row has a </a:t>
            </a:r>
            <a:r>
              <a:rPr lang="en-US" sz="2800" b="1" dirty="0" err="1">
                <a:latin typeface="+mj-lt"/>
                <a:cs typeface="Arial" charset="0"/>
              </a:rPr>
              <a:t>minterm</a:t>
            </a:r>
            <a:endParaRPr lang="en-US" sz="2800" b="1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 </a:t>
            </a:r>
            <a:r>
              <a:rPr lang="en-US" sz="2800" dirty="0" err="1">
                <a:latin typeface="+mj-lt"/>
                <a:cs typeface="Arial" charset="0"/>
              </a:rPr>
              <a:t>minterm</a:t>
            </a:r>
            <a:r>
              <a:rPr lang="en-US" sz="2800" dirty="0">
                <a:latin typeface="+mj-lt"/>
                <a:cs typeface="Arial" charset="0"/>
              </a:rPr>
              <a:t> is a product (AND) of literals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</a:t>
            </a:r>
            <a:r>
              <a:rPr lang="en-US" sz="2800" dirty="0" err="1">
                <a:latin typeface="+mj-lt"/>
                <a:cs typeface="Arial" charset="0"/>
              </a:rPr>
              <a:t>minterm</a:t>
            </a:r>
            <a:r>
              <a:rPr lang="en-US" sz="2800" dirty="0">
                <a:latin typeface="+mj-lt"/>
                <a:cs typeface="Arial" charset="0"/>
              </a:rPr>
              <a:t> is TRUE for that row (and only that row)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Form function by </a:t>
            </a:r>
            <a:r>
              <a:rPr lang="en-US" sz="2800" dirty="0" err="1">
                <a:latin typeface="+mj-lt"/>
                <a:cs typeface="Arial" charset="0"/>
              </a:rPr>
              <a:t>ORing</a:t>
            </a:r>
            <a:r>
              <a:rPr lang="en-US" sz="2800" dirty="0">
                <a:latin typeface="+mj-lt"/>
                <a:cs typeface="Arial" charset="0"/>
              </a:rPr>
              <a:t> </a:t>
            </a:r>
            <a:r>
              <a:rPr lang="en-US" sz="2800" dirty="0" err="1">
                <a:latin typeface="+mj-lt"/>
                <a:cs typeface="Arial" charset="0"/>
              </a:rPr>
              <a:t>minterms</a:t>
            </a:r>
            <a:r>
              <a:rPr lang="en-US" sz="2800" dirty="0">
                <a:latin typeface="+mj-lt"/>
                <a:cs typeface="Arial" charset="0"/>
              </a:rPr>
              <a:t> where output is 1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Thus, a sum (OR) of products (AND terms)</a:t>
            </a:r>
          </a:p>
        </p:txBody>
      </p:sp>
    </p:spTree>
    <p:extLst>
      <p:ext uri="{BB962C8B-B14F-4D97-AF65-F5344CB8AC3E}">
        <p14:creationId xmlns:p14="http://schemas.microsoft.com/office/powerpoint/2010/main" val="119696195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 hidden="1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Sum-of-Products Form</a:t>
            </a:r>
          </a:p>
        </p:txBody>
      </p:sp>
      <p:sp>
        <p:nvSpPr>
          <p:cNvPr id="1022978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298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6019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514600" y="3962400"/>
          <a:ext cx="43322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766520" imgH="808560" progId="Visio.Drawing.6">
                  <p:embed/>
                </p:oleObj>
              </mc:Choice>
              <mc:Fallback>
                <p:oleObj name="VISIO" r:id="rId7" imgW="1766520" imgH="808560" progId="Visio.Drawing.6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962400"/>
                        <a:ext cx="43322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Sum-of-Products (SOP) Form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9144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All equations can be written in SOP form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row has a </a:t>
            </a:r>
            <a:r>
              <a:rPr lang="en-US" sz="2800" b="1" dirty="0" err="1">
                <a:latin typeface="+mj-lt"/>
                <a:cs typeface="Arial" charset="0"/>
              </a:rPr>
              <a:t>minterm</a:t>
            </a:r>
            <a:endParaRPr lang="en-US" sz="2800" b="1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 </a:t>
            </a:r>
            <a:r>
              <a:rPr lang="en-US" sz="2800" dirty="0" err="1">
                <a:latin typeface="+mj-lt"/>
                <a:cs typeface="Arial" charset="0"/>
              </a:rPr>
              <a:t>minterm</a:t>
            </a:r>
            <a:r>
              <a:rPr lang="en-US" sz="2800" dirty="0">
                <a:latin typeface="+mj-lt"/>
                <a:cs typeface="Arial" charset="0"/>
              </a:rPr>
              <a:t> is a product (AND) of literals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</a:t>
            </a:r>
            <a:r>
              <a:rPr lang="en-US" sz="2800" dirty="0" err="1">
                <a:latin typeface="+mj-lt"/>
                <a:cs typeface="Arial" charset="0"/>
              </a:rPr>
              <a:t>minterm</a:t>
            </a:r>
            <a:r>
              <a:rPr lang="en-US" sz="2800" dirty="0">
                <a:latin typeface="+mj-lt"/>
                <a:cs typeface="Arial" charset="0"/>
              </a:rPr>
              <a:t> is TRUE for that row (and only that row)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Form function by </a:t>
            </a:r>
            <a:r>
              <a:rPr lang="en-US" sz="2800" dirty="0" err="1">
                <a:latin typeface="+mj-lt"/>
                <a:cs typeface="Arial" charset="0"/>
              </a:rPr>
              <a:t>ORing</a:t>
            </a:r>
            <a:r>
              <a:rPr lang="en-US" sz="2800" dirty="0">
                <a:latin typeface="+mj-lt"/>
                <a:cs typeface="Arial" charset="0"/>
              </a:rPr>
              <a:t> </a:t>
            </a:r>
            <a:r>
              <a:rPr lang="en-US" sz="2800" dirty="0" err="1">
                <a:latin typeface="+mj-lt"/>
                <a:cs typeface="Arial" charset="0"/>
              </a:rPr>
              <a:t>minterms</a:t>
            </a:r>
            <a:r>
              <a:rPr lang="en-US" sz="2800" dirty="0">
                <a:latin typeface="+mj-lt"/>
                <a:cs typeface="Arial" charset="0"/>
              </a:rPr>
              <a:t> where output is 1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Thus, a sum (OR) of products (AND terms)</a:t>
            </a:r>
          </a:p>
        </p:txBody>
      </p:sp>
    </p:spTree>
    <p:extLst>
      <p:ext uri="{BB962C8B-B14F-4D97-AF65-F5344CB8AC3E}">
        <p14:creationId xmlns:p14="http://schemas.microsoft.com/office/powerpoint/2010/main" val="320111157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 hidden="1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Sum-of-Products Form</a:t>
            </a:r>
          </a:p>
        </p:txBody>
      </p:sp>
      <p:sp>
        <p:nvSpPr>
          <p:cNvPr id="1022978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298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62200" y="54102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 AB + AB = </a:t>
            </a:r>
            <a:r>
              <a:rPr lang="el-GR" sz="2400" b="1" dirty="0">
                <a:latin typeface="Times New Roman" pitchFamily="18" charset="0"/>
                <a:cs typeface="Arial" charset="0"/>
              </a:rPr>
              <a:t>Σ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(1, 3)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2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191000" y="5486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514600" y="3581400"/>
          <a:ext cx="43322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766520" imgH="808560" progId="Visio.Drawing.6">
                  <p:embed/>
                </p:oleObj>
              </mc:Choice>
              <mc:Fallback>
                <p:oleObj name="VISIO" r:id="rId8" imgW="1766520" imgH="808560" progId="Visio.Drawing.6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81400"/>
                        <a:ext cx="43322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7200" y="9144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All equations can be written in SOP form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row has a </a:t>
            </a:r>
            <a:r>
              <a:rPr lang="en-US" sz="2800" b="1" dirty="0" err="1">
                <a:latin typeface="+mj-lt"/>
                <a:cs typeface="Arial" charset="0"/>
              </a:rPr>
              <a:t>minterm</a:t>
            </a:r>
            <a:endParaRPr lang="en-US" sz="2800" b="1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 </a:t>
            </a:r>
            <a:r>
              <a:rPr lang="en-US" sz="2800" dirty="0" err="1">
                <a:latin typeface="+mj-lt"/>
                <a:cs typeface="Arial" charset="0"/>
              </a:rPr>
              <a:t>minterm</a:t>
            </a:r>
            <a:r>
              <a:rPr lang="en-US" sz="2800" dirty="0">
                <a:latin typeface="+mj-lt"/>
                <a:cs typeface="Arial" charset="0"/>
              </a:rPr>
              <a:t> is a product (AND) of literals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</a:t>
            </a:r>
            <a:r>
              <a:rPr lang="en-US" sz="2800" dirty="0" err="1">
                <a:latin typeface="+mj-lt"/>
                <a:cs typeface="Arial" charset="0"/>
              </a:rPr>
              <a:t>minterm</a:t>
            </a:r>
            <a:r>
              <a:rPr lang="en-US" sz="2800" dirty="0">
                <a:latin typeface="+mj-lt"/>
                <a:cs typeface="Arial" charset="0"/>
              </a:rPr>
              <a:t> is TRUE for that row (and only that row)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Form function by </a:t>
            </a:r>
            <a:r>
              <a:rPr lang="en-US" sz="2800" dirty="0" err="1">
                <a:latin typeface="+mj-lt"/>
                <a:cs typeface="Arial" charset="0"/>
              </a:rPr>
              <a:t>ORing</a:t>
            </a:r>
            <a:r>
              <a:rPr lang="en-US" sz="2800" dirty="0">
                <a:latin typeface="+mj-lt"/>
                <a:cs typeface="Arial" charset="0"/>
              </a:rPr>
              <a:t> </a:t>
            </a:r>
            <a:r>
              <a:rPr lang="en-US" sz="2800" dirty="0" err="1">
                <a:latin typeface="+mj-lt"/>
                <a:cs typeface="Arial" charset="0"/>
              </a:rPr>
              <a:t>minterms</a:t>
            </a:r>
            <a:r>
              <a:rPr lang="en-US" sz="2800" dirty="0">
                <a:latin typeface="+mj-lt"/>
                <a:cs typeface="Arial" charset="0"/>
              </a:rPr>
              <a:t> where output is 1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Thus, a sum (OR) of products (AND terms)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Sum-of-Products (SOP) Form</a:t>
            </a:r>
          </a:p>
        </p:txBody>
      </p:sp>
    </p:spTree>
    <p:extLst>
      <p:ext uri="{BB962C8B-B14F-4D97-AF65-F5344CB8AC3E}">
        <p14:creationId xmlns:p14="http://schemas.microsoft.com/office/powerpoint/2010/main" val="155105363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271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3200" b="1" dirty="0">
                <a:latin typeface="+mj-lt"/>
              </a:rPr>
              <a:t>Per la </a:t>
            </a:r>
            <a:r>
              <a:rPr lang="en-US" sz="3200" b="1" dirty="0" err="1">
                <a:latin typeface="+mj-lt"/>
              </a:rPr>
              <a:t>prossima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b="1" dirty="0" err="1">
                <a:latin typeface="+mj-lt"/>
              </a:rPr>
              <a:t>lezione</a:t>
            </a:r>
            <a:r>
              <a:rPr lang="en-US" sz="3200" b="1" dirty="0">
                <a:latin typeface="+mj-lt"/>
              </a:rPr>
              <a:t>:</a:t>
            </a:r>
          </a:p>
          <a:p>
            <a:pPr algn="ctr">
              <a:spcBef>
                <a:spcPct val="20000"/>
              </a:spcBef>
            </a:pPr>
            <a:endParaRPr lang="en-US" sz="3200" b="1" dirty="0">
              <a:latin typeface="+mj-lt"/>
            </a:endParaRPr>
          </a:p>
          <a:p>
            <a:pPr algn="ctr">
              <a:spcBef>
                <a:spcPct val="20000"/>
              </a:spcBef>
            </a:pPr>
            <a:r>
              <a:rPr lang="en-US" sz="3200" dirty="0">
                <a:latin typeface="+mj-lt"/>
              </a:rPr>
              <a:t>Fare </a:t>
            </a:r>
            <a:r>
              <a:rPr lang="en-US" sz="3200" dirty="0" err="1">
                <a:latin typeface="+mj-lt"/>
              </a:rPr>
              <a:t>esercizi</a:t>
            </a:r>
            <a:r>
              <a:rPr lang="en-US" sz="3200" dirty="0">
                <a:latin typeface="+mj-lt"/>
              </a:rPr>
              <a:t> PSD3-esercizi</a:t>
            </a:r>
          </a:p>
          <a:p>
            <a:pPr algn="ctr">
              <a:spcBef>
                <a:spcPct val="20000"/>
              </a:spcBef>
            </a:pPr>
            <a:endParaRPr lang="en-US" sz="3200" dirty="0">
              <a:latin typeface="+mj-lt"/>
            </a:endParaRPr>
          </a:p>
          <a:p>
            <a:pPr algn="ctr">
              <a:spcBef>
                <a:spcPct val="20000"/>
              </a:spcBef>
            </a:pPr>
            <a:r>
              <a:rPr lang="en-US" sz="3200" dirty="0" err="1">
                <a:latin typeface="+mj-lt"/>
              </a:rPr>
              <a:t>Studiare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capitolo</a:t>
            </a:r>
            <a:r>
              <a:rPr lang="en-US" sz="3200" dirty="0">
                <a:latin typeface="+mj-lt"/>
              </a:rPr>
              <a:t> 2 </a:t>
            </a:r>
            <a:r>
              <a:rPr lang="en-US" sz="3200" dirty="0" err="1">
                <a:latin typeface="+mj-lt"/>
              </a:rPr>
              <a:t>fino</a:t>
            </a:r>
            <a:r>
              <a:rPr lang="en-US" sz="3200" dirty="0">
                <a:latin typeface="+mj-lt"/>
              </a:rPr>
              <a:t> </a:t>
            </a:r>
            <a:r>
              <a:rPr lang="en-US" sz="3200">
                <a:latin typeface="+mj-lt"/>
              </a:rPr>
              <a:t>a 2.4</a:t>
            </a:r>
            <a:endParaRPr lang="en-US" sz="3200" dirty="0">
              <a:latin typeface="+mj-lt"/>
            </a:endParaRP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Fine </a:t>
            </a:r>
            <a:r>
              <a:rPr lang="en-US" sz="4400" dirty="0" err="1">
                <a:latin typeface="+mj-lt"/>
              </a:rPr>
              <a:t>lezione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30283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/>
          <p:nvPr/>
        </p:nvSpPr>
        <p:spPr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marR="0" lvl="0" indent="-5334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the following floating-point numbers:</a:t>
            </a:r>
            <a:endParaRPr/>
          </a:p>
          <a:p>
            <a:pPr marL="533400" marR="0" lvl="0" indent="-53340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0x3FC00000     (1.5 = 1.5*2^0)</a:t>
            </a:r>
            <a:endParaRPr sz="24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3400" marR="0" lvl="0" indent="-53340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0x40500000     (3.25 = 1.625*2^1)</a:t>
            </a:r>
            <a:endParaRPr/>
          </a:p>
        </p:txBody>
      </p:sp>
      <p:sp>
        <p:nvSpPr>
          <p:cNvPr id="178" name="Google Shape;178;p1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Floating-Point Addition Example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Google Shape;184;p16"/>
          <p:cNvGraphicFramePr/>
          <p:nvPr/>
        </p:nvGraphicFramePr>
        <p:xfrm>
          <a:off x="1905000" y="1524000"/>
          <a:ext cx="4886325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886325" imgH="1611312" progId="Visio.Drawing.6">
                  <p:embed/>
                </p:oleObj>
              </mc:Choice>
              <mc:Fallback>
                <p:oleObj r:id="rId3" imgW="4886325" imgH="1611312" progId="Visio.Drawing.6">
                  <p:embed/>
                  <p:pic>
                    <p:nvPicPr>
                      <p:cNvPr id="184" name="Google Shape;184;p16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905000" y="1524000"/>
                        <a:ext cx="4886325" cy="16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" name="Google Shape;185;p16"/>
          <p:cNvSpPr/>
          <p:nvPr/>
        </p:nvSpPr>
        <p:spPr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6"/>
          <p:cNvSpPr/>
          <p:nvPr/>
        </p:nvSpPr>
        <p:spPr>
          <a:xfrm>
            <a:off x="533400" y="9906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marR="0" lvl="0" indent="-5334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	Extract exponent and fraction bits</a:t>
            </a:r>
            <a:endParaRPr/>
          </a:p>
          <a:p>
            <a:pPr marL="533400" marR="0" lvl="0" indent="-533400" algn="l" rtl="0">
              <a:spcBef>
                <a:spcPts val="48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3400" marR="0" lvl="0" indent="-533400" algn="l" rtl="0">
              <a:spcBef>
                <a:spcPts val="48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3400" marR="0" lvl="0" indent="-533400" algn="l" rtl="0">
              <a:spcBef>
                <a:spcPts val="48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3400" marR="0" lvl="0" indent="-533400" algn="l" rtl="0">
              <a:spcBef>
                <a:spcPts val="48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3400" marR="0" lvl="0" indent="-53340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first number (N1): 	     S = 0, E = 127, F = .1</a:t>
            </a:r>
            <a:endParaRPr/>
          </a:p>
          <a:p>
            <a:pPr marL="533400" marR="0" lvl="0" indent="-53340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second number (N2):     S = 0, E = 128, F = .101</a:t>
            </a:r>
            <a:endParaRPr/>
          </a:p>
          <a:p>
            <a:pPr marL="533400" marR="0" lvl="0" indent="-533400" algn="l" rtl="0">
              <a:spcBef>
                <a:spcPts val="48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3400" marR="0" lvl="0" indent="-53340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	Prepend leading 1 to form mantissa</a:t>
            </a:r>
            <a:endParaRPr/>
          </a:p>
          <a:p>
            <a:pPr marL="533400" marR="0" lvl="0" indent="-53340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N1:	1.1</a:t>
            </a:r>
            <a:endParaRPr/>
          </a:p>
          <a:p>
            <a:pPr marL="533400" marR="0" lvl="0" indent="-53340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N2:	1.101	</a:t>
            </a:r>
            <a:endParaRPr/>
          </a:p>
        </p:txBody>
      </p:sp>
      <p:sp>
        <p:nvSpPr>
          <p:cNvPr id="187" name="Google Shape;187;p1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Floating-Point Addition Example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/>
          <p:nvPr/>
        </p:nvSpPr>
        <p:spPr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4572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marR="0" lvl="0" indent="-5334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	Compare exponents</a:t>
            </a:r>
            <a:endParaRPr/>
          </a:p>
          <a:p>
            <a:pPr marL="533400" marR="0" lvl="0" indent="-53340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127 – 128 = -1, so shift N1 right by 1 bit</a:t>
            </a:r>
            <a:endParaRPr/>
          </a:p>
          <a:p>
            <a:pPr marL="533400" marR="0" lvl="0" indent="-533400" algn="l" rtl="0">
              <a:spcBef>
                <a:spcPts val="48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3400" marR="0" lvl="0" indent="-53340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	Shift smaller mantissa if necessary</a:t>
            </a:r>
            <a:endParaRPr/>
          </a:p>
          <a:p>
            <a:pPr marL="533400" marR="0" lvl="0" indent="-53340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shift N1’s mantissa: 1.1 &gt;&gt; 1 = 0.11 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(× 2</a:t>
            </a:r>
            <a:r>
              <a:rPr lang="en-US" sz="2400" baseline="30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533400" marR="0" lvl="0" indent="-533400" algn="l" rtl="0">
              <a:spcBef>
                <a:spcPts val="480"/>
              </a:spcBef>
              <a:spcAft>
                <a:spcPts val="0"/>
              </a:spcAft>
              <a:buNone/>
            </a:pP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3400" marR="0" lvl="0" indent="-53340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	Add mantissas</a:t>
            </a:r>
            <a:endParaRPr/>
          </a:p>
          <a:p>
            <a:pPr marL="533400" marR="0" lvl="0" indent="-53340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0.11   × 2</a:t>
            </a:r>
            <a:r>
              <a:rPr lang="en-US" sz="24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3400" marR="0" lvl="0" indent="-53340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	        +	1.101 × 2</a:t>
            </a:r>
            <a:r>
              <a:rPr lang="en-US" sz="24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3400" marR="0" lvl="0" indent="-53340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		          10.011  × 2</a:t>
            </a:r>
            <a:r>
              <a:rPr lang="en-US" sz="24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195" name="Google Shape;195;p17"/>
          <p:cNvCxnSpPr/>
          <p:nvPr/>
        </p:nvCxnSpPr>
        <p:spPr>
          <a:xfrm rot="10800000">
            <a:off x="1981200" y="5029200"/>
            <a:ext cx="205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Google Shape;196;p1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Floating-Point Addition Example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" name="Google Shape;202;p18"/>
          <p:cNvGraphicFramePr/>
          <p:nvPr/>
        </p:nvGraphicFramePr>
        <p:xfrm>
          <a:off x="838200" y="4267200"/>
          <a:ext cx="7477125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477125" imgH="1246188" progId="Visio.Drawing.6">
                  <p:embed/>
                </p:oleObj>
              </mc:Choice>
              <mc:Fallback>
                <p:oleObj r:id="rId3" imgW="7477125" imgH="1246188" progId="Visio.Drawing.6">
                  <p:embed/>
                  <p:pic>
                    <p:nvPicPr>
                      <p:cNvPr id="202" name="Google Shape;202;p18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838200" y="4267200"/>
                        <a:ext cx="7477125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" name="Google Shape;203;p18"/>
          <p:cNvSpPr/>
          <p:nvPr/>
        </p:nvSpPr>
        <p:spPr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8"/>
          <p:cNvSpPr/>
          <p:nvPr/>
        </p:nvSpPr>
        <p:spPr>
          <a:xfrm>
            <a:off x="609600" y="9144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marR="0" lvl="0" indent="-5334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	Normalize mantissa and adjust exponent if necessary</a:t>
            </a:r>
            <a:endParaRPr/>
          </a:p>
          <a:p>
            <a:pPr marL="533400" marR="0" lvl="0" indent="-53340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10.011 × 2</a:t>
            </a:r>
            <a:r>
              <a:rPr lang="en-US" sz="24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1.0011 × 2</a:t>
            </a:r>
            <a:r>
              <a:rPr lang="en-US" sz="24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533400" marR="0" lvl="0" indent="-533400" algn="l" rtl="0">
              <a:spcBef>
                <a:spcPts val="200"/>
              </a:spcBef>
              <a:spcAft>
                <a:spcPts val="0"/>
              </a:spcAft>
              <a:buNone/>
            </a:pPr>
            <a:endParaRPr sz="1000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3400" marR="0" lvl="0" indent="-53340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	Round result</a:t>
            </a:r>
            <a:endParaRPr/>
          </a:p>
          <a:p>
            <a:pPr marL="533400" marR="0" lvl="0" indent="-53340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 need (fits in 23 bits)</a:t>
            </a:r>
            <a:endParaRPr/>
          </a:p>
          <a:p>
            <a:pPr marL="533400" marR="0" lvl="0" indent="-533400" algn="l" rtl="0">
              <a:spcBef>
                <a:spcPts val="2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3400" marR="0" lvl="0" indent="-53340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	Assemble exponent and fraction back into floating-point format</a:t>
            </a:r>
            <a:endParaRPr/>
          </a:p>
          <a:p>
            <a:pPr marL="533400" marR="0" lvl="0" indent="-53340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 = 0, E = 2 + 127 = 129 = 10000001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 = 001100..</a:t>
            </a:r>
            <a:endParaRPr/>
          </a:p>
          <a:p>
            <a:pPr marL="533400" marR="0" lvl="0" indent="-533400" algn="l" rtl="0">
              <a:spcBef>
                <a:spcPts val="48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3400" marR="0" lvl="0" indent="-533400" algn="l" rtl="0">
              <a:spcBef>
                <a:spcPts val="48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3400" marR="0" lvl="0" indent="-533400" algn="l" rtl="0">
              <a:spcBef>
                <a:spcPts val="3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3400" marR="0" lvl="0" indent="-53340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		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hexadecimal</a:t>
            </a:r>
            <a:r>
              <a:rPr lang="en-US" sz="2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 0x40980000</a:t>
            </a:r>
            <a:endParaRPr/>
          </a:p>
        </p:txBody>
      </p:sp>
      <p:sp>
        <p:nvSpPr>
          <p:cNvPr id="205" name="Google Shape;205;p1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Floating-Point Addition Example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/>
          <p:nvPr/>
        </p:nvSpPr>
        <p:spPr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533400" y="1137719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marR="0" lvl="0" indent="-533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Somma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degli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esponenti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3400" marR="0" lvl="0" indent="-533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3400" marR="0" lvl="0" indent="-533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Prodotto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delle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mantisse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3400" marR="0" lvl="0" indent="-533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endParaRPr lang="en-US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3400" marR="0" lvl="0" indent="-533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Normalizzazione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risultato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necessario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5334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9"/>
          <p:cNvSpPr txBox="1"/>
          <p:nvPr/>
        </p:nvSpPr>
        <p:spPr>
          <a:xfrm>
            <a:off x="457200" y="68759"/>
            <a:ext cx="79248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Moltiplicazione Floating-Point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Introduction</a:t>
            </a:r>
          </a:p>
          <a:p>
            <a:r>
              <a:rPr lang="en-US" b="1" dirty="0"/>
              <a:t>Logic Gates</a:t>
            </a:r>
          </a:p>
          <a:p>
            <a:r>
              <a:rPr lang="en-US" b="1" dirty="0"/>
              <a:t>Boolean Equations</a:t>
            </a:r>
          </a:p>
          <a:p>
            <a:r>
              <a:rPr lang="en-US" b="1" dirty="0"/>
              <a:t>Boolean Algebra</a:t>
            </a:r>
          </a:p>
          <a:p>
            <a:r>
              <a:rPr lang="en-US" b="1" dirty="0"/>
              <a:t>From Logic to Gates</a:t>
            </a:r>
          </a:p>
          <a:p>
            <a:r>
              <a:rPr lang="en-US" b="1" dirty="0"/>
              <a:t>Multilevel Combinational Logic</a:t>
            </a:r>
          </a:p>
          <a:p>
            <a:r>
              <a:rPr lang="en-US" b="1" dirty="0"/>
              <a:t>X’s and Z’s, Oh My</a:t>
            </a:r>
          </a:p>
          <a:p>
            <a:r>
              <a:rPr lang="en-US" b="1" dirty="0" err="1"/>
              <a:t>Karnaugh</a:t>
            </a:r>
            <a:r>
              <a:rPr lang="en-US" b="1" dirty="0"/>
              <a:t> Maps</a:t>
            </a:r>
          </a:p>
          <a:p>
            <a:r>
              <a:rPr lang="en-US" b="1" dirty="0"/>
              <a:t>Combinational Building Blocks</a:t>
            </a:r>
          </a:p>
          <a:p>
            <a:r>
              <a:rPr lang="en-US" b="1" dirty="0"/>
              <a:t>Timing</a:t>
            </a:r>
            <a:endParaRPr lang="en-US" dirty="0"/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Chapter 2 :: Topics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91" y="1066800"/>
            <a:ext cx="173210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1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Logic gates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8789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1399</Words>
  <Application>Microsoft Office PowerPoint</Application>
  <PresentationFormat>Presentazione su schermo (4:3)</PresentationFormat>
  <Paragraphs>256</Paragraphs>
  <Slides>27</Slides>
  <Notes>25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27</vt:i4>
      </vt:variant>
    </vt:vector>
  </HeadingPairs>
  <TitlesOfParts>
    <vt:vector size="33" baseType="lpstr">
      <vt:lpstr>Arial</vt:lpstr>
      <vt:lpstr>Calibri</vt:lpstr>
      <vt:lpstr>Times New Roman</vt:lpstr>
      <vt:lpstr>Office Theme</vt:lpstr>
      <vt:lpstr>Visio.Drawing.6</vt:lpstr>
      <vt:lpstr>VISIO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Logic gates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Figure 2.7  Example circuits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Sum-of-Products Form</vt:lpstr>
      <vt:lpstr>Sum-of-Products Form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sharris</dc:creator>
  <cp:lastModifiedBy>salvatore Pontarelli</cp:lastModifiedBy>
  <cp:revision>8</cp:revision>
  <dcterms:created xsi:type="dcterms:W3CDTF">2012-08-07T04:56:47Z</dcterms:created>
  <dcterms:modified xsi:type="dcterms:W3CDTF">2023-10-06T10:58:37Z</dcterms:modified>
</cp:coreProperties>
</file>