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577" r:id="rId2"/>
    <p:sldId id="532" r:id="rId3"/>
    <p:sldId id="497" r:id="rId4"/>
    <p:sldId id="498" r:id="rId5"/>
    <p:sldId id="500" r:id="rId6"/>
    <p:sldId id="501" r:id="rId7"/>
    <p:sldId id="503" r:id="rId8"/>
    <p:sldId id="576" r:id="rId9"/>
    <p:sldId id="506" r:id="rId10"/>
    <p:sldId id="578" r:id="rId11"/>
    <p:sldId id="579" r:id="rId12"/>
    <p:sldId id="580" r:id="rId13"/>
    <p:sldId id="58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67" autoAdjust="0"/>
    <p:restoredTop sz="78774" autoAdjust="0"/>
  </p:normalViewPr>
  <p:slideViewPr>
    <p:cSldViewPr snapToGrid="0">
      <p:cViewPr varScale="1">
        <p:scale>
          <a:sx n="70" d="100"/>
          <a:sy n="70" d="100"/>
        </p:scale>
        <p:origin x="2058" y="78"/>
      </p:cViewPr>
      <p:guideLst>
        <p:guide orient="horz" pos="216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110" d="100"/>
        <a:sy n="110" d="100"/>
      </p:scale>
      <p:origin x="0" y="-2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BE7AA6-A53C-EF40-9ABA-405E81C313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Fondamenti di Elettronica Digitale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03DA8-2FAE-1D49-843B-2D1147D83B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D14E1-1606-8643-AD51-4CB517287A22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0ABC3-E6A8-D04A-A8AA-576EBEB9410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52BDFB-0042-3D4F-B9AA-6493E4399B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96D0A-B08E-F942-BA67-52996CC6558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79225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Fondamenti di Elettronica Digitale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1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4B33D1E-4E18-D04B-9918-80669975A4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FBA2C5A6-717F-464E-A5B1-9BAF0D05D4F8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5176134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10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E8DA8D5-AF12-9940-87E4-503F3D1490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9F229B48-14E5-E24F-8FEF-A12DC27C630E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554069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11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E8DA8D5-AF12-9940-87E4-503F3D1490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9F229B48-14E5-E24F-8FEF-A12DC27C630E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081622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12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E8DA8D5-AF12-9940-87E4-503F3D1490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9F229B48-14E5-E24F-8FEF-A12DC27C630E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900202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13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E8DA8D5-AF12-9940-87E4-503F3D1490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9F229B48-14E5-E24F-8FEF-A12DC27C630E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272171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2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4B33D1E-4E18-D04B-9918-80669975A4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FBA2C5A6-717F-464E-A5B1-9BAF0D05D4F8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956766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3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7D9E10-8115-4C47-AEFF-79F4971AB3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31FCEF7E-0DD6-8C4E-B37C-DAF1D1AF0ED6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061166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4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903157E-4DD3-2044-AB3C-7BEF1D6484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5475BA29-46FF-804E-ADBE-5FAD7BA007F4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683547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5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B7F07EB-46A4-4846-B661-AE4D668518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8F375C8E-817E-CD44-9099-1A9952FF5C98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642696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6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1B5F6B-29F7-AB4E-9503-412B70ED4A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9734017C-4EB5-EF45-880A-2A5902CE3972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016150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7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D03A07C-676D-9044-9AB9-70FB28FE64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8D0B19F5-4FDC-3744-AB44-1B0791114619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581139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8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D03A07C-676D-9044-9AB9-70FB28FE64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8D0B19F5-4FDC-3744-AB44-1B0791114619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136604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9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E8DA8D5-AF12-9940-87E4-503F3D1490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9F229B48-14E5-E24F-8FEF-A12DC27C630E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295013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2&lt;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2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56772E6B-5AA2-4C5F-A7F8-95F9D4354597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82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3D7F715D-3209-482A-ABCD-4F9C0036FCD6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99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DD0BCF35-A1C1-47C4-BF2B-8B9B8D4EBCAE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24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C0FBBB96-A630-4B05-BA47-6FDCC80A2530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668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B8D13B05-696B-43F3-A133-03DEFFF24850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70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ABE97F21-FF4B-4B80-811E-C7802C99A8A5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51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Exercise: T11 - Consensus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728496"/>
              </p:ext>
            </p:extLst>
          </p:nvPr>
        </p:nvGraphicFramePr>
        <p:xfrm>
          <a:off x="820447" y="2121310"/>
          <a:ext cx="7391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(B•C) + (B•D) + (C•D)</a:t>
                      </a:r>
                      <a:r>
                        <a:rPr lang="en-US" sz="2400" baseline="0" dirty="0"/>
                        <a:t> =</a:t>
                      </a:r>
                    </a:p>
                    <a:p>
                      <a:r>
                        <a:rPr lang="en-US" sz="2400" baseline="0" dirty="0"/>
                        <a:t>(B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C) + (B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D)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Consensus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9628" y="1433051"/>
            <a:ext cx="7442219" cy="324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Prove T11 using perfect induction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5A46873-4EAD-468D-87F2-5637E00FC5E3}"/>
              </a:ext>
            </a:extLst>
          </p:cNvPr>
          <p:cNvCxnSpPr>
            <a:cxnSpLocks/>
          </p:cNvCxnSpPr>
          <p:nvPr/>
        </p:nvCxnSpPr>
        <p:spPr>
          <a:xfrm>
            <a:off x="3470488" y="2773682"/>
            <a:ext cx="1947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7">
            <a:extLst>
              <a:ext uri="{FF2B5EF4-FFF2-40B4-BE49-F238E27FC236}">
                <a16:creationId xmlns:a16="http://schemas.microsoft.com/office/drawing/2014/main" id="{06EB6F1E-9271-43F5-93F9-BFC204561464}"/>
              </a:ext>
            </a:extLst>
          </p:cNvPr>
          <p:cNvCxnSpPr>
            <a:cxnSpLocks/>
          </p:cNvCxnSpPr>
          <p:nvPr/>
        </p:nvCxnSpPr>
        <p:spPr>
          <a:xfrm>
            <a:off x="3470488" y="3116582"/>
            <a:ext cx="1947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48155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Esercizi</a:t>
            </a:r>
            <a:endParaRPr lang="en-US" sz="4400" dirty="0">
              <a:latin typeface="+mj-lt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83C60687-6CAE-4E7B-802C-5CF88BDD5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" y="1428750"/>
            <a:ext cx="7943850" cy="200025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939C0AC8-B9DE-45F0-9B9A-62EC3E6CC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25" y="3677424"/>
            <a:ext cx="8094446" cy="109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07270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Esercizi</a:t>
            </a:r>
            <a:endParaRPr lang="en-US" sz="4400" dirty="0">
              <a:latin typeface="+mj-lt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B8C8B512-07A8-48F7-AD59-D8C680397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850" y="1734641"/>
            <a:ext cx="54483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85422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D7F3EBBA-5DAB-4199-8120-E90773E28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800" dirty="0"/>
              <a:t>Date le funzioni </a:t>
            </a:r>
            <a:r>
              <a:rPr lang="it-IT" sz="2800" i="1" dirty="0" err="1"/>
              <a:t>x,y,z</a:t>
            </a:r>
            <a:r>
              <a:rPr lang="it-IT" sz="2800" i="1" dirty="0"/>
              <a:t> definite dalla tabella di verità:</a:t>
            </a:r>
          </a:p>
          <a:p>
            <a:pPr marL="0" indent="0">
              <a:buNone/>
            </a:pPr>
            <a:endParaRPr lang="it-IT" sz="2800" i="1" dirty="0"/>
          </a:p>
          <a:p>
            <a:pPr marL="0" indent="0">
              <a:buNone/>
            </a:pPr>
            <a:endParaRPr lang="it-IT" sz="2800" i="1" dirty="0"/>
          </a:p>
          <a:p>
            <a:pPr marL="0" indent="0">
              <a:buNone/>
            </a:pPr>
            <a:endParaRPr lang="it-IT" sz="2800" i="1" dirty="0"/>
          </a:p>
          <a:p>
            <a:pPr marL="0" indent="0">
              <a:buNone/>
            </a:pPr>
            <a:endParaRPr lang="it-IT" sz="2800" i="1" dirty="0"/>
          </a:p>
          <a:p>
            <a:pPr marL="0" indent="0">
              <a:buNone/>
            </a:pPr>
            <a:endParaRPr lang="it-IT" sz="2800" i="1" dirty="0"/>
          </a:p>
          <a:p>
            <a:pPr marL="0" indent="0">
              <a:buNone/>
            </a:pPr>
            <a:r>
              <a:rPr lang="it-IT" sz="2800" i="1" dirty="0"/>
              <a:t>- Scrivere </a:t>
            </a:r>
            <a:r>
              <a:rPr lang="it-IT" sz="2800" i="1" dirty="0" err="1"/>
              <a:t>x,y,z</a:t>
            </a:r>
            <a:r>
              <a:rPr lang="it-IT" sz="2800" i="1" dirty="0"/>
              <a:t> in forma canonica SOP e POS</a:t>
            </a:r>
          </a:p>
          <a:p>
            <a:pPr marL="0" indent="0">
              <a:buNone/>
            </a:pPr>
            <a:r>
              <a:rPr lang="it-IT" sz="2800" i="1" dirty="0"/>
              <a:t>- Semplificare le forme SOP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Esercizi</a:t>
            </a:r>
            <a:endParaRPr lang="en-US" sz="4400" dirty="0">
              <a:latin typeface="+mj-lt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61586E6-2A9D-42E9-9582-68149A3EE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025" y="2065337"/>
            <a:ext cx="24955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806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Esercizi</a:t>
            </a:r>
            <a:endParaRPr lang="en-US" sz="4400" dirty="0">
              <a:latin typeface="+mj-lt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D3E726B1-768A-401F-93FB-C2CDA0484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737" y="1581150"/>
            <a:ext cx="778192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92321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Exercise: T11 - Consensus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728496"/>
              </p:ext>
            </p:extLst>
          </p:nvPr>
        </p:nvGraphicFramePr>
        <p:xfrm>
          <a:off x="820447" y="2121310"/>
          <a:ext cx="7391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(B•C) + (B•D) + (C•D)</a:t>
                      </a:r>
                      <a:r>
                        <a:rPr lang="en-US" sz="2400" baseline="0" dirty="0"/>
                        <a:t> =</a:t>
                      </a:r>
                    </a:p>
                    <a:p>
                      <a:r>
                        <a:rPr lang="en-US" sz="2400" baseline="0" dirty="0"/>
                        <a:t>(B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C) + (B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D)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Consensus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9628" y="1433051"/>
            <a:ext cx="7442219" cy="324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Prove T11 using other theorems and axioms</a:t>
            </a:r>
          </a:p>
        </p:txBody>
      </p:sp>
      <p:cxnSp>
        <p:nvCxnSpPr>
          <p:cNvPr id="7" name="Straight Connector 7">
            <a:extLst>
              <a:ext uri="{FF2B5EF4-FFF2-40B4-BE49-F238E27FC236}">
                <a16:creationId xmlns:a16="http://schemas.microsoft.com/office/drawing/2014/main" id="{468EB60B-2E3D-4004-9763-FEEFEA3DCA90}"/>
              </a:ext>
            </a:extLst>
          </p:cNvPr>
          <p:cNvCxnSpPr>
            <a:cxnSpLocks/>
          </p:cNvCxnSpPr>
          <p:nvPr/>
        </p:nvCxnSpPr>
        <p:spPr>
          <a:xfrm>
            <a:off x="3470488" y="2773682"/>
            <a:ext cx="1947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B5514D-5792-46D1-8697-EC6A7245C190}"/>
              </a:ext>
            </a:extLst>
          </p:cNvPr>
          <p:cNvCxnSpPr>
            <a:cxnSpLocks/>
          </p:cNvCxnSpPr>
          <p:nvPr/>
        </p:nvCxnSpPr>
        <p:spPr>
          <a:xfrm>
            <a:off x="3470488" y="3116582"/>
            <a:ext cx="1947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41366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713131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Y = A’BC + A’			Recall: A’ = A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600" y="10668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 3: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Simplifying Boolean Equations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518922" y="1817914"/>
            <a:ext cx="217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70182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713131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Y = A’BC + A’			Recall: A’ = A	</a:t>
            </a:r>
          </a:p>
          <a:p>
            <a:pPr marL="0" indent="0">
              <a:buNone/>
            </a:pPr>
            <a:r>
              <a:rPr lang="en-US" b="1" dirty="0"/>
              <a:t>      </a:t>
            </a:r>
            <a:r>
              <a:rPr lang="en-US" dirty="0"/>
              <a:t>= A’			T9’ Covering: X + XY = X</a:t>
            </a:r>
          </a:p>
          <a:p>
            <a:pPr marL="0" indent="0">
              <a:buNone/>
            </a:pPr>
            <a:r>
              <a:rPr lang="en-US" dirty="0"/>
              <a:t>or </a:t>
            </a:r>
            <a:r>
              <a:rPr lang="en-US" b="1" dirty="0"/>
              <a:t>		</a:t>
            </a:r>
          </a:p>
          <a:p>
            <a:pPr>
              <a:buFontTx/>
              <a:buNone/>
            </a:pPr>
            <a:r>
              <a:rPr lang="en-US" dirty="0"/>
              <a:t>       = A’(BC + 1)		T8: </a:t>
            </a:r>
            <a:r>
              <a:rPr lang="en-US" dirty="0" err="1"/>
              <a:t>Distributivity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       = A’(1)			T2’: Null Element</a:t>
            </a:r>
          </a:p>
          <a:p>
            <a:pPr>
              <a:buFontTx/>
              <a:buNone/>
            </a:pPr>
            <a:r>
              <a:rPr lang="en-US" dirty="0"/>
              <a:t>       =</a:t>
            </a:r>
            <a:r>
              <a:rPr lang="en-US" i="1" dirty="0"/>
              <a:t> </a:t>
            </a:r>
            <a:r>
              <a:rPr lang="en-US" dirty="0"/>
              <a:t>A’			T1: Identity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600" y="1066800"/>
            <a:ext cx="5519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 3 </a:t>
            </a:r>
            <a:r>
              <a:rPr lang="en-US" sz="3600" b="1" dirty="0">
                <a:solidFill>
                  <a:srgbClr val="FF0000"/>
                </a:solidFill>
              </a:rPr>
              <a:t>Solution</a:t>
            </a:r>
            <a:r>
              <a:rPr lang="en-US" sz="3600" b="1" dirty="0"/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Simplifying Boolean Equations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518922" y="1817914"/>
            <a:ext cx="217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70216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713131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Y = AB’C + ABC + A’BC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600" y="10668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 4: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Simplifying Boolean Equations</a:t>
            </a:r>
          </a:p>
        </p:txBody>
      </p:sp>
    </p:spTree>
    <p:extLst>
      <p:ext uri="{BB962C8B-B14F-4D97-AF65-F5344CB8AC3E}">
        <p14:creationId xmlns:p14="http://schemas.microsoft.com/office/powerpoint/2010/main" val="339985358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713131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Y = AB’C + ABC + A’BC	</a:t>
            </a:r>
          </a:p>
          <a:p>
            <a:pPr marL="0" indent="0">
              <a:buNone/>
            </a:pPr>
            <a:r>
              <a:rPr lang="en-US" sz="2800" b="1" dirty="0"/>
              <a:t>      </a:t>
            </a:r>
            <a:r>
              <a:rPr lang="en-US" sz="2800" dirty="0"/>
              <a:t>= AB’C + </a:t>
            </a:r>
            <a:r>
              <a:rPr lang="en-US" sz="2800" b="1" dirty="0"/>
              <a:t>ABC + ABC</a:t>
            </a:r>
            <a:r>
              <a:rPr lang="en-US" sz="2800" dirty="0"/>
              <a:t> + A’BC	T3’: </a:t>
            </a:r>
            <a:r>
              <a:rPr lang="en-US" sz="2800" dirty="0" err="1"/>
              <a:t>Idempotency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  = (</a:t>
            </a:r>
            <a:r>
              <a:rPr lang="en-US" sz="2800" dirty="0">
                <a:solidFill>
                  <a:schemeClr val="accent3"/>
                </a:solidFill>
              </a:rPr>
              <a:t>A</a:t>
            </a:r>
            <a:r>
              <a:rPr lang="en-US" sz="2800" dirty="0"/>
              <a:t>B’</a:t>
            </a:r>
            <a:r>
              <a:rPr lang="en-US" sz="2800" dirty="0">
                <a:solidFill>
                  <a:schemeClr val="accent3"/>
                </a:solidFill>
              </a:rPr>
              <a:t>C</a:t>
            </a:r>
            <a:r>
              <a:rPr lang="en-US" sz="2800" dirty="0"/>
              <a:t>+</a:t>
            </a:r>
            <a:r>
              <a:rPr lang="en-US" sz="2800" dirty="0">
                <a:solidFill>
                  <a:schemeClr val="accent3"/>
                </a:solidFill>
              </a:rPr>
              <a:t>A</a:t>
            </a:r>
            <a:r>
              <a:rPr lang="en-US" sz="2800" dirty="0"/>
              <a:t>B</a:t>
            </a:r>
            <a:r>
              <a:rPr lang="en-US" sz="2800" dirty="0">
                <a:solidFill>
                  <a:schemeClr val="accent3"/>
                </a:solidFill>
              </a:rPr>
              <a:t>C</a:t>
            </a:r>
            <a:r>
              <a:rPr lang="en-US" sz="2800" dirty="0"/>
              <a:t>) + (A</a:t>
            </a:r>
            <a:r>
              <a:rPr lang="en-US" sz="2800" dirty="0">
                <a:solidFill>
                  <a:schemeClr val="accent2"/>
                </a:solidFill>
              </a:rPr>
              <a:t>BC</a:t>
            </a:r>
            <a:r>
              <a:rPr lang="en-US" sz="2800" dirty="0"/>
              <a:t>+A’</a:t>
            </a:r>
            <a:r>
              <a:rPr lang="en-US" sz="2800" dirty="0">
                <a:solidFill>
                  <a:schemeClr val="accent2"/>
                </a:solidFill>
              </a:rPr>
              <a:t>BC</a:t>
            </a:r>
            <a:r>
              <a:rPr lang="en-US" sz="2800" dirty="0"/>
              <a:t>)	T7’: Associativity</a:t>
            </a:r>
          </a:p>
          <a:p>
            <a:pPr marL="0" indent="0">
              <a:buNone/>
            </a:pPr>
            <a:r>
              <a:rPr lang="en-US" sz="2800" dirty="0"/>
              <a:t>      = AC + BC			T10: Combining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600" y="1066800"/>
            <a:ext cx="5846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 4 </a:t>
            </a:r>
            <a:r>
              <a:rPr lang="en-US" sz="3600" b="1" dirty="0">
                <a:solidFill>
                  <a:srgbClr val="FF0000"/>
                </a:solidFill>
              </a:rPr>
              <a:t>Solution </a:t>
            </a:r>
            <a:r>
              <a:rPr lang="en-US" sz="3600" b="1" dirty="0"/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Simplifying Boolean Equations</a:t>
            </a:r>
          </a:p>
        </p:txBody>
      </p:sp>
    </p:spTree>
    <p:extLst>
      <p:ext uri="{BB962C8B-B14F-4D97-AF65-F5344CB8AC3E}">
        <p14:creationId xmlns:p14="http://schemas.microsoft.com/office/powerpoint/2010/main" val="374212708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713131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Y = AB + BC +B’D’ + AC’D’</a:t>
            </a:r>
          </a:p>
          <a:p>
            <a:pPr marL="0" indent="0">
              <a:buNone/>
            </a:pPr>
            <a:r>
              <a:rPr lang="en-US" sz="2000" dirty="0"/>
              <a:t>  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600" y="10668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 5: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Simplifying Boolean Equations</a:t>
            </a:r>
          </a:p>
        </p:txBody>
      </p:sp>
    </p:spTree>
    <p:extLst>
      <p:ext uri="{BB962C8B-B14F-4D97-AF65-F5344CB8AC3E}">
        <p14:creationId xmlns:p14="http://schemas.microsoft.com/office/powerpoint/2010/main" val="345350977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713131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Y = AB + BC +B’D’ + </a:t>
            </a:r>
            <a:r>
              <a:rPr lang="en-US" b="1" dirty="0">
                <a:solidFill>
                  <a:srgbClr val="00B050"/>
                </a:solidFill>
              </a:rPr>
              <a:t>AC’D’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Y = AB + BC + B’D’ + (</a:t>
            </a:r>
            <a:r>
              <a:rPr lang="en-US" sz="2000" dirty="0">
                <a:solidFill>
                  <a:srgbClr val="00B050"/>
                </a:solidFill>
              </a:rPr>
              <a:t>A</a:t>
            </a:r>
            <a:r>
              <a:rPr lang="en-US" sz="2000" dirty="0"/>
              <a:t>B</a:t>
            </a:r>
            <a:r>
              <a:rPr lang="en-US" sz="2000" dirty="0">
                <a:solidFill>
                  <a:srgbClr val="00B050"/>
                </a:solidFill>
              </a:rPr>
              <a:t>C’D’</a:t>
            </a:r>
            <a:r>
              <a:rPr lang="en-US" sz="2000" dirty="0"/>
              <a:t> + </a:t>
            </a:r>
            <a:r>
              <a:rPr lang="en-US" sz="2000" dirty="0">
                <a:solidFill>
                  <a:srgbClr val="00B050"/>
                </a:solidFill>
              </a:rPr>
              <a:t>A</a:t>
            </a:r>
            <a:r>
              <a:rPr lang="en-US" sz="2000" dirty="0"/>
              <a:t>B’</a:t>
            </a:r>
            <a:r>
              <a:rPr lang="en-US" sz="2000" dirty="0">
                <a:solidFill>
                  <a:srgbClr val="00B050"/>
                </a:solidFill>
              </a:rPr>
              <a:t>C’D’</a:t>
            </a:r>
            <a:r>
              <a:rPr lang="en-US" sz="2000" dirty="0"/>
              <a:t>)		T10: Combining</a:t>
            </a:r>
          </a:p>
          <a:p>
            <a:pPr marL="0" indent="0">
              <a:buNone/>
            </a:pPr>
            <a:r>
              <a:rPr lang="en-US" sz="2000" dirty="0"/>
              <a:t>       = (AB + ABC’D’) + BC + (B’D’ + AB’C’D’) 		T6: Commutativity</a:t>
            </a:r>
          </a:p>
          <a:p>
            <a:pPr marL="0" indent="0">
              <a:buNone/>
            </a:pPr>
            <a:r>
              <a:rPr lang="en-US" sz="2000" dirty="0"/>
              <a:t>						T7: Associativity</a:t>
            </a:r>
          </a:p>
          <a:p>
            <a:pPr marL="0" indent="0">
              <a:buNone/>
            </a:pPr>
            <a:r>
              <a:rPr lang="en-US" sz="2000" dirty="0"/>
              <a:t>       = AB + BC + B’D’				T9: Covering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599" y="1066800"/>
            <a:ext cx="5683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 5 </a:t>
            </a:r>
            <a:r>
              <a:rPr lang="en-US" sz="3600" b="1" dirty="0">
                <a:solidFill>
                  <a:srgbClr val="FF0000"/>
                </a:solidFill>
              </a:rPr>
              <a:t>Solution </a:t>
            </a:r>
            <a:r>
              <a:rPr lang="en-US" sz="3600" b="1" dirty="0"/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Simplifying Boolean Equations</a:t>
            </a:r>
          </a:p>
        </p:txBody>
      </p:sp>
    </p:spTree>
    <p:extLst>
      <p:ext uri="{BB962C8B-B14F-4D97-AF65-F5344CB8AC3E}">
        <p14:creationId xmlns:p14="http://schemas.microsoft.com/office/powerpoint/2010/main" val="179973384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685800" y="1341437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Y = (A + BC)(A + DE)</a:t>
            </a:r>
          </a:p>
          <a:p>
            <a:pPr marL="0" indent="0">
              <a:buNone/>
            </a:pPr>
            <a:r>
              <a:rPr lang="en-US" sz="2000" b="1" dirty="0"/>
              <a:t>     Apply T8’ first when possible: </a:t>
            </a:r>
            <a:r>
              <a:rPr lang="en-US" sz="2000" dirty="0"/>
              <a:t>W+XZ = (W+X)(W+Z)</a:t>
            </a:r>
          </a:p>
          <a:p>
            <a:pPr marL="0" indent="0">
              <a:buNone/>
            </a:pPr>
            <a:r>
              <a:rPr lang="en-US" sz="2000" dirty="0"/>
              <a:t>  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877669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 6: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Simplifying Boolean Equations</a:t>
            </a:r>
          </a:p>
        </p:txBody>
      </p:sp>
    </p:spTree>
    <p:extLst>
      <p:ext uri="{BB962C8B-B14F-4D97-AF65-F5344CB8AC3E}">
        <p14:creationId xmlns:p14="http://schemas.microsoft.com/office/powerpoint/2010/main" val="1061651856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28625</TotalTime>
  <Words>722</Words>
  <Application>Microsoft Office PowerPoint</Application>
  <PresentationFormat>Presentazione su schermo (4:3)</PresentationFormat>
  <Paragraphs>106</Paragraphs>
  <Slides>13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Harvey Mudd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salvatore Pontarelli</cp:lastModifiedBy>
  <cp:revision>183</cp:revision>
  <cp:lastPrinted>2018-05-04T12:36:55Z</cp:lastPrinted>
  <dcterms:created xsi:type="dcterms:W3CDTF">2012-08-07T04:56:47Z</dcterms:created>
  <dcterms:modified xsi:type="dcterms:W3CDTF">2023-10-02T12:53:40Z</dcterms:modified>
</cp:coreProperties>
</file>