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8.xml" ContentType="application/vnd.openxmlformats-officedocument.presentationml.notesSlide+xml"/>
  <Override PartName="/ppt/tags/tag6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65.xml" ContentType="application/vnd.openxmlformats-officedocument.presentationml.tags+xml"/>
  <Override PartName="/ppt/notesSlides/notesSlide36.xml" ContentType="application/vnd.openxmlformats-officedocument.presentationml.notesSlide+xml"/>
  <Override PartName="/ppt/tags/tag66.xml" ContentType="application/vnd.openxmlformats-officedocument.presentationml.tags+xml"/>
  <Override PartName="/ppt/notesSlides/notesSlide37.xml" ContentType="application/vnd.openxmlformats-officedocument.presentationml.notesSlide+xml"/>
  <Override PartName="/ppt/tags/tag67.xml" ContentType="application/vnd.openxmlformats-officedocument.presentationml.tags+xml"/>
  <Override PartName="/ppt/notesSlides/notesSlide38.xml" ContentType="application/vnd.openxmlformats-officedocument.presentationml.notesSlide+xml"/>
  <Override PartName="/ppt/tags/tag68.xml" ContentType="application/vnd.openxmlformats-officedocument.presentationml.tags+xml"/>
  <Override PartName="/ppt/notesSlides/notesSlide39.xml" ContentType="application/vnd.openxmlformats-officedocument.presentationml.notesSlide+xml"/>
  <Override PartName="/ppt/tags/tag69.xml" ContentType="application/vnd.openxmlformats-officedocument.presentationml.tags+xml"/>
  <Override PartName="/ppt/notesSlides/notesSlide40.xml" ContentType="application/vnd.openxmlformats-officedocument.presentationml.notesSlide+xml"/>
  <Override PartName="/ppt/tags/tag70.xml" ContentType="application/vnd.openxmlformats-officedocument.presentationml.tags+xml"/>
  <Override PartName="/ppt/notesSlides/notesSlide41.xml" ContentType="application/vnd.openxmlformats-officedocument.presentationml.notesSlide+xml"/>
  <Override PartName="/ppt/tags/tag71.xml" ContentType="application/vnd.openxmlformats-officedocument.presentationml.tags+xml"/>
  <Override PartName="/ppt/notesSlides/notesSlide42.xml" ContentType="application/vnd.openxmlformats-officedocument.presentationml.notesSlide+xml"/>
  <Override PartName="/ppt/tags/tag7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4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50.xml" ContentType="application/vnd.openxmlformats-officedocument.presentationml.notesSlide+xml"/>
  <Override PartName="/ppt/tags/tag85.xml" ContentType="application/vnd.openxmlformats-officedocument.presentationml.tags+xml"/>
  <Override PartName="/ppt/notesSlides/notesSlide51.xml" ContentType="application/vnd.openxmlformats-officedocument.presentationml.notesSlide+xml"/>
  <Override PartName="/ppt/tags/tag86.xml" ContentType="application/vnd.openxmlformats-officedocument.presentationml.tags+xml"/>
  <Override PartName="/ppt/notesSlides/notesSlide52.xml" ContentType="application/vnd.openxmlformats-officedocument.presentationml.notesSlide+xml"/>
  <Override PartName="/ppt/tags/tag87.xml" ContentType="application/vnd.openxmlformats-officedocument.presentationml.tags+xml"/>
  <Override PartName="/ppt/notesSlides/notesSlide53.xml" ContentType="application/vnd.openxmlformats-officedocument.presentationml.notesSlide+xml"/>
  <Override PartName="/ppt/tags/tag88.xml" ContentType="application/vnd.openxmlformats-officedocument.presentationml.tags+xml"/>
  <Override PartName="/ppt/notesSlides/notesSlide54.xml" ContentType="application/vnd.openxmlformats-officedocument.presentationml.notesSlide+xml"/>
  <Override PartName="/ppt/tags/tag89.xml" ContentType="application/vnd.openxmlformats-officedocument.presentationml.tags+xml"/>
  <Override PartName="/ppt/notesSlides/notesSlide55.xml" ContentType="application/vnd.openxmlformats-officedocument.presentationml.notesSlide+xml"/>
  <Override PartName="/ppt/tags/tag90.xml" ContentType="application/vnd.openxmlformats-officedocument.presentationml.tags+xml"/>
  <Override PartName="/ppt/notesSlides/notesSlide56.xml" ContentType="application/vnd.openxmlformats-officedocument.presentationml.notesSlide+xml"/>
  <Override PartName="/ppt/tags/tag91.xml" ContentType="application/vnd.openxmlformats-officedocument.presentationml.tags+xml"/>
  <Override PartName="/ppt/notesSlides/notesSlide57.xml" ContentType="application/vnd.openxmlformats-officedocument.presentationml.notesSlide+xml"/>
  <Override PartName="/ppt/tags/tag92.xml" ContentType="application/vnd.openxmlformats-officedocument.presentationml.tags+xml"/>
  <Override PartName="/ppt/notesSlides/notesSlide58.xml" ContentType="application/vnd.openxmlformats-officedocument.presentationml.notesSlide+xml"/>
  <Override PartName="/ppt/tags/tag93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94.xml" ContentType="application/vnd.openxmlformats-officedocument.presentationml.tags+xml"/>
  <Override PartName="/ppt/notesSlides/notesSlide6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104.xml" ContentType="application/vnd.openxmlformats-officedocument.presentationml.tags+xml"/>
  <Override PartName="/ppt/notesSlides/notesSlide64.xml" ContentType="application/vnd.openxmlformats-officedocument.presentationml.notesSlide+xml"/>
  <Override PartName="/ppt/tags/tag105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71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72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73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74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75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76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77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78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79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80.xml" ContentType="application/vnd.openxmlformats-officedocument.presentationml.notesSlide+xml"/>
  <Override PartName="/ppt/tags/tag181.xml" ContentType="application/vnd.openxmlformats-officedocument.presentationml.tags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371" r:id="rId2"/>
    <p:sldId id="544" r:id="rId3"/>
    <p:sldId id="545" r:id="rId4"/>
    <p:sldId id="372" r:id="rId5"/>
    <p:sldId id="373" r:id="rId6"/>
    <p:sldId id="374" r:id="rId7"/>
    <p:sldId id="375" r:id="rId8"/>
    <p:sldId id="376" r:id="rId9"/>
    <p:sldId id="557" r:id="rId10"/>
    <p:sldId id="562" r:id="rId11"/>
    <p:sldId id="561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4" r:id="rId22"/>
    <p:sldId id="625" r:id="rId23"/>
    <p:sldId id="585" r:id="rId24"/>
    <p:sldId id="586" r:id="rId25"/>
    <p:sldId id="587" r:id="rId26"/>
    <p:sldId id="588" r:id="rId27"/>
    <p:sldId id="626" r:id="rId28"/>
    <p:sldId id="590" r:id="rId29"/>
    <p:sldId id="591" r:id="rId30"/>
    <p:sldId id="592" r:id="rId31"/>
    <p:sldId id="593" r:id="rId32"/>
    <p:sldId id="627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03" r:id="rId42"/>
    <p:sldId id="604" r:id="rId43"/>
    <p:sldId id="605" r:id="rId44"/>
    <p:sldId id="628" r:id="rId45"/>
    <p:sldId id="608" r:id="rId46"/>
    <p:sldId id="609" r:id="rId47"/>
    <p:sldId id="610" r:id="rId48"/>
    <p:sldId id="480" r:id="rId49"/>
    <p:sldId id="481" r:id="rId50"/>
    <p:sldId id="546" r:id="rId51"/>
    <p:sldId id="613" r:id="rId52"/>
    <p:sldId id="629" r:id="rId53"/>
    <p:sldId id="616" r:id="rId54"/>
    <p:sldId id="617" r:id="rId55"/>
    <p:sldId id="623" r:id="rId56"/>
    <p:sldId id="624" r:id="rId57"/>
    <p:sldId id="506" r:id="rId58"/>
    <p:sldId id="540" r:id="rId59"/>
    <p:sldId id="541" r:id="rId60"/>
    <p:sldId id="508" r:id="rId61"/>
    <p:sldId id="509" r:id="rId62"/>
    <p:sldId id="510" r:id="rId63"/>
    <p:sldId id="511" r:id="rId64"/>
    <p:sldId id="512" r:id="rId65"/>
    <p:sldId id="513" r:id="rId66"/>
    <p:sldId id="514" r:id="rId67"/>
    <p:sldId id="515" r:id="rId68"/>
    <p:sldId id="518" r:id="rId69"/>
    <p:sldId id="570" r:id="rId70"/>
    <p:sldId id="571" r:id="rId71"/>
    <p:sldId id="519" r:id="rId72"/>
    <p:sldId id="520" r:id="rId73"/>
    <p:sldId id="521" r:id="rId74"/>
    <p:sldId id="522" r:id="rId75"/>
    <p:sldId id="523" r:id="rId76"/>
    <p:sldId id="394" r:id="rId77"/>
    <p:sldId id="395" r:id="rId78"/>
    <p:sldId id="396" r:id="rId79"/>
    <p:sldId id="397" r:id="rId80"/>
    <p:sldId id="398" r:id="rId81"/>
    <p:sldId id="399" r:id="rId82"/>
    <p:sldId id="630" r:id="rId83"/>
    <p:sldId id="631" r:id="rId84"/>
    <p:sldId id="583" r:id="rId85"/>
    <p:sldId id="632" r:id="rId86"/>
    <p:sldId id="606" r:id="rId87"/>
    <p:sldId id="607" r:id="rId88"/>
    <p:sldId id="614" r:id="rId89"/>
    <p:sldId id="633" r:id="rId90"/>
    <p:sldId id="618" r:id="rId91"/>
    <p:sldId id="61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6" autoAdjust="0"/>
    <p:restoredTop sz="78774" autoAdjust="0"/>
  </p:normalViewPr>
  <p:slideViewPr>
    <p:cSldViewPr snapToGrid="0">
      <p:cViewPr varScale="1">
        <p:scale>
          <a:sx n="84" d="100"/>
          <a:sy n="84" d="100"/>
        </p:scale>
        <p:origin x="64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BE7AA6-A53C-EF40-9ABA-405E81C31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03DA8-2FAE-1D49-843B-2D1147D83B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D14E1-1606-8643-AD51-4CB517287A22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BC3-E6A8-D04A-A8AA-576EBEB941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BDFB-0042-3D4F-B9AA-6493E4399B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96D0A-B08E-F942-BA67-52996CC655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92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12007-35B6-194F-A9E9-C25E33F54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D1C226D-9436-2947-8B5D-2E115038A21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4619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10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20A5BD-6248-3348-BE11-4C6DDDC51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17E9781-CF43-EF49-9071-80D125D698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42730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11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" dirty="0"/>
              <a:t>fine </a:t>
            </a:r>
            <a:r>
              <a:rPr lang="en-US" sz="300" dirty="0" err="1"/>
              <a:t>lezione</a:t>
            </a:r>
            <a:r>
              <a:rPr lang="en-US" sz="300" dirty="0"/>
              <a:t> 2</a:t>
            </a:r>
          </a:p>
          <a:p>
            <a:endParaRPr lang="en-US" sz="3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64A12C-7E49-1745-ABE7-688D944E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8E7B323-A82B-5D4C-8909-46700CC21A5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40001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7C8804-D8F2-C04C-8725-D5E105DDA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674A02E-63E4-9345-898A-DE18FA70F3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81100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3DD599-EA0D-E647-B32C-B4C18A646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1A0F52D-9E85-9D4E-BFD0-080BAFEF307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68852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712EB-5ADA-9F44-9CCB-AA83509B5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7AE1E5A-E067-9A41-A173-F5E00B0AC99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73545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C91D37-E6C2-0445-BE2A-6FC4A9114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1843B0F-0743-2C48-B061-454886D5CFC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117971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91E18D-83BB-7242-A0A8-F8B252765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9DE5DA-CE68-1040-89E3-BC470F01272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54732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678F-A3B4-304B-90E4-BBC1AFAC78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C67FBD4-C38B-3C49-9887-F11BC9761DB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4370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766B0-3E7C-344C-A056-30F8D9371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30A993C-B625-B443-847A-0B014218167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722646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DCB9C-ED92-2D47-88A8-687E68DEC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12CF09F-B4CE-C44C-8C18-19FB42F009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7970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4E0578-AE53-9141-BE56-B66D36D5CD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2710DC0-68AF-6B4E-A9C3-79BF1105E25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11748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275B1-4D8F-334F-995A-9A201152C7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9A88D70-03E0-7E4B-9076-4C5A2EAF736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45014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6A6ED5-C7CD-2849-BF71-303D42044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8FA618E-426B-D743-88CC-FEA4E6D65FF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71207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6A6ED5-C7CD-2849-BF71-303D42044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8FA618E-426B-D743-88CC-FEA4E6D65FF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986856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021660-308B-6044-8CDF-017A43067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CC92F23-9DF1-2D4B-B884-F4EB9C865B5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13032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C2B534-FE85-FA42-8872-D78CD26AC7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F48944A-3F44-7144-80AE-D8D2A9B0C6F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21526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31F33F-1D46-9541-96E2-69427CA49C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320A826-5C96-4549-B5D2-EED4A50F66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34006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82FA-21A2-D440-A546-7EDA11BF5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7F2ABA-13AE-D248-A037-BAACB20587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00189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82FA-21A2-D440-A546-7EDA11BF5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7F2ABA-13AE-D248-A037-BAACB20587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67534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13F76B-5278-3745-B0BF-88EB061135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F11369A-EB66-C340-BAE2-C5EBC2A24F6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936476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FE918B-9F05-6141-9B3A-3B2A4CF189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87D2404-F481-594C-B618-6562C3E45F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1158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AC8D1F-ED9B-7148-A229-18B8D8362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C4F892F-AEFE-E648-811F-96DA3973EB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89381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C7D5C-6C76-1148-80FE-6698B582FE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8ACD897-A992-D341-93D4-DB2C6B3DC78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56411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9F5C25-1EAD-F145-BA46-4E6C87EEFA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157B8E9-00B9-8E4F-9B18-2DB3D2A00D7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24986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82FA-21A2-D440-A546-7EDA11BF5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7F2ABA-13AE-D248-A037-BAACB20587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91158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D85EC6-EEAA-1E4F-ABB8-B9C8A0F07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F7633FF-4560-5A42-A146-431BD3638B5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96881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387B6-5ECD-3346-9CA0-1AD327A0C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39B0E85-0844-804E-9C59-111CE79E838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09814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F89F3-FCA7-2F45-A0FD-6BCF27A136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8EAB8C8-54B3-2E41-977E-EC46AA1AA86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07055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B33EA-24F3-7B4F-8E6C-378535B1E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38DBFB5-0A72-8F42-AA62-76473B76F6F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07731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443A3-9E2C-E244-A724-9D6BA4825D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B4CB721-0C65-E546-AC10-C5C15F459B2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19951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A4843-A3C1-EC47-B9E6-934CE5668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56B4BFA-E037-864A-820F-973DD54FFB7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831799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4D17CC-532E-F44C-895E-4AAEF423D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B053F3B-4B9D-B440-9C81-79EE2FF1936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9163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4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52A62-DD8F-724B-98A5-FA4CF9960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F73BCB8-ABB7-1D44-BDB4-7F0F0F7B706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174655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D3AA08-8D8E-7D41-97DA-56DC1262A2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D081710-E25E-C24F-8887-DDBD93B2CC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45828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486184-366E-3549-BC88-35EB0346C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3E57CC-0031-4D40-84A6-7C98A002C85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04165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E2982-2AE6-1F40-B924-EDA9359305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393E9C1-3928-B945-B572-F63BBA404C6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95843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B1846-9892-F041-970B-9C49B139A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A8B58B4-6B62-E847-BE48-ACD9F78F264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754339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D82FA-21A2-D440-A546-7EDA11BF5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7F2ABA-13AE-D248-A037-BAACB205876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738902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7BBE9A-1547-D74A-AA09-4344047FE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0E74445-E3F5-9441-9558-E93C7D2F0B7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39085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B87F1-C70B-E24D-A141-095AFFBDCE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2C2AD91-2A94-AC4B-B274-564FE5DC02A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461129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6B5AC-12F3-3745-BBDE-9AD1F6C3B3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328C868-70D4-454C-B840-BBEA0FC3057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892105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EA139A-77C6-8E4C-935A-33D9EF886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7FB9675-A8D9-6849-A02E-A1F6D18200A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A8343-F4C1-6F4C-89F9-BE1DD88AA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3DFCBE0-A9A0-A344-A09F-6781AFDFEA3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5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45A00B-A584-0B41-8FCD-39F48AB81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6DCB7D4-00C1-E14E-A7F6-F5891259FB0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790273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E187C-D065-844B-8708-7EBF08E5F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7148EEA-273A-B843-A598-93F59998E32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6EDFB-0712-D449-86CE-38ED2BB8E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FE55E9-3740-744F-9D86-931AD03D117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762862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6EDFB-0712-D449-86CE-38ED2BB8E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3FE55E9-3740-744F-9D86-931AD03D117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761214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62890F-B4F8-8742-ACC0-5943F3F92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81D17F4-0415-F044-BBD6-B9DAEDA6E5A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010377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00B777-432B-F249-801D-F700E2BA0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E20A0FC-9D42-9A46-BB7D-C4CCBB243C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69811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DCB9A2-CCBE-344B-90E8-DA2C1E56E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2427511-1EA2-4647-BE68-4407714E684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203000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5E9062-472B-4440-9CBC-D85DB19DD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6DDB219-13E5-364D-8294-5F6032F371E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4513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DA8D5-AF12-9940-87E4-503F3D149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F229B48-14E5-E24F-8FEF-A12DC27C63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950133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58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8A7D3-FD26-3F4C-8335-2A875CEE50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70EE816-1F81-7940-9F62-1B995ED2A0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171366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59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1CE479-2BFD-6545-8585-E568A9D09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C496E81-2582-9542-AC83-FC0840E1431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27197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6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40391-FAC9-E542-B3EF-B4504BA82A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F27ED5C-7994-C44D-A5DF-7DFE6513B88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904270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C2E104-2C0A-344C-836E-B93F88E8D6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8001FB7-CE86-C84A-B878-3C3938AB82A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177255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3D4A9-BD18-E846-8D0A-37D885B26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B3EEF83-B97F-DD48-915A-6F248997877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9230924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62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61D46-9E9B-BF4B-A4B7-5048D634C5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F9B0C5A-25B4-1A4A-9D55-5F734BD6199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221903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7DF5E-6C51-AA4A-A615-D352D6B919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ADE9573-5C2E-EB49-8F0F-B4CB1411A34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180040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4A7B5B-2FD4-594B-B629-01F053077C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5B52C1A-EAA6-624F-84B1-564EE829E54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62447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65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77A1D9-E1F3-D142-8662-61E2B16BF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4B42656-EE2F-234C-9437-52BA20AD9A1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68060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BD198E-4DC0-E640-BFF2-F9AD89541E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0A32963-A231-F64B-9981-4FC8C2EB775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646539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33CD2-AE5D-5E43-BEDD-FA57860EC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A32B43E8-4B76-5F48-A183-3B8F4D815E7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056494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96D914-B583-A041-83DE-BBC399F5CF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144F416-E067-4B40-9CB3-35CAEBF3C9E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2642445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8BCA5-BF94-0D45-889B-02152E7E6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46AEA6-6CA9-D14B-9D2D-E35206B6A2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2593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7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E7780-0891-2647-B969-7B07C79937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97AB24E-3E07-CB45-A4F1-6978216BB8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254934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DEBE0-CE5A-1340-8175-9220E4397F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3FDAD83-218B-7A4A-9543-FC9E57FB31D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8281357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71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BCBAB2-4DC6-CE4A-A02F-DCFD5834CA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D8485FD-4681-5D42-84EA-28C74CE435A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543230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72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C60EA0-A94C-6C47-A922-2D19A8DAF5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4F9FB7-0BD5-D645-8909-C9523C21C40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773959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B9FF1-4470-A84F-A10B-14CC05416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F7261D0-AE91-9A41-AE69-96BC8B5A225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747708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13C531-0FDD-E344-9197-88BAEE314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CEE1D62-29D8-204A-9CDA-63FEEBC3B9A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0757955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61843C-2815-E84D-850F-637002EA8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728828E-D136-D243-9B56-A8EC7EAF483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334017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76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A8E31D-F7EC-464E-9930-2E71EAE12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43DA1AA-0F10-D842-B95C-3C1E626DE2B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4279620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77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AE6360-4923-D245-9B29-732741609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6017E60-FD40-AE41-A1CF-5754FDF4BE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9245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78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DA433C-35AD-A240-B325-505A39386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5FD19BF-0105-BA49-B22E-510F134E800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7227848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79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68AFBD-E64B-984A-B512-6C327B27B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F002BA7-23C9-AB4E-9130-5D05E5CDD0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8105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8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1C4466-7871-634E-8C16-407E53C765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2F26D5A-C038-B143-BDE1-25FF885D800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015463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80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8D75A-1046-EE43-ACB9-C43936CAA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E2676AFF-6735-CB4C-A689-4B320DCC8F5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478319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81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37A3AC-4EE8-8144-97F8-BF7BBFB19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59BED1B-09CE-6D44-A1CF-FD23B7F9127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781463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>
                <a:solidFill>
                  <a:prstClr val="black"/>
                </a:solidFill>
              </a:rPr>
              <a:pPr/>
              <a:t>82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6BBA4D-1656-834A-BD13-05E3EF0F6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48EDBC9-117B-7541-9887-C731D3D387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108027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>
                <a:solidFill>
                  <a:prstClr val="black"/>
                </a:solidFill>
              </a:rPr>
              <a:pPr/>
              <a:t>83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6BBA4D-1656-834A-BD13-05E3EF0F6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48EDBC9-117B-7541-9887-C731D3D387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495416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>
                <a:solidFill>
                  <a:prstClr val="black"/>
                </a:solidFill>
              </a:rPr>
              <a:pPr/>
              <a:t>84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6BBA4D-1656-834A-BD13-05E3EF0F6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848EDBC9-117B-7541-9887-C731D3D387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706987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9123-87E4-4C2B-81D5-9EEE6DF63E2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9DCFC-2B6D-BC44-91FC-6D3A8FEF06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85BCF4-81F9-6C43-AE22-4E7D327A42D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1738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9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D205FF-8679-BF44-9321-B9CFF0BB5B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 Architecture, ARM Ed., Morgan Kaufmann 2016.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4AA7C73-2B9F-4C4D-9869-A2490EFCA27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7675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0.w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1.w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12.w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51.xml"/><Relationship Id="rId7" Type="http://schemas.openxmlformats.org/officeDocument/2006/relationships/oleObject" Target="../embeddings/oleObject13.bin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59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7.xml"/><Relationship Id="rId7" Type="http://schemas.openxmlformats.org/officeDocument/2006/relationships/oleObject" Target="../embeddings/oleObject3.bin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11.xml"/><Relationship Id="rId7" Type="http://schemas.openxmlformats.org/officeDocument/2006/relationships/oleObject" Target="../embeddings/oleObject4.bin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15.xml"/><Relationship Id="rId7" Type="http://schemas.openxmlformats.org/officeDocument/2006/relationships/oleObject" Target="../embeddings/oleObject5.bin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19.xml"/><Relationship Id="rId7" Type="http://schemas.openxmlformats.org/officeDocument/2006/relationships/oleObject" Target="../embeddings/oleObject6.bin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emf"/><Relationship Id="rId4" Type="http://schemas.openxmlformats.org/officeDocument/2006/relationships/tags" Target="../tags/tag20.xml"/><Relationship Id="rId9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8.wmf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oleObject" Target="../embeddings/oleObject15.bin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notesSlide" Target="../notesSlides/notesSlide62.xml"/><Relationship Id="rId5" Type="http://schemas.openxmlformats.org/officeDocument/2006/relationships/tags" Target="../tags/tag99.xml"/><Relationship Id="rId15" Type="http://schemas.openxmlformats.org/officeDocument/2006/relationships/image" Target="../media/image9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oleObject" Target="../embeddings/oleObject1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8.w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oleObject" Target="../embeddings/oleObject8.bin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5.xml"/><Relationship Id="rId15" Type="http://schemas.openxmlformats.org/officeDocument/2006/relationships/image" Target="../media/image9.w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oleObject" Target="../embeddings/oleObject9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oleObject" Target="../embeddings/oleObject17.bin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notesSlide" Target="../notesSlides/notesSlide71.xml"/><Relationship Id="rId2" Type="http://schemas.openxmlformats.org/officeDocument/2006/relationships/tags" Target="../tags/tag107.xml"/><Relationship Id="rId16" Type="http://schemas.openxmlformats.org/officeDocument/2006/relationships/image" Target="../media/image16.wmf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5" Type="http://schemas.openxmlformats.org/officeDocument/2006/relationships/oleObject" Target="../embeddings/oleObject18.bin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15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notesSlide" Target="../notesSlides/notesSlide73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notesSlide" Target="../notesSlides/notesSlide75.xml"/><Relationship Id="rId3" Type="http://schemas.openxmlformats.org/officeDocument/2006/relationships/tags" Target="../tags/tag139.xml"/><Relationship Id="rId21" Type="http://schemas.openxmlformats.org/officeDocument/2006/relationships/tags" Target="../tags/tag157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0" Type="http://schemas.openxmlformats.org/officeDocument/2006/relationships/tags" Target="../tags/tag156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24" Type="http://schemas.openxmlformats.org/officeDocument/2006/relationships/tags" Target="../tags/tag160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23" Type="http://schemas.openxmlformats.org/officeDocument/2006/relationships/tags" Target="../tags/tag159.xml"/><Relationship Id="rId10" Type="http://schemas.openxmlformats.org/officeDocument/2006/relationships/tags" Target="../tags/tag146.xml"/><Relationship Id="rId19" Type="http://schemas.openxmlformats.org/officeDocument/2006/relationships/tags" Target="../tags/tag155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Relationship Id="rId22" Type="http://schemas.openxmlformats.org/officeDocument/2006/relationships/tags" Target="../tags/tag158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oleObject" Target="../embeddings/oleObject19.bin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notesSlide" Target="../notesSlides/notesSlide76.xml"/><Relationship Id="rId2" Type="http://schemas.openxmlformats.org/officeDocument/2006/relationships/tags" Target="../tags/tag162.xml"/><Relationship Id="rId16" Type="http://schemas.openxmlformats.org/officeDocument/2006/relationships/image" Target="../media/image16.wmf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15" Type="http://schemas.openxmlformats.org/officeDocument/2006/relationships/oleObject" Target="../embeddings/oleObject20.bin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15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73.xml"/><Relationship Id="rId7" Type="http://schemas.openxmlformats.org/officeDocument/2006/relationships/image" Target="../media/image17.wmf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7" Type="http://schemas.openxmlformats.org/officeDocument/2006/relationships/image" Target="../media/image20.wmf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oleObject" Target="../embeddings/oleObject24.bin"/><Relationship Id="rId5" Type="http://schemas.openxmlformats.org/officeDocument/2006/relationships/notesSlide" Target="../notesSlides/notesSlide79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94960" imgH="844560" progId="Visio.Drawing.6">
                  <p:embed/>
                </p:oleObj>
              </mc:Choice>
              <mc:Fallback>
                <p:oleObj name="VISIO" r:id="rId5" imgW="1794960" imgH="84456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51886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681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57031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1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+ 0</a:t>
                      </a:r>
                      <a:r>
                        <a:rPr lang="en-US" sz="2400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 + 0</a:t>
                      </a:r>
                      <a:r>
                        <a:rPr lang="en-US" sz="2400" dirty="0"/>
                        <a:t> = 0 + 1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Dual:</a:t>
            </a:r>
            <a:r>
              <a:rPr lang="en-US" sz="3200" dirty="0"/>
              <a:t>  Replace:	• with + </a:t>
            </a:r>
          </a:p>
          <a:p>
            <a:r>
              <a:rPr lang="en-US" sz="3200" dirty="0"/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0936" y="247497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195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7933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Dual:</a:t>
            </a:r>
            <a:r>
              <a:rPr lang="en-US" sz="3200" dirty="0">
                <a:solidFill>
                  <a:prstClr val="black"/>
                </a:solidFill>
              </a:rPr>
              <a:t>  Replace:	• with + </a:t>
            </a:r>
          </a:p>
          <a:p>
            <a:r>
              <a:rPr lang="en-US" sz="3200" dirty="0">
                <a:solidFill>
                  <a:prstClr val="black"/>
                </a:solidFill>
              </a:rPr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217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One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  <a:r>
                        <a:rPr lang="en-US" sz="2400" baseline="0" dirty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Dual:</a:t>
            </a:r>
            <a:r>
              <a:rPr lang="en-US" sz="3200" dirty="0">
                <a:solidFill>
                  <a:prstClr val="black"/>
                </a:solidFill>
              </a:rPr>
              <a:t>  Replace:	• with + </a:t>
            </a:r>
          </a:p>
          <a:p>
            <a:r>
              <a:rPr lang="en-US" sz="3200" dirty="0">
                <a:solidFill>
                  <a:prstClr val="black"/>
                </a:solidFill>
              </a:rPr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0099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T1: </a:t>
            </a:r>
            <a:r>
              <a:rPr lang="en-US" sz="4400" dirty="0" err="1">
                <a:solidFill>
                  <a:prstClr val="black"/>
                </a:solidFill>
              </a:rPr>
              <a:t>Teorema</a:t>
            </a:r>
            <a:r>
              <a:rPr lang="en-US" sz="4400" dirty="0">
                <a:solidFill>
                  <a:prstClr val="black"/>
                </a:solidFill>
              </a:rPr>
              <a:t> </a:t>
            </a:r>
            <a:r>
              <a:rPr lang="en-US" sz="4400" dirty="0" err="1">
                <a:solidFill>
                  <a:prstClr val="black"/>
                </a:solidFill>
              </a:rPr>
              <a:t>dell’identità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037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T1: </a:t>
            </a:r>
            <a:r>
              <a:rPr lang="en-US" sz="4400" dirty="0" err="1">
                <a:solidFill>
                  <a:prstClr val="black"/>
                </a:solidFill>
              </a:rPr>
              <a:t>Teorema</a:t>
            </a:r>
            <a:r>
              <a:rPr lang="en-US" sz="4400" dirty="0">
                <a:solidFill>
                  <a:prstClr val="black"/>
                </a:solidFill>
              </a:rPr>
              <a:t> </a:t>
            </a:r>
            <a:r>
              <a:rPr lang="en-US" sz="4400" dirty="0" err="1">
                <a:solidFill>
                  <a:prstClr val="black"/>
                </a:solidFill>
              </a:rPr>
              <a:t>dell’identità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506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T2: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annullamento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71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T2: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annullamento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950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T3: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dell'idempotenza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343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03126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sum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81285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33600" y="3517726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94960" imgH="844560" progId="Visio.Drawing.6">
                  <p:embed/>
                </p:oleObj>
              </mc:Choice>
              <mc:Fallback>
                <p:oleObj name="VISIO" r:id="rId5" imgW="1794960" imgH="84456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517726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496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12280" imgH="971280" progId="Visio.Drawing.6">
                  <p:embed/>
                </p:oleObj>
              </mc:Choice>
              <mc:Fallback>
                <p:oleObj name="VISIO" r:id="rId6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T3: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dell'idempotenza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9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T4: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 Teorema dell'involuzione </a:t>
            </a:r>
            <a:b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</a:b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(o della doppia negazione)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358900" y="1898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58900" y="1822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78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T4: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 Teorema dell'involuzione </a:t>
            </a:r>
            <a:b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</a:b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(o della doppia negazione)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612440" imgH="332640" progId="Visio.Drawing.6">
                  <p:embed/>
                </p:oleObj>
              </mc:Choice>
              <mc:Fallback>
                <p:oleObj name="VISIO" r:id="rId7" imgW="1612440" imgH="332640" progId="Visio.Drawing.6">
                  <p:embed/>
                  <p:pic>
                    <p:nvPicPr>
                      <p:cNvPr id="1041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58900" y="1898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358900" y="1822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638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T5: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dei complementi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455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298160" imgH="842760" progId="Visio.Drawing.6">
                  <p:embed/>
                </p:oleObj>
              </mc:Choice>
              <mc:Fallback>
                <p:oleObj name="VISIO" r:id="rId8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T5: </a:t>
            </a:r>
            <a:r>
              <a:rPr lang="it-IT" sz="4400" b="0" i="0" dirty="0">
                <a:solidFill>
                  <a:srgbClr val="000000"/>
                </a:solidFill>
                <a:effectLst/>
                <a:latin typeface="Lusitana"/>
              </a:rPr>
              <a:t>Teorema dei complementi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496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Recap: Basic Boolean Theorems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8494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Identità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Annullamento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Idempotenza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0" i="0" dirty="0">
                          <a:solidFill>
                            <a:srgbClr val="000000"/>
                          </a:solidFill>
                          <a:effectLst/>
                          <a:latin typeface="Lusitana"/>
                        </a:rPr>
                        <a:t>Involuzione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 + B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baseline="0" dirty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Complemento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Dual:</a:t>
            </a:r>
            <a:r>
              <a:rPr lang="en-US" sz="3200" dirty="0">
                <a:solidFill>
                  <a:prstClr val="black"/>
                </a:solidFill>
              </a:rPr>
              <a:t>  Replace:	• with + </a:t>
            </a:r>
          </a:p>
          <a:p>
            <a:r>
              <a:rPr lang="en-US" sz="3200" dirty="0">
                <a:solidFill>
                  <a:prstClr val="black"/>
                </a:solidFill>
              </a:rPr>
              <a:t>	  		0 with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693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20198"/>
              </p:ext>
            </p:extLst>
          </p:nvPr>
        </p:nvGraphicFramePr>
        <p:xfrm>
          <a:off x="457200" y="1397000"/>
          <a:ext cx="8470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76348" y="3797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750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88733"/>
              </p:ext>
            </p:extLst>
          </p:nvPr>
        </p:nvGraphicFramePr>
        <p:xfrm>
          <a:off x="457200" y="1397000"/>
          <a:ext cx="8470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distributiva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76348" y="3797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5FCD55-D397-46FB-8773-2DE0AA8F070A}"/>
              </a:ext>
            </a:extLst>
          </p:cNvPr>
          <p:cNvSpPr txBox="1"/>
          <p:nvPr/>
        </p:nvSpPr>
        <p:spPr>
          <a:xfrm>
            <a:off x="2125133" y="5257800"/>
            <a:ext cx="5444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</a:rPr>
              <a:t>How do we prove these are true?</a:t>
            </a:r>
          </a:p>
        </p:txBody>
      </p:sp>
    </p:spTree>
    <p:extLst>
      <p:ext uri="{BB962C8B-B14F-4D97-AF65-F5344CB8AC3E}">
        <p14:creationId xmlns:p14="http://schemas.microsoft.com/office/powerpoint/2010/main" val="35995273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How to Prove	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2: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Use other theorems and axioms to simplify the equation</a:t>
            </a:r>
            <a:endParaRPr lang="en-US" sz="3200" b="1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Make one side of the equation look like the other</a:t>
            </a:r>
          </a:p>
        </p:txBody>
      </p:sp>
    </p:spTree>
    <p:extLst>
      <p:ext uri="{BB962C8B-B14F-4D97-AF65-F5344CB8AC3E}">
        <p14:creationId xmlns:p14="http://schemas.microsoft.com/office/powerpoint/2010/main" val="20221065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Proof by Perfect Induction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Also called: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proof by exhaustion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Check every possible input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If two expressions produce the same value for every possible input combination, the expressions are equal</a:t>
            </a:r>
          </a:p>
        </p:txBody>
      </p:sp>
    </p:spTree>
    <p:extLst>
      <p:ext uri="{BB962C8B-B14F-4D97-AF65-F5344CB8AC3E}">
        <p14:creationId xmlns:p14="http://schemas.microsoft.com/office/powerpoint/2010/main" val="33924693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(0, 2)</a:t>
            </a: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744595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has 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sum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Form function by </a:t>
            </a:r>
            <a:r>
              <a:rPr lang="en-US" sz="2800" dirty="0" err="1">
                <a:latin typeface="+mj-lt"/>
                <a:cs typeface="Arial" charset="0"/>
              </a:rPr>
              <a:t>ANDing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800" dirty="0" err="1">
                <a:latin typeface="+mj-lt"/>
                <a:cs typeface="Arial" charset="0"/>
              </a:rPr>
              <a:t>maxterms</a:t>
            </a:r>
            <a:r>
              <a:rPr lang="en-US" sz="2800" dirty="0">
                <a:latin typeface="+mj-lt"/>
                <a:cs typeface="Arial" charset="0"/>
              </a:rPr>
              <a:t> where output is </a:t>
            </a:r>
            <a:r>
              <a:rPr lang="en-US" sz="2800" b="1" dirty="0">
                <a:latin typeface="+mj-lt"/>
                <a:cs typeface="Arial" charset="0"/>
              </a:rPr>
              <a:t>0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Product-of-Sums (POS) Form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94960" imgH="844560" progId="Visio.Drawing.6">
                  <p:embed/>
                </p:oleObj>
              </mc:Choice>
              <mc:Fallback>
                <p:oleObj name="VISIO" r:id="rId7" imgW="1794960" imgH="844560" progId="Visio.Drawing.6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35539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Example: Proof by Perfect Induction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3168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 BC	     CB</a:t>
            </a:r>
          </a:p>
        </p:txBody>
      </p:sp>
    </p:spTree>
    <p:extLst>
      <p:ext uri="{BB962C8B-B14F-4D97-AF65-F5344CB8AC3E}">
        <p14:creationId xmlns:p14="http://schemas.microsoft.com/office/powerpoint/2010/main" val="35017954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61690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Example: Proof by Perfect Induction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 BC	     CB</a:t>
            </a:r>
          </a:p>
        </p:txBody>
      </p:sp>
    </p:spTree>
    <p:extLst>
      <p:ext uri="{BB962C8B-B14F-4D97-AF65-F5344CB8AC3E}">
        <p14:creationId xmlns:p14="http://schemas.microsoft.com/office/powerpoint/2010/main" val="18279103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193494"/>
              </p:ext>
            </p:extLst>
          </p:nvPr>
        </p:nvGraphicFramePr>
        <p:xfrm>
          <a:off x="457200" y="1397000"/>
          <a:ext cx="8470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distributiva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76348" y="3797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965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T7: </a:t>
            </a:r>
            <a:r>
              <a:rPr lang="it-IT" sz="4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Proprietà associativa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43737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7382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T8: </a:t>
            </a:r>
            <a:r>
              <a:rPr lang="it-IT" sz="4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Proprietà distributiva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93262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distributiva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9203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4117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2514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by: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2: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Using other theorems and axioms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6593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93330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(B+C)      B(B+C)</a:t>
            </a: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5152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1671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  	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1080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(B+C)      B(B+C)</a:t>
            </a:r>
          </a:p>
        </p:txBody>
      </p:sp>
    </p:spTree>
    <p:extLst>
      <p:ext uri="{BB962C8B-B14F-4D97-AF65-F5344CB8AC3E}">
        <p14:creationId xmlns:p14="http://schemas.microsoft.com/office/powerpoint/2010/main" val="88012246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1: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Perfect Induction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  	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	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69606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0         0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0         1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1         0</a:t>
            </a:r>
          </a:p>
          <a:p>
            <a:r>
              <a:rPr lang="en-US" sz="2400" dirty="0">
                <a:solidFill>
                  <a:prstClr val="black"/>
                </a:solidFill>
              </a:rPr>
              <a:t>1         1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</a:rPr>
              <a:t>B</a:t>
            </a:r>
            <a:r>
              <a:rPr lang="en-US" sz="2400" b="1" dirty="0">
                <a:solidFill>
                  <a:prstClr val="black"/>
                </a:solidFill>
              </a:rPr>
              <a:t>         </a:t>
            </a:r>
            <a:r>
              <a:rPr lang="en-US" sz="2400" b="1" i="1" dirty="0">
                <a:solidFill>
                  <a:prstClr val="black"/>
                </a:solidFill>
              </a:rPr>
              <a:t>C      (B+C)      B(B+C)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2700" y="3583632"/>
            <a:ext cx="339790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800" y="3583632"/>
            <a:ext cx="1023776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193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4343400" y="35052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32600" imgH="752040" progId="Visio.Drawing.6">
                  <p:embed/>
                </p:oleObj>
              </mc:Choice>
              <mc:Fallback>
                <p:oleObj name="VISIO" r:id="rId7" imgW="732600" imgH="752040" progId="Visio.Drawing.6">
                  <p:embed/>
                  <p:pic>
                    <p:nvPicPr>
                      <p:cNvPr id="865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419600" y="167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Equations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533400" y="9906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You are going to the cafeteria for lunch</a:t>
            </a:r>
          </a:p>
          <a:p>
            <a:pPr lvl="1"/>
            <a:r>
              <a:rPr lang="en-US"/>
              <a:t>You won’t eat lunch (E) </a:t>
            </a:r>
          </a:p>
          <a:p>
            <a:pPr lvl="1"/>
            <a:r>
              <a:rPr lang="en-US"/>
              <a:t>If it’s not open (O) or</a:t>
            </a:r>
          </a:p>
          <a:p>
            <a:pPr lvl="1"/>
            <a:r>
              <a:rPr lang="en-US"/>
              <a:t>If they only serve corndogs (C)</a:t>
            </a:r>
          </a:p>
          <a:p>
            <a:r>
              <a:rPr lang="en-US"/>
              <a:t>Write a truth table for determining if you will eat lunch (E).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79979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2: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using other axioms and theorems.</a:t>
            </a:r>
          </a:p>
        </p:txBody>
      </p:sp>
    </p:spTree>
    <p:extLst>
      <p:ext uri="{BB962C8B-B14F-4D97-AF65-F5344CB8AC3E}">
        <p14:creationId xmlns:p14="http://schemas.microsoft.com/office/powerpoint/2010/main" val="6014322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T9: </a:t>
            </a:r>
            <a:r>
              <a:rPr lang="en-US" sz="4400" dirty="0" err="1"/>
              <a:t>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Method 2: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using other axioms and theorems.</a:t>
            </a: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B•(B+C)	= B•B + B•C		T8: P. </a:t>
            </a:r>
            <a:r>
              <a:rPr lang="en-US" sz="2800" dirty="0" err="1">
                <a:solidFill>
                  <a:prstClr val="black"/>
                </a:solidFill>
                <a:cs typeface="Arial" charset="0"/>
              </a:rPr>
              <a:t>distributiva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		= 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B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B•C		T3: </a:t>
            </a:r>
            <a:r>
              <a:rPr lang="en-US" sz="2800" dirty="0" err="1">
                <a:solidFill>
                  <a:prstClr val="black"/>
                </a:solidFill>
                <a:cs typeface="Arial" charset="0"/>
              </a:rPr>
              <a:t>Idempotenza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		= B•(1 + C)		T8: P. </a:t>
            </a:r>
            <a:r>
              <a:rPr lang="en-US" sz="2800" dirty="0" err="1">
                <a:solidFill>
                  <a:prstClr val="black"/>
                </a:solidFill>
                <a:cs typeface="Arial" charset="0"/>
              </a:rPr>
              <a:t>distributiva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		= B•(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		T2: </a:t>
            </a:r>
            <a:r>
              <a:rPr lang="it-IT" sz="2800" dirty="0">
                <a:solidFill>
                  <a:srgbClr val="000000"/>
                </a:solidFill>
                <a:latin typeface="Lusitana"/>
                <a:cs typeface="Arial" charset="0"/>
              </a:rPr>
              <a:t>A</a:t>
            </a:r>
            <a:r>
              <a:rPr lang="it-IT" sz="2800" b="0" i="0" dirty="0">
                <a:solidFill>
                  <a:srgbClr val="000000"/>
                </a:solidFill>
                <a:effectLst/>
                <a:latin typeface="Lusitana"/>
              </a:rPr>
              <a:t>nnullamento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800" dirty="0">
                <a:solidFill>
                  <a:prstClr val="black"/>
                </a:solidFill>
                <a:cs typeface="Arial" charset="0"/>
              </a:rPr>
              <a:t>		= B			T1: </a:t>
            </a:r>
            <a:r>
              <a:rPr lang="en-US" sz="2800" dirty="0" err="1">
                <a:solidFill>
                  <a:prstClr val="black"/>
                </a:solidFill>
                <a:cs typeface="Arial" charset="0"/>
              </a:rPr>
              <a:t>Identità</a:t>
            </a: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7033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0710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92615"/>
              </p:ext>
            </p:extLst>
          </p:nvPr>
        </p:nvGraphicFramePr>
        <p:xfrm>
          <a:off x="1143000" y="1415661"/>
          <a:ext cx="768349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24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assorbimento</a:t>
                      </a:r>
                      <a:r>
                        <a:rPr lang="en-US" sz="2400" dirty="0"/>
                        <a:t> del </a:t>
                      </a:r>
                      <a:r>
                        <a:rPr lang="en-US" sz="2400" dirty="0" err="1"/>
                        <a:t>complemento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T10: </a:t>
            </a:r>
            <a:r>
              <a:rPr kumimoji="0" lang="it-IT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</a:t>
            </a:r>
            <a:r>
              <a:rPr kumimoji="0" lang="it-IT" sz="4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teorema dell’assorbimento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93365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using other axioms and theorems:</a:t>
            </a:r>
          </a:p>
        </p:txBody>
      </p:sp>
    </p:spTree>
    <p:extLst>
      <p:ext uri="{BB962C8B-B14F-4D97-AF65-F5344CB8AC3E}">
        <p14:creationId xmlns:p14="http://schemas.microsoft.com/office/powerpoint/2010/main" val="38134299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8759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T10: </a:t>
            </a:r>
            <a:r>
              <a:rPr kumimoji="0" lang="it-IT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</a:t>
            </a:r>
            <a:r>
              <a:rPr kumimoji="0" lang="it-IT" sz="4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teorema dell’assorbimento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Prove true using other axioms and theorems: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   B•C + B•C	= B•(C+C)     T8: P. </a:t>
            </a:r>
            <a:r>
              <a:rPr lang="en-US" sz="3200" dirty="0" err="1">
                <a:solidFill>
                  <a:prstClr val="black"/>
                </a:solidFill>
                <a:cs typeface="Arial" charset="0"/>
              </a:rPr>
              <a:t>Distributiva</a:t>
            </a: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			= B•(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1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) 	   T5’: </a:t>
            </a:r>
            <a:r>
              <a:rPr lang="en-US" sz="3200" dirty="0" err="1">
                <a:solidFill>
                  <a:prstClr val="black"/>
                </a:solidFill>
                <a:cs typeface="Arial" charset="0"/>
              </a:rPr>
              <a:t>Complemento</a:t>
            </a:r>
            <a:endParaRPr lang="en-US" sz="3200" dirty="0">
              <a:solidFill>
                <a:prstClr val="black"/>
              </a:solidFill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			= B		   T1: </a:t>
            </a:r>
            <a:r>
              <a:rPr lang="en-US" sz="3200" dirty="0" err="1">
                <a:solidFill>
                  <a:prstClr val="black"/>
                </a:solidFill>
                <a:cs typeface="Arial" charset="0"/>
              </a:rPr>
              <a:t>Identità</a:t>
            </a:r>
            <a:endParaRPr lang="en-US" sz="3200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30500" y="39471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93640" y="39471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97745"/>
              </p:ext>
            </p:extLst>
          </p:nvPr>
        </p:nvGraphicFramePr>
        <p:xfrm>
          <a:off x="1143000" y="1397000"/>
          <a:ext cx="764539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24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0F2142-771D-9A49-9DF1-27EDA4B20F45}"/>
              </a:ext>
            </a:extLst>
          </p:cNvPr>
          <p:cNvCxnSpPr/>
          <p:nvPr/>
        </p:nvCxnSpPr>
        <p:spPr>
          <a:xfrm>
            <a:off x="4118111" y="2027546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1299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60111"/>
              </p:ext>
            </p:extLst>
          </p:nvPr>
        </p:nvGraphicFramePr>
        <p:xfrm>
          <a:off x="457200" y="1397000"/>
          <a:ext cx="8470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B•C</a:t>
                      </a:r>
                      <a:r>
                        <a:rPr lang="en-US" sz="2400" baseline="0" dirty="0"/>
                        <a:t> = C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commutativa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 = B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associativa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(C + D) =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C) + (B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Proprietà distributiva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(B•C) + (B•C)</a:t>
                      </a:r>
                      <a:r>
                        <a:rPr lang="en-US" sz="2400" baseline="0" dirty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teorema dell’assorbimento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2276348" y="37973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>
            <a:extLst>
              <a:ext uri="{FF2B5EF4-FFF2-40B4-BE49-F238E27FC236}">
                <a16:creationId xmlns:a16="http://schemas.microsoft.com/office/drawing/2014/main" id="{40470B80-7936-468B-8B45-04B07518ADC3}"/>
              </a:ext>
            </a:extLst>
          </p:cNvPr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  <a:p>
            <a:pPr algn="ctr"/>
            <a:r>
              <a:rPr lang="en-US" sz="4400" dirty="0">
                <a:solidFill>
                  <a:prstClr val="black"/>
                </a:solidFill>
              </a:rPr>
              <a:t>(duality)</a:t>
            </a:r>
          </a:p>
        </p:txBody>
      </p:sp>
    </p:spTree>
    <p:extLst>
      <p:ext uri="{BB962C8B-B14F-4D97-AF65-F5344CB8AC3E}">
        <p14:creationId xmlns:p14="http://schemas.microsoft.com/office/powerpoint/2010/main" val="53100613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573" y="4713982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</a:rPr>
              <a:t>Dual:</a:t>
            </a:r>
            <a:r>
              <a:rPr lang="en-US" sz="3200" dirty="0">
                <a:solidFill>
                  <a:prstClr val="black"/>
                </a:solidFill>
              </a:rPr>
              <a:t>  Replace:	• with + </a:t>
            </a:r>
          </a:p>
          <a:p>
            <a:r>
              <a:rPr lang="en-US" sz="3200" dirty="0">
                <a:solidFill>
                  <a:prstClr val="black"/>
                </a:solidFill>
              </a:rPr>
              <a:t>	  		0 with 1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87312"/>
              </p:ext>
            </p:extLst>
          </p:nvPr>
        </p:nvGraphicFramePr>
        <p:xfrm>
          <a:off x="228600" y="1295402"/>
          <a:ext cx="8686800" cy="26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commutativa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associativa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distributiva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0865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88762"/>
              </p:ext>
            </p:extLst>
          </p:nvPr>
        </p:nvGraphicFramePr>
        <p:xfrm>
          <a:off x="228600" y="1295402"/>
          <a:ext cx="8686800" cy="26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commutativa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associativa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distributiva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368" y="4824984"/>
            <a:ext cx="634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Warning</a:t>
            </a:r>
            <a:r>
              <a:rPr lang="en-US" sz="2400" b="1" dirty="0">
                <a:solidFill>
                  <a:prstClr val="black"/>
                </a:solidFill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T8’ differs from traditional algebra: </a:t>
            </a:r>
          </a:p>
          <a:p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	OR (+) distributes over AND (•)</a:t>
            </a:r>
          </a:p>
        </p:txBody>
      </p:sp>
    </p:spTree>
    <p:extLst>
      <p:ext uri="{BB962C8B-B14F-4D97-AF65-F5344CB8AC3E}">
        <p14:creationId xmlns:p14="http://schemas.microsoft.com/office/powerpoint/2010/main" val="331399913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40631"/>
              </p:ext>
            </p:extLst>
          </p:nvPr>
        </p:nvGraphicFramePr>
        <p:xfrm>
          <a:off x="228600" y="1295402"/>
          <a:ext cx="8686800" cy="26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B•C</a:t>
                      </a:r>
                      <a:r>
                        <a:rPr lang="en-US" sz="2000" baseline="0" dirty="0"/>
                        <a:t> = 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B+C</a:t>
                      </a:r>
                      <a:r>
                        <a:rPr lang="en-US" sz="2000" baseline="0" dirty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commutativa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D = B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 + C) + D = B + (C +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associativa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 (C + D) =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C) + (B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</a:t>
                      </a:r>
                      <a:r>
                        <a:rPr lang="en-US" sz="2000" baseline="0" dirty="0"/>
                        <a:t> (C</a:t>
                      </a:r>
                      <a:r>
                        <a:rPr lang="en-US" sz="2000" dirty="0"/>
                        <a:t>•</a:t>
                      </a:r>
                      <a:r>
                        <a:rPr lang="en-US" sz="2000" baseline="0" dirty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P. </a:t>
                      </a:r>
                      <a:r>
                        <a:rPr lang="en-US" sz="1800" dirty="0" err="1"/>
                        <a:t>distributiva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• (B+C)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 + (B•C) =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/>
                        <a:t>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(B•C) + (B•C)</a:t>
                      </a:r>
                      <a:r>
                        <a:rPr lang="en-US" sz="2000" baseline="0" dirty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(B+C) • </a:t>
                      </a:r>
                      <a:r>
                        <a:rPr lang="en-US" sz="2000" baseline="0" dirty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r>
                        <a:rPr kumimoji="0" lang="it-IT" sz="1800" b="0" i="0" u="none" strike="noStrike" kern="1200" cap="none" spc="0" normalizeH="0" baseline="30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it-IT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/>
                        <a:t>T. </a:t>
                      </a:r>
                      <a:r>
                        <a:rPr lang="en-US" sz="1800" dirty="0" err="1"/>
                        <a:t>assorbimento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Boolean Theorems of Several </a:t>
            </a:r>
            <a:r>
              <a:rPr lang="en-US" sz="4400" dirty="0" err="1">
                <a:solidFill>
                  <a:prstClr val="black"/>
                </a:solidFill>
              </a:rPr>
              <a:t>Vars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886980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Axioms and theorems are useful for </a:t>
            </a:r>
            <a:r>
              <a:rPr lang="en-US" sz="2800" b="1" i="1" dirty="0">
                <a:solidFill>
                  <a:prstClr val="black"/>
                </a:solidFill>
                <a:cs typeface="Times New Roman" panose="02020603050405020304" pitchFamily="18" charset="0"/>
              </a:rPr>
              <a:t>simplifying</a:t>
            </a:r>
            <a:r>
              <a:rPr lang="en-US" sz="2800" b="1" dirty="0">
                <a:solidFill>
                  <a:prstClr val="black"/>
                </a:solidFill>
                <a:cs typeface="Times New Roman" panose="02020603050405020304" pitchFamily="18" charset="0"/>
              </a:rPr>
              <a:t> equations.</a:t>
            </a:r>
            <a:endParaRPr lang="en-US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0633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an Equation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143000"/>
            <a:ext cx="7772400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076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an Equation </a:t>
            </a: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143000"/>
            <a:ext cx="7772400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/>
              <a:t>Implicant</a:t>
            </a:r>
            <a:r>
              <a:rPr lang="en-US" sz="2800" dirty="0"/>
              <a:t>: 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</a:rPr>
              <a:t>	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307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990600"/>
            <a:ext cx="7924800" cy="4953000"/>
          </a:xfrm>
        </p:spPr>
        <p:txBody>
          <a:bodyPr/>
          <a:lstStyle/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(E) </a:t>
            </a:r>
          </a:p>
          <a:p>
            <a:pPr lvl="1"/>
            <a:r>
              <a:rPr lang="en-US" dirty="0"/>
              <a:t>If it’s not open (O) or</a:t>
            </a:r>
          </a:p>
          <a:p>
            <a:pPr lvl="1"/>
            <a:r>
              <a:rPr lang="en-US" dirty="0"/>
              <a:t>If they only serve corndogs (C)</a:t>
            </a:r>
          </a:p>
          <a:p>
            <a:r>
              <a:rPr lang="en-US" dirty="0"/>
              <a:t>Write a truth table for determining if you will eat lunch (E).</a:t>
            </a:r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4335463" y="35052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32600" imgH="752040" progId="Visio.Drawing.6">
                  <p:embed/>
                </p:oleObj>
              </mc:Choice>
              <mc:Fallback>
                <p:oleObj name="VISIO" r:id="rId7" imgW="732600" imgH="752040" progId="Visio.Drawing.6">
                  <p:embed/>
                  <p:pic>
                    <p:nvPicPr>
                      <p:cNvPr id="1025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5052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6576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419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Equations Example</a:t>
            </a: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an Equation </a:t>
            </a: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1143000"/>
            <a:ext cx="7772400" cy="532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/>
              <a:t>Implicant</a:t>
            </a:r>
            <a:r>
              <a:rPr lang="en-US" sz="2800" dirty="0"/>
              <a:t>: 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/>
              <a:t>	ABC</a:t>
            </a:r>
            <a:r>
              <a:rPr lang="en-US" sz="2800" b="1" dirty="0"/>
              <a:t>, </a:t>
            </a:r>
            <a:r>
              <a:rPr lang="en-US" sz="2800" b="1" i="1" dirty="0"/>
              <a:t>AC</a:t>
            </a:r>
            <a:r>
              <a:rPr lang="en-US" sz="2800" b="1" dirty="0"/>
              <a:t>, </a:t>
            </a:r>
            <a:r>
              <a:rPr lang="en-US" sz="2800" b="1" i="1" dirty="0"/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A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B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  <a:r>
              <a:rPr lang="en-US" sz="2800" b="1" dirty="0"/>
              <a:t>, </a:t>
            </a:r>
            <a:r>
              <a:rPr lang="en-US" sz="2800" b="1" i="1" dirty="0"/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	       Also called </a:t>
            </a:r>
            <a:r>
              <a:rPr lang="en-US" sz="2800" b="1" i="1" dirty="0"/>
              <a:t>minimizing</a:t>
            </a:r>
            <a:r>
              <a:rPr lang="en-US" sz="2800" i="1" dirty="0"/>
              <a:t> the equation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9881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P. </a:t>
            </a:r>
            <a:r>
              <a:rPr lang="en-US" sz="2200" b="1" dirty="0" err="1">
                <a:latin typeface="+mj-lt"/>
                <a:cs typeface="Arial" charset="0"/>
              </a:rPr>
              <a:t>distributiva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I</a:t>
            </a:r>
            <a:r>
              <a:rPr lang="en-US" sz="2200" b="1" baseline="30000" dirty="0">
                <a:latin typeface="+mj-lt"/>
                <a:cs typeface="Arial" charset="0"/>
              </a:rPr>
              <a:t>o</a:t>
            </a:r>
            <a:r>
              <a:rPr lang="en-US" sz="2200" b="1" dirty="0">
                <a:latin typeface="+mj-lt"/>
                <a:cs typeface="Arial" charset="0"/>
              </a:rPr>
              <a:t> T.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r>
              <a:rPr lang="en-US" sz="2200" b="1" dirty="0">
                <a:latin typeface="+mj-lt"/>
                <a:cs typeface="Arial" charset="0"/>
              </a:rPr>
              <a:t> (T9’)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II</a:t>
            </a:r>
            <a:r>
              <a:rPr lang="en-US" sz="2200" b="1" baseline="30000" dirty="0" err="1">
                <a:latin typeface="+mj-lt"/>
                <a:cs typeface="Arial" charset="0"/>
              </a:rPr>
              <a:t>o</a:t>
            </a:r>
            <a:r>
              <a:rPr lang="en-US" sz="2200" b="1" dirty="0">
                <a:latin typeface="+mj-lt"/>
                <a:cs typeface="Arial" charset="0"/>
              </a:rPr>
              <a:t> T.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r>
              <a:rPr lang="en-US" sz="2200" b="1" dirty="0">
                <a:latin typeface="+mj-lt"/>
                <a:cs typeface="Arial" charset="0"/>
              </a:rPr>
              <a:t> (T10)</a:t>
            </a:r>
            <a:r>
              <a:rPr lang="en-US" sz="2200" dirty="0">
                <a:latin typeface="+mj-lt"/>
                <a:cs typeface="Arial" charset="0"/>
              </a:rPr>
              <a:t>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2577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Simplification methods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P. </a:t>
            </a:r>
            <a:r>
              <a:rPr lang="en-US" sz="2200" b="1" dirty="0" err="1">
                <a:latin typeface="+mj-lt"/>
                <a:cs typeface="Arial" charset="0"/>
              </a:rPr>
              <a:t>distributiva</a:t>
            </a:r>
            <a:r>
              <a:rPr lang="en-US" sz="2200" b="1" dirty="0">
                <a:latin typeface="+mj-lt"/>
                <a:cs typeface="Arial" charset="0"/>
              </a:rPr>
              <a:t> (T8, T8’)</a:t>
            </a:r>
            <a:r>
              <a:rPr lang="en-US" sz="2200" dirty="0">
                <a:latin typeface="+mj-lt"/>
                <a:cs typeface="Arial" charset="0"/>
              </a:rPr>
              <a:t>      	B 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 				B + CD = (B+ C)(B+D)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charset="0"/>
              </a:rPr>
              <a:t>I</a:t>
            </a:r>
            <a:r>
              <a:rPr lang="en-US" sz="2200" b="1" baseline="30000" dirty="0">
                <a:latin typeface="+mj-lt"/>
                <a:cs typeface="Arial" charset="0"/>
              </a:rPr>
              <a:t>o</a:t>
            </a:r>
            <a:r>
              <a:rPr lang="en-US" sz="2200" b="1" dirty="0">
                <a:latin typeface="+mj-lt"/>
                <a:cs typeface="Arial" charset="0"/>
              </a:rPr>
              <a:t> T.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r>
              <a:rPr lang="en-US" sz="2200" b="1" dirty="0">
                <a:latin typeface="+mj-lt"/>
                <a:cs typeface="Arial" charset="0"/>
              </a:rPr>
              <a:t> (T9’)	</a:t>
            </a:r>
            <a:r>
              <a:rPr lang="en-US" sz="2200" dirty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II</a:t>
            </a:r>
            <a:r>
              <a:rPr lang="en-US" sz="2200" b="1" baseline="30000" dirty="0" err="1">
                <a:latin typeface="+mj-lt"/>
                <a:cs typeface="Arial" charset="0"/>
              </a:rPr>
              <a:t>o</a:t>
            </a:r>
            <a:r>
              <a:rPr lang="en-US" sz="2200" b="1" dirty="0">
                <a:latin typeface="+mj-lt"/>
                <a:cs typeface="Arial" charset="0"/>
              </a:rPr>
              <a:t> T.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r>
              <a:rPr lang="en-US" sz="2200" b="1" dirty="0">
                <a:latin typeface="+mj-lt"/>
                <a:cs typeface="Arial" charset="0"/>
              </a:rPr>
              <a:t> (T10)</a:t>
            </a:r>
            <a:r>
              <a:rPr lang="en-US" sz="2200" dirty="0">
                <a:latin typeface="+mj-lt"/>
                <a:cs typeface="Arial" charset="0"/>
              </a:rPr>
              <a:t>      	PA + PA = 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Espansione</a:t>
            </a:r>
            <a:r>
              <a:rPr lang="en-US" sz="2200" b="1" dirty="0">
                <a:latin typeface="+mj-lt"/>
                <a:cs typeface="Arial" charset="0"/>
              </a:rPr>
              <a:t>			</a:t>
            </a:r>
            <a:r>
              <a:rPr lang="en-US" sz="2200" dirty="0">
                <a:latin typeface="+mj-lt"/>
                <a:cs typeface="Arial" charset="0"/>
              </a:rPr>
              <a:t>P = PA + PA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+mj-lt"/>
                <a:cs typeface="Arial" charset="0"/>
              </a:rPr>
              <a:t>				</a:t>
            </a:r>
            <a:r>
              <a:rPr lang="en-US" sz="2200" dirty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Duplicazione</a:t>
            </a:r>
            <a:r>
              <a:rPr lang="en-US" sz="2200" b="1" dirty="0">
                <a:latin typeface="+mj-lt"/>
                <a:cs typeface="Arial" charset="0"/>
              </a:rPr>
              <a:t>		</a:t>
            </a:r>
            <a:r>
              <a:rPr lang="en-US" sz="2200" dirty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+mj-lt"/>
                <a:cs typeface="Arial" charset="0"/>
              </a:rPr>
              <a:t>Esempio</a:t>
            </a:r>
            <a:r>
              <a:rPr lang="en-US" sz="2200" b="1" dirty="0">
                <a:latin typeface="+mj-lt"/>
                <a:cs typeface="Arial" charset="0"/>
              </a:rPr>
              <a:t> di “</a:t>
            </a:r>
            <a:r>
              <a:rPr lang="en-US" sz="2200" b="1" dirty="0" err="1">
                <a:latin typeface="+mj-lt"/>
                <a:cs typeface="Arial" charset="0"/>
              </a:rPr>
              <a:t>semplificazione</a:t>
            </a:r>
            <a:r>
              <a:rPr lang="en-US" sz="2200" b="1" dirty="0">
                <a:latin typeface="+mj-lt"/>
                <a:cs typeface="Arial" charset="0"/>
              </a:rPr>
              <a:t>”	</a:t>
            </a:r>
            <a:r>
              <a:rPr lang="en-US" sz="2200" dirty="0">
                <a:latin typeface="+mj-lt"/>
                <a:cs typeface="Arial" charset="0"/>
              </a:rPr>
              <a:t>PA + A = 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			PA + A = P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">
            <a:extLst>
              <a:ext uri="{FF2B5EF4-FFF2-40B4-BE49-F238E27FC236}">
                <a16:creationId xmlns:a16="http://schemas.microsoft.com/office/drawing/2014/main" id="{77307922-7499-4C3E-B79A-4386503C5AC8}"/>
              </a:ext>
            </a:extLst>
          </p:cNvPr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27B65BDC-BA16-4659-89BD-F8036F3926BC}"/>
              </a:ext>
            </a:extLst>
          </p:cNvPr>
          <p:cNvCxnSpPr/>
          <p:nvPr/>
        </p:nvCxnSpPr>
        <p:spPr>
          <a:xfrm>
            <a:off x="5270500" y="50165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E0DBE86D-33A3-4B02-A79E-9C51815827B8}"/>
              </a:ext>
            </a:extLst>
          </p:cNvPr>
          <p:cNvCxnSpPr/>
          <p:nvPr/>
        </p:nvCxnSpPr>
        <p:spPr>
          <a:xfrm>
            <a:off x="5742940" y="54102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B5D80B3B-DE68-40BF-A21E-BBF94AEE82B5}"/>
              </a:ext>
            </a:extLst>
          </p:cNvPr>
          <p:cNvCxnSpPr/>
          <p:nvPr/>
        </p:nvCxnSpPr>
        <p:spPr>
          <a:xfrm>
            <a:off x="6553200" y="5410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3623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Example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b="1" dirty="0">
              <a:latin typeface="+mj-lt"/>
              <a:cs typeface="Arial" charset="0"/>
            </a:endParaRPr>
          </a:p>
          <a:p>
            <a:r>
              <a:rPr lang="en-US" sz="3200" dirty="0">
                <a:latin typeface="+mj-lt"/>
                <a:cs typeface="Arial" charset="0"/>
              </a:rPr>
              <a:t>     PA + A = P + A</a:t>
            </a:r>
          </a:p>
          <a:p>
            <a:r>
              <a:rPr lang="en-US" sz="3200" dirty="0">
                <a:latin typeface="+mj-lt"/>
                <a:cs typeface="Arial" charset="0"/>
              </a:rPr>
              <a:t>     </a:t>
            </a:r>
            <a:r>
              <a:rPr lang="en-US" sz="2200" b="1" dirty="0">
                <a:latin typeface="+mj-lt"/>
                <a:cs typeface="Arial" charset="0"/>
              </a:rPr>
              <a:t>Method 1: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PA + A 	= PA + (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AP)      </a:t>
            </a:r>
            <a:r>
              <a:rPr lang="en-US" sz="2200" b="1" dirty="0">
                <a:latin typeface="+mj-lt"/>
                <a:cs typeface="Arial" charset="0"/>
              </a:rPr>
              <a:t>T9’ </a:t>
            </a:r>
            <a:r>
              <a:rPr lang="en-US" sz="2200" b="1" dirty="0" err="1">
                <a:latin typeface="+mj-lt"/>
                <a:cs typeface="Arial" charset="0"/>
              </a:rPr>
              <a:t>Assorbimento</a:t>
            </a:r>
            <a:endParaRPr lang="en-US" sz="2200" b="1" dirty="0">
              <a:latin typeface="+mj-lt"/>
              <a:cs typeface="Arial" charset="0"/>
            </a:endParaRP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PA +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PA</a:t>
            </a:r>
            <a:r>
              <a:rPr lang="en-US" sz="2200" dirty="0">
                <a:latin typeface="Times New Roman" pitchFamily="18" charset="0"/>
                <a:cs typeface="Arial" charset="0"/>
              </a:rPr>
              <a:t> + A	     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T6 P. </a:t>
            </a:r>
            <a:r>
              <a:rPr lang="en-US" sz="2200" b="1" dirty="0" err="1">
                <a:latin typeface="+mj-lt"/>
                <a:cs typeface="Arial" charset="0"/>
              </a:rPr>
              <a:t>commutativa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P(A + A)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 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   </a:t>
            </a:r>
            <a:r>
              <a:rPr lang="en-US" sz="2200" b="1" dirty="0">
                <a:latin typeface="+mj-lt"/>
                <a:cs typeface="Arial" charset="0"/>
              </a:rPr>
              <a:t>T8 P. </a:t>
            </a:r>
            <a:r>
              <a:rPr lang="en-US" sz="2200" b="1" dirty="0" err="1">
                <a:latin typeface="+mj-lt"/>
                <a:cs typeface="Arial" charset="0"/>
              </a:rPr>
              <a:t>distributiva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(1) </a:t>
            </a:r>
            <a:r>
              <a:rPr lang="en-US" sz="2200" dirty="0">
                <a:latin typeface="Times New Roman" pitchFamily="18" charset="0"/>
                <a:cs typeface="Arial" charset="0"/>
              </a:rPr>
              <a:t>+ A	       </a:t>
            </a:r>
            <a:r>
              <a:rPr lang="en-US" sz="2200" b="1" dirty="0">
                <a:latin typeface="+mj-lt"/>
                <a:cs typeface="Arial" charset="0"/>
              </a:rPr>
              <a:t>T5’ </a:t>
            </a:r>
            <a:r>
              <a:rPr lang="en-US" sz="2200" b="1" dirty="0" err="1">
                <a:latin typeface="+mj-lt"/>
                <a:cs typeface="Arial" charset="0"/>
              </a:rPr>
              <a:t>Complemento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P + A		</a:t>
            </a:r>
            <a:r>
              <a:rPr lang="en-US" sz="2200" dirty="0">
                <a:latin typeface="+mj-lt"/>
                <a:cs typeface="Arial" charset="0"/>
              </a:rPr>
              <a:t>       </a:t>
            </a:r>
            <a:r>
              <a:rPr lang="en-US" sz="2200" b="1" dirty="0">
                <a:latin typeface="+mj-lt"/>
                <a:cs typeface="Arial" charset="0"/>
              </a:rPr>
              <a:t>T1 </a:t>
            </a:r>
            <a:r>
              <a:rPr lang="en-US" sz="2200" b="1" dirty="0" err="1">
                <a:latin typeface="+mj-lt"/>
                <a:cs typeface="Arial" charset="0"/>
              </a:rPr>
              <a:t>Identità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08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0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0001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89548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32327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3481" y="300990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63231" y="340785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62348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7681" y="2620434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74682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8413" y="381426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405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US" sz="3200" b="1" dirty="0">
              <a:latin typeface="+mj-lt"/>
              <a:cs typeface="Arial" charset="0"/>
            </a:endParaRPr>
          </a:p>
          <a:p>
            <a:r>
              <a:rPr lang="en-US" sz="3200" dirty="0">
                <a:latin typeface="+mj-lt"/>
                <a:cs typeface="Arial" charset="0"/>
              </a:rPr>
              <a:t>     PA + A = P + A</a:t>
            </a:r>
          </a:p>
          <a:p>
            <a:r>
              <a:rPr lang="en-US" sz="3200" dirty="0">
                <a:latin typeface="Times New Roman" pitchFamily="18" charset="0"/>
                <a:cs typeface="Arial" charset="0"/>
              </a:rPr>
              <a:t>     </a:t>
            </a:r>
            <a:r>
              <a:rPr lang="en-US" sz="2200" b="1" dirty="0">
                <a:latin typeface="+mj-lt"/>
                <a:cs typeface="Arial" charset="0"/>
              </a:rPr>
              <a:t>Method 2: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PA + A 	= (A + A)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(A + P)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  </a:t>
            </a:r>
            <a:r>
              <a:rPr lang="en-US" sz="2200" b="1" dirty="0">
                <a:latin typeface="+mj-lt"/>
                <a:cs typeface="Arial" charset="0"/>
              </a:rPr>
              <a:t>T8’ P. </a:t>
            </a:r>
            <a:r>
              <a:rPr lang="en-US" sz="2200" b="1" dirty="0" err="1">
                <a:latin typeface="+mj-lt"/>
                <a:cs typeface="Arial" charset="0"/>
              </a:rPr>
              <a:t>distributiva</a:t>
            </a:r>
            <a:endParaRPr lang="en-US" sz="2200" b="1" dirty="0">
              <a:latin typeface="+mj-lt"/>
              <a:cs typeface="Arial" charset="0"/>
            </a:endParaRPr>
          </a:p>
          <a:p>
            <a:r>
              <a:rPr lang="en-US" sz="2200" b="1" dirty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>
                <a:latin typeface="Times New Roman" pitchFamily="18" charset="0"/>
                <a:cs typeface="Arial" charset="0"/>
              </a:rPr>
              <a:t>= 1(A + P)	</a:t>
            </a:r>
            <a:r>
              <a:rPr lang="en-US" sz="2200" dirty="0">
                <a:latin typeface="+mj-lt"/>
                <a:cs typeface="Arial" charset="0"/>
              </a:rPr>
              <a:t>      </a:t>
            </a:r>
            <a:r>
              <a:rPr lang="en-US" sz="2200" b="1" dirty="0">
                <a:latin typeface="+mj-lt"/>
                <a:cs typeface="Arial" charset="0"/>
              </a:rPr>
              <a:t> T5’ </a:t>
            </a:r>
            <a:r>
              <a:rPr lang="en-US" sz="2200" b="1" dirty="0" err="1">
                <a:latin typeface="+mj-lt"/>
                <a:cs typeface="Arial" charset="0"/>
              </a:rPr>
              <a:t>Complemento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		= 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A + P       	       </a:t>
            </a:r>
            <a:r>
              <a:rPr lang="en-US" sz="2200" b="1" dirty="0">
                <a:latin typeface="+mj-lt"/>
                <a:cs typeface="Arial" charset="0"/>
              </a:rPr>
              <a:t>T1 </a:t>
            </a:r>
            <a:r>
              <a:rPr lang="en-US" sz="2200" b="1" dirty="0" err="1">
                <a:latin typeface="+mj-lt"/>
                <a:cs typeface="Arial" charset="0"/>
              </a:rPr>
              <a:t>Identità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08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0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0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5540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62348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62400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9444813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</a:t>
            </a:r>
            <a:r>
              <a:rPr lang="en-US" b="1" dirty="0"/>
              <a:t> = </a:t>
            </a:r>
            <a:r>
              <a:rPr lang="en-US" b="1" i="1" dirty="0"/>
              <a:t>A</a:t>
            </a:r>
            <a:r>
              <a:rPr lang="en-US" b="1" dirty="0"/>
              <a:t>(</a:t>
            </a:r>
            <a:r>
              <a:rPr lang="en-US" b="1" i="1" dirty="0"/>
              <a:t>AB</a:t>
            </a:r>
            <a:r>
              <a:rPr lang="en-US" b="1" dirty="0"/>
              <a:t> + </a:t>
            </a:r>
            <a:r>
              <a:rPr lang="en-US" b="1" i="1" dirty="0"/>
              <a:t>ABC)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214043142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Y</a:t>
            </a:r>
            <a:r>
              <a:rPr lang="en-US" b="1" dirty="0"/>
              <a:t> = </a:t>
            </a:r>
            <a:r>
              <a:rPr lang="en-US" b="1" i="1" dirty="0"/>
              <a:t>A</a:t>
            </a:r>
            <a:r>
              <a:rPr lang="en-US" b="1" dirty="0"/>
              <a:t>(</a:t>
            </a:r>
            <a:r>
              <a:rPr lang="en-US" b="1" i="1" dirty="0"/>
              <a:t>AB</a:t>
            </a:r>
            <a:r>
              <a:rPr lang="en-US" b="1" dirty="0"/>
              <a:t> + </a:t>
            </a:r>
            <a:r>
              <a:rPr lang="en-US" b="1" i="1" dirty="0"/>
              <a:t>ABC)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AB(</a:t>
            </a:r>
            <a:r>
              <a:rPr lang="en-US" dirty="0"/>
              <a:t>1 + </a:t>
            </a:r>
            <a:r>
              <a:rPr lang="en-US" i="1" dirty="0"/>
              <a:t>C</a:t>
            </a:r>
            <a:r>
              <a:rPr lang="en-US" dirty="0"/>
              <a:t>))		T8: P. </a:t>
            </a:r>
            <a:r>
              <a:rPr lang="en-US" dirty="0" err="1"/>
              <a:t>distributiva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(1))			T2’: </a:t>
            </a:r>
            <a:r>
              <a:rPr lang="en-US" dirty="0" err="1"/>
              <a:t>Annullamernto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AB</a:t>
            </a:r>
            <a:r>
              <a:rPr lang="en-US" dirty="0"/>
              <a:t>)			T1: </a:t>
            </a:r>
            <a:r>
              <a:rPr lang="en-US" dirty="0" err="1"/>
              <a:t>Identità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   = (</a:t>
            </a:r>
            <a:r>
              <a:rPr lang="en-US" i="1" dirty="0"/>
              <a:t>AA</a:t>
            </a:r>
            <a:r>
              <a:rPr lang="en-US" dirty="0"/>
              <a:t>)</a:t>
            </a:r>
            <a:r>
              <a:rPr lang="en-US" i="1" dirty="0"/>
              <a:t>B	</a:t>
            </a:r>
            <a:r>
              <a:rPr lang="en-US" dirty="0"/>
              <a:t>		T7: P. </a:t>
            </a:r>
            <a:r>
              <a:rPr lang="en-US" dirty="0" err="1"/>
              <a:t>associativa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      = </a:t>
            </a:r>
            <a:r>
              <a:rPr lang="en-US" i="1" dirty="0"/>
              <a:t>AB</a:t>
            </a:r>
            <a:r>
              <a:rPr lang="en-US" dirty="0"/>
              <a:t>				T3: </a:t>
            </a:r>
            <a:r>
              <a:rPr lang="en-US" dirty="0" err="1"/>
              <a:t>Idempotenza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281048543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BC)(A + 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106165185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BC)(A + 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  	= A + XZ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BCDE		substitution</a:t>
            </a:r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/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+ ABC + BCDE	T9’: Covering</a:t>
            </a:r>
          </a:p>
          <a:p>
            <a:pPr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</p:spTree>
    <p:extLst>
      <p:ext uri="{BB962C8B-B14F-4D97-AF65-F5344CB8AC3E}">
        <p14:creationId xmlns:p14="http://schemas.microsoft.com/office/powerpoint/2010/main" val="359895781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BC)(A + 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  	= A + XZ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BCDE		substitution</a:t>
            </a:r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/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 + ADE + ABC + BCDE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ADE + ABC + BCDE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</a:p>
          <a:p>
            <a:pPr>
              <a:buFontTx/>
              <a:buNone/>
            </a:pPr>
            <a:r>
              <a:rPr lang="en-US" sz="2000" dirty="0"/>
              <a:t> 		= </a:t>
            </a:r>
            <a:r>
              <a:rPr lang="en-US" sz="2000" b="1" dirty="0"/>
              <a:t>A             </a:t>
            </a:r>
            <a:r>
              <a:rPr lang="en-US" sz="2000" dirty="0"/>
              <a:t>+ ABC + BCDE	T9’: Covering</a:t>
            </a:r>
          </a:p>
          <a:p>
            <a:pPr>
              <a:buNone/>
            </a:pPr>
            <a:r>
              <a:rPr lang="en-US" sz="2000" dirty="0"/>
              <a:t> 		= A + BCDE		T9’: Covering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6: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Simplifying Boolean Equations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5857" y="3722914"/>
            <a:ext cx="2481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called</a:t>
            </a:r>
          </a:p>
          <a:p>
            <a:r>
              <a:rPr lang="en-US" sz="2000" b="1" i="1" dirty="0"/>
              <a:t>multiplying out</a:t>
            </a:r>
          </a:p>
          <a:p>
            <a:r>
              <a:rPr lang="en-US" sz="2000" dirty="0"/>
              <a:t>an expression to get</a:t>
            </a:r>
          </a:p>
          <a:p>
            <a:r>
              <a:rPr lang="en-US" sz="2000" dirty="0"/>
              <a:t>sum-of-products (SOP) form.</a:t>
            </a:r>
          </a:p>
        </p:txBody>
      </p:sp>
    </p:spTree>
    <p:extLst>
      <p:ext uri="{BB962C8B-B14F-4D97-AF65-F5344CB8AC3E}">
        <p14:creationId xmlns:p14="http://schemas.microsoft.com/office/powerpoint/2010/main" val="2310237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457200" y="0"/>
            <a:ext cx="7010400" cy="889000"/>
          </a:xfrm>
        </p:spPr>
        <p:txBody>
          <a:bodyPr/>
          <a:lstStyle/>
          <a:p>
            <a:pPr algn="l"/>
            <a:r>
              <a:rPr lang="en-US" dirty="0"/>
              <a:t>SOP &amp; POS Form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990600"/>
            <a:ext cx="56388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SOP – sum-of-products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" b="1" dirty="0"/>
          </a:p>
          <a:p>
            <a:pPr marL="0" indent="0">
              <a:buNone/>
            </a:pPr>
            <a:r>
              <a:rPr lang="en-US" b="1" dirty="0"/>
              <a:t>POS – product-of-sums</a:t>
            </a:r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71600" y="1371600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280880" imgH="737640" progId="Visio.Drawing.6">
                  <p:embed/>
                </p:oleObj>
              </mc:Choice>
              <mc:Fallback>
                <p:oleObj name="VISIO" r:id="rId7" imgW="1280880" imgH="737640" progId="Visio.Drawing.6">
                  <p:embed/>
                  <p:pic>
                    <p:nvPicPr>
                      <p:cNvPr id="1109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71600" y="373380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287720" imgH="757080" progId="Visio.Drawing.6">
                  <p:embed/>
                </p:oleObj>
              </mc:Choice>
              <mc:Fallback>
                <p:oleObj name="VISIO" r:id="rId9" imgW="1287720" imgH="757080" progId="Visio.Drawing.6">
                  <p:embed/>
                  <p:pic>
                    <p:nvPicPr>
                      <p:cNvPr id="11090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599" y="1066800"/>
            <a:ext cx="7728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sum-of-products (SOP)</a:t>
            </a:r>
            <a:r>
              <a:rPr lang="en-US" sz="3600" dirty="0"/>
              <a:t> form when all products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SOP form: Y = AB + BC’ + 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NOT</a:t>
            </a:r>
            <a:r>
              <a:rPr lang="en-US" sz="3600" dirty="0"/>
              <a:t> SOP form: Y = DF + E(A’+B)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SOP form: Z = A + BC + DE’F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Multiplying Out: SOP Form</a:t>
            </a:r>
          </a:p>
        </p:txBody>
      </p:sp>
    </p:spTree>
    <p:extLst>
      <p:ext uri="{BB962C8B-B14F-4D97-AF65-F5344CB8AC3E}">
        <p14:creationId xmlns:p14="http://schemas.microsoft.com/office/powerpoint/2010/main" val="265258658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87052" y="1570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C + D + E)(A + B)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(C+D+E), Z = B and rewrite equation</a:t>
            </a:r>
          </a:p>
          <a:p>
            <a:pPr marL="0" indent="0">
              <a:buNone/>
            </a:pPr>
            <a:r>
              <a:rPr lang="en-US" sz="2000" dirty="0"/>
              <a:t>          Y	= (A+X)(A+Z)			substitution (X=(C+D+E), Z=B)</a:t>
            </a:r>
          </a:p>
          <a:p>
            <a:pPr marL="0" indent="0">
              <a:buNone/>
            </a:pPr>
            <a:r>
              <a:rPr lang="en-US" sz="2000" dirty="0"/>
              <a:t>   	= A + XZ	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A + (C+D+E)B			substitution</a:t>
            </a:r>
          </a:p>
          <a:p>
            <a:pPr marL="0" indent="0">
              <a:buNone/>
            </a:pPr>
            <a:r>
              <a:rPr lang="en-US" sz="2000" dirty="0"/>
              <a:t>	= A + BC + BD + BE	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b="1" dirty="0"/>
              <a:t>		</a:t>
            </a:r>
          </a:p>
          <a:p>
            <a:pPr>
              <a:buFontTx/>
              <a:buNone/>
            </a:pPr>
            <a:r>
              <a:rPr lang="en-US" sz="2000" dirty="0"/>
              <a:t>          Y	= AA+AB+AC+BC+AD+BD+AE+BE 	T8: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</a:t>
            </a:r>
            <a:r>
              <a:rPr lang="en-US" sz="2000" b="1" dirty="0"/>
              <a:t>A</a:t>
            </a:r>
            <a:r>
              <a:rPr lang="en-US" sz="2000" dirty="0"/>
              <a:t>+AB+AC+AD+AE+BC+BD+BE	T3: </a:t>
            </a:r>
            <a:r>
              <a:rPr lang="en-US" sz="2000" dirty="0" err="1"/>
              <a:t>Idempotency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      	= A + BC + BD + BE		T9’: Covering</a:t>
            </a:r>
            <a:r>
              <a:rPr lang="en-US" sz="2000" b="1" dirty="0"/>
              <a:t> </a:t>
            </a:r>
            <a:r>
              <a:rPr lang="en-US" sz="2000" dirty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252" y="92370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252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Multiplying Out: SOP Form</a:t>
            </a:r>
          </a:p>
        </p:txBody>
      </p:sp>
    </p:spTree>
    <p:extLst>
      <p:ext uri="{BB962C8B-B14F-4D97-AF65-F5344CB8AC3E}">
        <p14:creationId xmlns:p14="http://schemas.microsoft.com/office/powerpoint/2010/main" val="130195563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990600"/>
            <a:ext cx="3810000" cy="4953000"/>
          </a:xfrm>
          <a:noFill/>
          <a:ln/>
        </p:spPr>
        <p:txBody>
          <a:bodyPr/>
          <a:lstStyle/>
          <a:p>
            <a:r>
              <a:rPr lang="en-US" sz="2400" b="1" dirty="0"/>
              <a:t>SOP – sum-of-products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POS – product-of-sums</a:t>
            </a:r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000" y="40386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7720" imgH="757080" progId="Visio.Drawing.6">
                  <p:embed/>
                </p:oleObj>
              </mc:Choice>
              <mc:Fallback>
                <p:oleObj name="VISIO" r:id="rId12" imgW="1287720" imgH="757080" progId="Visio.Drawing.6">
                  <p:embed/>
                  <p:pic>
                    <p:nvPicPr>
                      <p:cNvPr id="1106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66800" y="13716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280880" imgH="752040" progId="Visio.Drawing.6">
                  <p:embed/>
                </p:oleObj>
              </mc:Choice>
              <mc:Fallback>
                <p:oleObj name="VISIO" r:id="rId14" imgW="1280880" imgH="752040" progId="Visio.Drawing.6">
                  <p:embed/>
                  <p:pic>
                    <p:nvPicPr>
                      <p:cNvPr id="11069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4648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0008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18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9914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24400" y="2209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5626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Review: SOP &amp; POS Form</a:t>
            </a:r>
          </a:p>
        </p:txBody>
      </p:sp>
    </p:spTree>
    <p:extLst>
      <p:ext uri="{BB962C8B-B14F-4D97-AF65-F5344CB8AC3E}">
        <p14:creationId xmlns:p14="http://schemas.microsoft.com/office/powerpoint/2010/main" val="187198273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599" y="1066800"/>
            <a:ext cx="7728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expression is in </a:t>
            </a:r>
            <a:r>
              <a:rPr lang="en-US" sz="3600" b="1" dirty="0"/>
              <a:t>product-of-sums (POS)</a:t>
            </a:r>
            <a:r>
              <a:rPr lang="en-US" sz="3600" dirty="0"/>
              <a:t> form when all sums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POS form: Y = (A+B)(C+D)(E’+F)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NOT</a:t>
            </a:r>
            <a:r>
              <a:rPr lang="en-US" sz="3600" dirty="0"/>
              <a:t> POS form: Y = (D+E)(F’+GH)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POS form: Z = A(B+C)(D+E’)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2212827462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(A + B’CDE)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</a:t>
            </a:r>
          </a:p>
          <a:p>
            <a:pPr marL="0" indent="0">
              <a:buNone/>
            </a:pPr>
            <a:r>
              <a:rPr lang="en-US" sz="2000" dirty="0"/>
              <a:t>     Make: X = B’C, Z = DE and rewrite equation</a:t>
            </a:r>
          </a:p>
          <a:p>
            <a:pPr marL="0" indent="0">
              <a:buNone/>
            </a:pPr>
            <a:r>
              <a:rPr lang="en-US" sz="2000" dirty="0"/>
              <a:t>          Y	= (A+XZ)				substitution (X=B’C, Z=DE)</a:t>
            </a:r>
          </a:p>
          <a:p>
            <a:pPr marL="0" indent="0">
              <a:buNone/>
            </a:pPr>
            <a:r>
              <a:rPr lang="en-US" sz="2000" dirty="0"/>
              <a:t> 	= (A+B’C)(A+DE) 		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	= (A+B’)(A+C)(A+D)(A+E) 		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185679384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713131"/>
            <a:ext cx="843642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Y = AB + C’DE + F</a:t>
            </a:r>
          </a:p>
          <a:p>
            <a:pPr marL="0" indent="0">
              <a:buNone/>
            </a:pPr>
            <a:r>
              <a:rPr lang="en-US" sz="2000" b="1" dirty="0"/>
              <a:t>     Apply T8’ first when possible: </a:t>
            </a:r>
            <a:r>
              <a:rPr lang="en-US" sz="2000" dirty="0"/>
              <a:t>W+XZ = (W+X)(W+Z)     </a:t>
            </a:r>
          </a:p>
          <a:p>
            <a:pPr marL="0" indent="0">
              <a:buNone/>
            </a:pPr>
            <a:r>
              <a:rPr lang="en-US" sz="2000" dirty="0"/>
              <a:t>          Y	= (AB+C’DE)          +F   		 T7: Associativity</a:t>
            </a:r>
          </a:p>
          <a:p>
            <a:pPr marL="0" indent="0">
              <a:buNone/>
            </a:pPr>
            <a:r>
              <a:rPr lang="en-US" sz="2000" dirty="0"/>
              <a:t>	= (AB+C’)(AB+DE)+F   		 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(A+C’)(B+C’)(AB+D)(AB+E)+F	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(A+C’)(B+C’)(A+D)(B+D)(A+E)(B+E)+F	             T8’: </a:t>
            </a:r>
            <a:r>
              <a:rPr lang="en-US" sz="2000" dirty="0" err="1"/>
              <a:t>Distributivity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= (A+C’+F)(B+C’+F)(A+D+F)(B+D+F)(A+E+F)(B+E+F)   T8’: </a:t>
            </a:r>
            <a:r>
              <a:rPr lang="en-US" sz="2000" dirty="0" err="1"/>
              <a:t>Distributivity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1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 2: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Factoring: POS Form</a:t>
            </a:r>
          </a:p>
        </p:txBody>
      </p:sp>
    </p:spTree>
    <p:extLst>
      <p:ext uri="{BB962C8B-B14F-4D97-AF65-F5344CB8AC3E}">
        <p14:creationId xmlns:p14="http://schemas.microsoft.com/office/powerpoint/2010/main" val="5759099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0152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3228945"/>
            <a:ext cx="738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3200" b="1" dirty="0">
                <a:latin typeface="+mj-lt"/>
                <a:cs typeface="Times New Roman" panose="02020603050405020304" pitchFamily="18" charset="0"/>
              </a:rPr>
              <a:t>sum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>
                <a:latin typeface="+mj-lt"/>
                <a:cs typeface="Times New Roman" panose="02020603050405020304" pitchFamily="18" charset="0"/>
              </a:rPr>
              <a:t>complements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8027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Theorem: Dual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02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236" y="2893665"/>
            <a:ext cx="73812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complement of the 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sum of the complements.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386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7720" imgH="757080" progId="Visio.Drawing.6">
                  <p:embed/>
                </p:oleObj>
              </mc:Choice>
              <mc:Fallback>
                <p:oleObj name="VISIO" r:id="rId12" imgW="1287720" imgH="757080" progId="Visio.Drawing.6">
                  <p:embed/>
                  <p:pic>
                    <p:nvPicPr>
                      <p:cNvPr id="11069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280880" imgH="752040" progId="Visio.Drawing.6">
                  <p:embed/>
                </p:oleObj>
              </mc:Choice>
              <mc:Fallback>
                <p:oleObj name="VISIO" r:id="rId14" imgW="1280880" imgH="752040" progId="Visio.Drawing.6">
                  <p:embed/>
                  <p:pic>
                    <p:nvPicPr>
                      <p:cNvPr id="11069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(0, 1, 3)</a:t>
            </a: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3152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6962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3058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15000" y="2133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= </a:t>
            </a:r>
            <a:r>
              <a:rPr lang="el-GR" sz="2400" b="1" dirty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(2)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914400" y="9906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SOP – sum-of-products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400" b="1" dirty="0"/>
          </a:p>
          <a:p>
            <a:pPr marL="0" indent="0">
              <a:buFont typeface="Arial" pitchFamily="34" charset="0"/>
              <a:buNone/>
            </a:pPr>
            <a:endParaRPr lang="en-US" sz="200" b="1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POS – product-of-sums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SOP &amp; POS Form</a:t>
            </a: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Theorem: Dual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2236" y="2893665"/>
            <a:ext cx="73812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complement of the 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sum of the complements.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Dual: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sum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product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+</a:t>
                      </a:r>
                      <a:r>
                        <a:rPr lang="en-US" sz="240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+B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 = B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B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0" dirty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DeMorgan’s</a:t>
                      </a:r>
                      <a:r>
                        <a:rPr lang="en-US" sz="2400" baseline="0" dirty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6574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838800" imgH="714240" progId="Visio.Drawing.6">
                  <p:embed/>
                </p:oleObj>
              </mc:Choice>
              <mc:Fallback>
                <p:oleObj name="VISIO" r:id="rId13" imgW="838800" imgH="714240" progId="Visio.Drawing.6">
                  <p:embed/>
                  <p:pic>
                    <p:nvPicPr>
                      <p:cNvPr id="876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838800" imgH="714240" progId="Visio.Drawing.6">
                  <p:embed/>
                </p:oleObj>
              </mc:Choice>
              <mc:Fallback>
                <p:oleObj name="VISIO" r:id="rId15" imgW="838800" imgH="714240" progId="Visio.Drawing.6">
                  <p:embed/>
                  <p:pic>
                    <p:nvPicPr>
                      <p:cNvPr id="876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895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7229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70317" y="42656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377769790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(A+BD)C</a:t>
            </a:r>
          </a:p>
          <a:p>
            <a:pPr marL="0" indent="0">
              <a:buNone/>
            </a:pPr>
            <a:r>
              <a:rPr lang="en-US" i="1" dirty="0"/>
              <a:t> 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 Example 1</a:t>
            </a:r>
          </a:p>
        </p:txBody>
      </p:sp>
    </p:spTree>
    <p:extLst>
      <p:ext uri="{BB962C8B-B14F-4D97-AF65-F5344CB8AC3E}">
        <p14:creationId xmlns:p14="http://schemas.microsoft.com/office/powerpoint/2010/main" val="294881947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(A+BD)C</a:t>
            </a:r>
          </a:p>
          <a:p>
            <a:pPr marL="0" indent="0">
              <a:buNone/>
            </a:pPr>
            <a:r>
              <a:rPr lang="en-US" i="1" dirty="0"/>
              <a:t>   = (A+BD)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(A•(BD)) + C</a:t>
            </a:r>
          </a:p>
          <a:p>
            <a:pPr marL="0" indent="0">
              <a:buNone/>
            </a:pPr>
            <a:r>
              <a:rPr lang="en-US" i="1" dirty="0"/>
              <a:t>   = ABD + 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 Example 1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1" y="1850571"/>
            <a:ext cx="9361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45976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122710" y="1926770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45976" y="187234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2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318659" y="2492829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318659" y="2427516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36272" y="306977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194" y="36576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1764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(ACE+D) + B</a:t>
            </a:r>
          </a:p>
          <a:p>
            <a:pPr marL="0" indent="0">
              <a:buNone/>
            </a:pPr>
            <a:r>
              <a:rPr lang="en-US" i="1" dirty="0"/>
              <a:t>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 Example 2</a:t>
            </a:r>
          </a:p>
        </p:txBody>
      </p:sp>
    </p:spTree>
    <p:extLst>
      <p:ext uri="{BB962C8B-B14F-4D97-AF65-F5344CB8AC3E}">
        <p14:creationId xmlns:p14="http://schemas.microsoft.com/office/powerpoint/2010/main" val="2047346794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(ACE+D) + B</a:t>
            </a:r>
          </a:p>
          <a:p>
            <a:pPr marL="0" indent="0">
              <a:buNone/>
            </a:pPr>
            <a:r>
              <a:rPr lang="en-US" i="1" dirty="0"/>
              <a:t>   = (ACE+D) • B</a:t>
            </a:r>
          </a:p>
          <a:p>
            <a:pPr marL="0" indent="0">
              <a:buNone/>
            </a:pPr>
            <a:r>
              <a:rPr lang="en-US" i="1" dirty="0"/>
              <a:t>   = (ACE•D)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((AC+E)•D) • B</a:t>
            </a:r>
          </a:p>
          <a:p>
            <a:pPr marL="0" indent="0">
              <a:buNone/>
            </a:pPr>
            <a:r>
              <a:rPr lang="en-US" i="1" dirty="0"/>
              <a:t>   = (ACD + DE) • B</a:t>
            </a:r>
          </a:p>
          <a:p>
            <a:pPr marL="0" indent="0">
              <a:buNone/>
            </a:pPr>
            <a:r>
              <a:rPr lang="en-US" i="1" dirty="0"/>
              <a:t>   = ABCD + BDE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 Example 2</a:t>
            </a: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0" y="1850571"/>
            <a:ext cx="1045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98380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63473" y="1926770"/>
            <a:ext cx="4136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98171" y="2492829"/>
            <a:ext cx="478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1" y="2438403"/>
            <a:ext cx="620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856018" y="3069768"/>
            <a:ext cx="375548" cy="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525482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309266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573680" y="24928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443842" y="30697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828794" y="2982693"/>
            <a:ext cx="4027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766466" y="30697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449270" y="365759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71894" y="365760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754200" y="42454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064296" y="42454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779815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841167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366376" y="48550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574452" y="243090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31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  </a:t>
            </a:r>
            <a:r>
              <a:rPr lang="en-US" i="1" dirty="0"/>
              <a:t>B</a:t>
            </a:r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838800" imgH="714240" progId="Visio.Drawing.6">
                  <p:embed/>
                </p:oleObj>
              </mc:Choice>
              <mc:Fallback>
                <p:oleObj name="VISIO" r:id="rId13" imgW="838800" imgH="714240" progId="Visio.Drawing.6">
                  <p:embed/>
                  <p:pic>
                    <p:nvPicPr>
                      <p:cNvPr id="876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838800" imgH="714240" progId="Visio.Drawing.6">
                  <p:embed/>
                </p:oleObj>
              </mc:Choice>
              <mc:Fallback>
                <p:oleObj name="VISIO" r:id="rId15" imgW="838800" imgH="714240" progId="Visio.Drawing.6">
                  <p:embed/>
                  <p:pic>
                    <p:nvPicPr>
                      <p:cNvPr id="8765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208179" y="4256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741579" y="4256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988979" y="425631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DeMorgan’s</a:t>
            </a:r>
            <a:r>
              <a:rPr lang="en-US" sz="4400" dirty="0">
                <a:latin typeface="+mj-lt"/>
              </a:rPr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990600"/>
            <a:ext cx="7772400" cy="4953000"/>
          </a:xfrm>
          <a:noFill/>
          <a:ln/>
        </p:spPr>
        <p:txBody>
          <a:bodyPr/>
          <a:lstStyle/>
          <a:p>
            <a:r>
              <a:rPr lang="en-US" b="1" dirty="0"/>
              <a:t>Backward: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bubbles to inputs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400" dirty="0"/>
          </a:p>
          <a:p>
            <a:r>
              <a:rPr lang="en-US" b="1" dirty="0"/>
              <a:t>Forward:</a:t>
            </a:r>
          </a:p>
          <a:p>
            <a:pPr lvl="1"/>
            <a:r>
              <a:rPr lang="en-US" sz="2000" dirty="0"/>
              <a:t>Body changes</a:t>
            </a:r>
          </a:p>
          <a:p>
            <a:pPr lvl="1"/>
            <a:r>
              <a:rPr lang="en-US" sz="2000" dirty="0"/>
              <a:t>Adds bubble to output</a:t>
            </a: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1828800" y="22098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85880" imgH="371520" progId="Visio.Drawing.6">
                  <p:embed/>
                </p:oleObj>
              </mc:Choice>
              <mc:Fallback>
                <p:oleObj name="VISIO" r:id="rId6" imgW="1685880" imgH="371520" progId="Visio.Drawing.6">
                  <p:embed/>
                  <p:pic>
                    <p:nvPicPr>
                      <p:cNvPr id="877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828800" y="48006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685880" imgH="371520" progId="Visio.Drawing.6">
                  <p:embed/>
                </p:oleObj>
              </mc:Choice>
              <mc:Fallback>
                <p:oleObj name="VISIO" r:id="rId8" imgW="1685880" imgH="371520" progId="Visio.Drawing.6">
                  <p:embed/>
                  <p:pic>
                    <p:nvPicPr>
                      <p:cNvPr id="877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133600" y="23622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07240" imgH="714240" progId="Visio.Drawing.6">
                  <p:embed/>
                </p:oleObj>
              </mc:Choice>
              <mc:Fallback>
                <p:oleObj name="VISIO" r:id="rId5" imgW="1407240" imgH="714240" progId="Visio.Drawing.6">
                  <p:embed/>
                  <p:pic>
                    <p:nvPicPr>
                      <p:cNvPr id="878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</a:t>
            </a: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057400" y="24018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018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00400" y="49530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</a:t>
            </a: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533400" y="11430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/>
              <a:t>Axioms and theorems to </a:t>
            </a:r>
            <a:r>
              <a:rPr lang="en-US" b="1" dirty="0"/>
              <a:t>simplify</a:t>
            </a:r>
            <a:r>
              <a:rPr lang="en-US" dirty="0"/>
              <a:t> Boolean equations</a:t>
            </a:r>
          </a:p>
          <a:p>
            <a:r>
              <a:rPr lang="en-US" dirty="0"/>
              <a:t>Like regular algebra, but simpler: variables have only two values (1 or 0)</a:t>
            </a:r>
          </a:p>
          <a:p>
            <a:r>
              <a:rPr lang="en-US" b="1" dirty="0"/>
              <a:t>Duality</a:t>
            </a:r>
            <a:r>
              <a:rPr lang="en-US" dirty="0"/>
              <a:t> in axioms and theorems:</a:t>
            </a:r>
          </a:p>
          <a:p>
            <a:pPr lvl="1"/>
            <a:r>
              <a:rPr lang="en-US" sz="3200" dirty="0"/>
              <a:t>ANDs and ORs, 0’s and 1’s interchanged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64600" imgH="771480" progId="Visio.Drawing.6">
                  <p:embed/>
                </p:oleObj>
              </mc:Choice>
              <mc:Fallback>
                <p:oleObj name="VISIO" r:id="rId5" imgW="2064600" imgH="771480" progId="Visio.Drawing.6">
                  <p:embed/>
                  <p:pic>
                    <p:nvPicPr>
                      <p:cNvPr id="927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Begin at output, then work toward inputs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Push bubbles on final output back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Draw gates in a form so bubbles cancel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 Rules</a:t>
            </a: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35960" imgH="2709000" progId="Visio.Drawing.6">
                  <p:embed/>
                </p:oleObj>
              </mc:Choice>
              <mc:Fallback>
                <p:oleObj name="VISIO" r:id="rId4" imgW="2235960" imgH="2709000" progId="Visio.Drawing.6">
                  <p:embed/>
                  <p:pic>
                    <p:nvPicPr>
                      <p:cNvPr id="928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Bubble Pushing Example</a:t>
            </a: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Bubble Pushing Example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b="48002"/>
          <a:stretch/>
        </p:blipFill>
        <p:spPr>
          <a:xfrm>
            <a:off x="2209491" y="838200"/>
            <a:ext cx="4420217" cy="29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37426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Bubble Pushing Example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b="19386"/>
          <a:stretch/>
        </p:blipFill>
        <p:spPr>
          <a:xfrm>
            <a:off x="2209491" y="838200"/>
            <a:ext cx="4420217" cy="45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2647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Bubble Pushing Example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91" y="838200"/>
            <a:ext cx="4420217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25232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36" y="1066422"/>
            <a:ext cx="2975113" cy="2589250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PUSHING FOR CMOS LOGIC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" y="4133850"/>
            <a:ext cx="7497178" cy="15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993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36" y="1066422"/>
            <a:ext cx="2975113" cy="2589250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PUSHING FOR CMOS LOGIC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19" y="4041488"/>
            <a:ext cx="7294529" cy="18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54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PUSHING FOR CMOS LOGIC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69" y="1269713"/>
            <a:ext cx="7294529" cy="182591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69" y="3852144"/>
            <a:ext cx="3453196" cy="14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87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342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dirty="0" err="1"/>
              <a:t>Completeness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4834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NAND (and NOR) is </a:t>
            </a:r>
            <a:r>
              <a:rPr lang="it-IT" sz="2800" b="1" dirty="0" err="1"/>
              <a:t>functionally</a:t>
            </a:r>
            <a:r>
              <a:rPr lang="it-IT" sz="2800" b="1" dirty="0"/>
              <a:t> complete </a:t>
            </a:r>
            <a:r>
              <a:rPr lang="it-IT" sz="2800" dirty="0"/>
              <a:t>(</a:t>
            </a:r>
            <a:r>
              <a:rPr lang="it-IT" sz="2800" dirty="0" err="1"/>
              <a:t>universal</a:t>
            </a:r>
            <a:r>
              <a:rPr lang="it-IT" sz="2800" dirty="0"/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         NOT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         AND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/>
              <a:t>           OR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92" y="2443257"/>
            <a:ext cx="4036500" cy="8176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892" y="3450310"/>
            <a:ext cx="4888650" cy="828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892" y="4662568"/>
            <a:ext cx="4664400" cy="1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4148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De Morgan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Y= A’BC+(BC’)’+BC</a:t>
            </a:r>
          </a:p>
          <a:p>
            <a:pPr marL="0" indent="0">
              <a:buNone/>
            </a:pPr>
            <a:r>
              <a:rPr lang="it-IT" dirty="0"/>
              <a:t>  = A’BC+(B’+C)+BC</a:t>
            </a:r>
          </a:p>
          <a:p>
            <a:pPr marL="0" indent="0">
              <a:buNone/>
            </a:pPr>
            <a:r>
              <a:rPr lang="it-IT" dirty="0"/>
              <a:t>  = A’B</a:t>
            </a:r>
            <a:r>
              <a:rPr lang="it-IT" dirty="0">
                <a:solidFill>
                  <a:schemeClr val="accent3"/>
                </a:solidFill>
              </a:rPr>
              <a:t>C</a:t>
            </a:r>
            <a:r>
              <a:rPr lang="it-IT" dirty="0"/>
              <a:t>+B’+</a:t>
            </a:r>
            <a:r>
              <a:rPr lang="it-IT" dirty="0">
                <a:solidFill>
                  <a:schemeClr val="accent3"/>
                </a:solidFill>
              </a:rPr>
              <a:t>C</a:t>
            </a:r>
            <a:r>
              <a:rPr lang="it-IT" dirty="0"/>
              <a:t>+B</a:t>
            </a:r>
            <a:r>
              <a:rPr lang="it-IT" dirty="0">
                <a:solidFill>
                  <a:schemeClr val="accent3"/>
                </a:solidFill>
              </a:rPr>
              <a:t>C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3"/>
                </a:solidFill>
              </a:rPr>
              <a:t>  </a:t>
            </a:r>
            <a:r>
              <a:rPr lang="it-IT" dirty="0"/>
              <a:t>= 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B’+C</a:t>
            </a:r>
          </a:p>
          <a:p>
            <a:pPr marL="0" indent="0">
              <a:buNone/>
            </a:pPr>
            <a:endParaRPr lang="it-IT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3249" r="55725"/>
          <a:stretch/>
        </p:blipFill>
        <p:spPr>
          <a:xfrm>
            <a:off x="4939909" y="1600200"/>
            <a:ext cx="3632591" cy="1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Boolean Axioms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29679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Axiom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</a:t>
                      </a:r>
                      <a:r>
                        <a:rPr lang="en-US" sz="2400" baseline="0" dirty="0"/>
                        <a:t> = 0 if B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0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•</a:t>
                      </a:r>
                      <a:r>
                        <a:rPr lang="en-US" sz="2400" baseline="0" dirty="0"/>
                        <a:t> 1</a:t>
                      </a:r>
                      <a:r>
                        <a:rPr lang="en-US" sz="2400" dirty="0"/>
                        <a:t> = 1 • 0</a:t>
                      </a:r>
                      <a:r>
                        <a:rPr lang="en-US" sz="2400" baseline="0" dirty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AND/OR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915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De Morgan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Y= (A+B+C)’D+AD+B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= A’B’C’D+AD+B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= A’B’C’D+AD+</a:t>
            </a:r>
            <a:r>
              <a:rPr lang="it-IT" dirty="0">
                <a:solidFill>
                  <a:schemeClr val="accent3"/>
                </a:solidFill>
              </a:rPr>
              <a:t>B </a:t>
            </a:r>
            <a:r>
              <a:rPr lang="it-IT" dirty="0"/>
              <a:t>+</a:t>
            </a:r>
            <a:r>
              <a:rPr lang="it-IT" dirty="0">
                <a:solidFill>
                  <a:schemeClr val="accent3"/>
                </a:solidFill>
              </a:rPr>
              <a:t> A’BC’D</a:t>
            </a:r>
          </a:p>
          <a:p>
            <a:pPr marL="0" indent="0">
              <a:buNone/>
            </a:pPr>
            <a:r>
              <a:rPr lang="it-IT" dirty="0"/>
              <a:t> = A’</a:t>
            </a:r>
            <a:r>
              <a:rPr lang="it-IT" dirty="0">
                <a:solidFill>
                  <a:schemeClr val="accent1"/>
                </a:solidFill>
              </a:rPr>
              <a:t>B’</a:t>
            </a:r>
            <a:r>
              <a:rPr lang="it-IT" dirty="0"/>
              <a:t>C’D+AD+B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+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dirty="0"/>
              <a:t>A’</a:t>
            </a:r>
            <a:r>
              <a:rPr lang="it-IT" dirty="0">
                <a:solidFill>
                  <a:schemeClr val="accent1"/>
                </a:solidFill>
              </a:rPr>
              <a:t>B</a:t>
            </a:r>
            <a:r>
              <a:rPr lang="it-IT" dirty="0"/>
              <a:t>C’D</a:t>
            </a:r>
          </a:p>
          <a:p>
            <a:pPr marL="0" indent="0">
              <a:buNone/>
            </a:pPr>
            <a:r>
              <a:rPr lang="it-IT" dirty="0"/>
              <a:t> = A’C’D+AD+B = </a:t>
            </a:r>
            <a:r>
              <a:rPr lang="it-IT" dirty="0">
                <a:solidFill>
                  <a:schemeClr val="accent4"/>
                </a:solidFill>
              </a:rPr>
              <a:t>A’</a:t>
            </a:r>
            <a:r>
              <a:rPr lang="it-IT" dirty="0"/>
              <a:t>C’D+</a:t>
            </a:r>
            <a:r>
              <a:rPr lang="it-IT" dirty="0">
                <a:solidFill>
                  <a:schemeClr val="accent4"/>
                </a:solidFill>
              </a:rPr>
              <a:t>A</a:t>
            </a:r>
            <a:r>
              <a:rPr lang="it-IT" dirty="0"/>
              <a:t>C’D+AD+B</a:t>
            </a:r>
          </a:p>
          <a:p>
            <a:pPr marL="0" indent="0">
              <a:buNone/>
            </a:pPr>
            <a:r>
              <a:rPr lang="it-IT" dirty="0"/>
              <a:t> = C’D+AD+B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3249" r="55725"/>
          <a:stretch/>
        </p:blipFill>
        <p:spPr>
          <a:xfrm>
            <a:off x="4939909" y="1600200"/>
            <a:ext cx="3632591" cy="1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05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De Morgan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Y = ABCD+A’BC’D+(B’+D)’E</a:t>
            </a:r>
          </a:p>
          <a:p>
            <a:pPr marL="0" indent="0">
              <a:buNone/>
            </a:pPr>
            <a:r>
              <a:rPr lang="it-IT" dirty="0"/>
              <a:t>   = ABCD+A’BC’D+BD’E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3249" r="55725"/>
          <a:stretch/>
        </p:blipFill>
        <p:spPr>
          <a:xfrm>
            <a:off x="4939909" y="1600200"/>
            <a:ext cx="3632591" cy="1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4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28610</TotalTime>
  <Words>6527</Words>
  <Application>Microsoft Office PowerPoint</Application>
  <PresentationFormat>Presentazione su schermo (4:3)</PresentationFormat>
  <Paragraphs>1130</Paragraphs>
  <Slides>91</Slides>
  <Notes>85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91</vt:i4>
      </vt:variant>
    </vt:vector>
  </HeadingPairs>
  <TitlesOfParts>
    <vt:vector size="97" baseType="lpstr">
      <vt:lpstr>Arial</vt:lpstr>
      <vt:lpstr>Calibri</vt:lpstr>
      <vt:lpstr>Lusitana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SOP &amp; POS Form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BUBBLE PUSHING FOR CMOS LOGIC</vt:lpstr>
      <vt:lpstr>BUBBLE PUSHING FOR CMOS LOGIC</vt:lpstr>
      <vt:lpstr>BUBBLE PUSHING FOR CMOS LOGIC</vt:lpstr>
      <vt:lpstr>Completeness</vt:lpstr>
      <vt:lpstr>Esercizi De Morgan</vt:lpstr>
      <vt:lpstr>Esercizi De Morgan</vt:lpstr>
      <vt:lpstr>Esercizi De Morgan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197</cp:revision>
  <cp:lastPrinted>2018-05-04T12:36:55Z</cp:lastPrinted>
  <dcterms:created xsi:type="dcterms:W3CDTF">2012-08-07T04:56:47Z</dcterms:created>
  <dcterms:modified xsi:type="dcterms:W3CDTF">2023-10-06T11:00:01Z</dcterms:modified>
</cp:coreProperties>
</file>