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notesSlides/notesSlide2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614" r:id="rId3"/>
    <p:sldId id="608" r:id="rId4"/>
    <p:sldId id="610" r:id="rId5"/>
    <p:sldId id="613" r:id="rId6"/>
    <p:sldId id="404" r:id="rId7"/>
    <p:sldId id="405" r:id="rId8"/>
    <p:sldId id="453" r:id="rId9"/>
    <p:sldId id="454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611" r:id="rId19"/>
    <p:sldId id="612" r:id="rId20"/>
    <p:sldId id="417" r:id="rId21"/>
    <p:sldId id="418" r:id="rId22"/>
    <p:sldId id="419" r:id="rId23"/>
    <p:sldId id="420" r:id="rId24"/>
    <p:sldId id="421" r:id="rId25"/>
    <p:sldId id="424" r:id="rId26"/>
    <p:sldId id="455" r:id="rId27"/>
    <p:sldId id="456" r:id="rId28"/>
    <p:sldId id="583" r:id="rId29"/>
    <p:sldId id="615" r:id="rId30"/>
    <p:sldId id="616" r:id="rId31"/>
    <p:sldId id="629" r:id="rId32"/>
    <p:sldId id="62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59" autoAdjust="0"/>
    <p:restoredTop sz="89325" autoAdjust="0"/>
  </p:normalViewPr>
  <p:slideViewPr>
    <p:cSldViewPr snapToGrid="0">
      <p:cViewPr varScale="1">
        <p:scale>
          <a:sx n="80" d="100"/>
          <a:sy n="80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-7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1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B2712-B7A4-3C41-81C9-B98A4A7EA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C1AF72-2D53-F44D-8FBE-6A93FB8193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86583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10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60066-3BB1-2549-ADDE-FF364DFBA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9CB87DD-F610-B240-BBBF-98AD12BE84A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0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11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3CF327-F71B-C64A-B10E-379A13DBB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B36F117-8136-A649-84B2-5F9EF310F1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6688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AF876C-2C64-9B46-9977-F2AC0A8C6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785384C-8BEC-3D48-A788-604578D554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7982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97110-75CF-CC45-B8F6-678A07CD2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F8583E-2E98-E449-8FEF-1C38FACFDB6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88890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40441-3DF7-1D47-8D06-21115AD15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EE62E7-E8BE-B74B-A877-B0708B0563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4615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15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BCAF26-3BB9-E348-A92F-4EF2863CB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0AD7BD6-F7E2-014C-A232-DF8D1C34F56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6545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70798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17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74224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18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96449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19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51DA5-801B-1B48-B957-7A1401D81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DC186C-A0AF-DD43-BA09-8C1B0B3F32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9705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2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B2712-B7A4-3C41-81C9-B98A4A7EA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C1AF72-2D53-F44D-8FBE-6A93FB8193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48092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20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B5E8BF-D39A-7740-A047-47A6BB44C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A88743F-7A7C-4743-8832-8ADDD5C1E61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92070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21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3B97-1ED4-0640-AFFE-F81B6A603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B227C1-A778-CB42-ACF6-AB0822914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13678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22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B9FD43-37FA-094A-B04A-51AEB04C1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7BEC-F740-B74C-974E-D42067ACA78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80485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23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A63073-BF0E-F14C-8F41-4C00A3A70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E3336C-26B4-1B4A-971A-997F9C949CF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83231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24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651CF-4C58-CE45-ABB7-EFB049B69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1D2782C-A3EF-634A-9796-84589E71E1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81471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25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CFCEC6-44B4-8F4D-92E6-DFB263F55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7452649-DFC2-4F43-8B59-5980D40A04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33555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26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 dirty="0"/>
              <a:t>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45F1F-C260-E34A-8883-F3AA6E9FE9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07D830A-B7B5-A947-B95D-3D627A95D29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87320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29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3B97-1ED4-0640-AFFE-F81B6A603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B227C1-A778-CB42-ACF6-AB0822914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84696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30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3B97-1ED4-0640-AFFE-F81B6A603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B227C1-A778-CB42-ACF6-AB0822914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08771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31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651CF-4C58-CE45-ABB7-EFB049B69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1D2782C-A3EF-634A-9796-84589E71E1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0040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3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4B2712-B7A4-3C41-81C9-B98A4A7EA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C1AF72-2D53-F44D-8FBE-6A93FB8193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8340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DCFC-2B6D-BC44-91FC-6D3A8FEF0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85BCF4-81F9-6C43-AE22-4E7D327A42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9560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CEDB4F-3779-E044-8B70-5B2B8BCB1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1E9A937-E365-DC4F-9364-E68F7BC1D84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11925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DCFC-2B6D-BC44-91FC-6D3A8FEF0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85BCF4-81F9-6C43-AE22-4E7D327A42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8525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9B6F6-318D-4E43-BC83-D4FA9DB8D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365E2FD-79CC-254D-8B11-8A70A19D090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0767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DBFB20-574A-0D4C-90A6-31A47C190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3501C88-CEC6-9740-BF2D-91922F917E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0546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32C7-C3A6-9945-BD60-4F7DEC8CC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FCC2EE7-5FC3-7742-8F25-81B66FE1277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9209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prstClr val="white"/>
                </a:solidFill>
              </a:rPr>
              <a:pPr/>
              <a:t>‹N›</a:t>
            </a:fld>
            <a:r>
              <a:rPr lang="en-US" sz="1400" dirty="0">
                <a:solidFill>
                  <a:prstClr val="white"/>
                </a:solidFill>
              </a:rPr>
              <a:t>&gt;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80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56772E6B-5AA2-4C5F-A7F8-95F9D435459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1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3D7F715D-3209-482A-ABCD-4F9C0036FCD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DD0BCF35-A1C1-47C4-BF2B-8B9B8D4EBCA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C0FBBB96-A630-4B05-BA47-6FDCC80A253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5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B8D13B05-696B-43F3-A133-03DEFFF248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6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2-&lt;</a:t>
            </a:r>
            <a:fld id="{ABE97F21-FF4B-4B80-811E-C7802C99A8A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prstClr val="white"/>
                </a:solidFill>
              </a:rPr>
              <a:pPr/>
              <a:t>‹N›</a:t>
            </a:fld>
            <a:r>
              <a:rPr lang="en-US" sz="1400" dirty="0">
                <a:solidFill>
                  <a:prstClr val="white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</a:rPr>
              <a:t>Digital Design and Computer Architecture: ARM® Edition © 2015</a:t>
            </a:r>
          </a:p>
        </p:txBody>
      </p:sp>
    </p:spTree>
    <p:extLst>
      <p:ext uri="{BB962C8B-B14F-4D97-AF65-F5344CB8AC3E}">
        <p14:creationId xmlns:p14="http://schemas.microsoft.com/office/powerpoint/2010/main" val="372039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oleObject" Target="../embeddings/oleObject1.bin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8.w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35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wmf"/><Relationship Id="rId5" Type="http://schemas.openxmlformats.org/officeDocument/2006/relationships/tags" Target="../tags/tag3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36.xml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0.bin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2.bin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4.bin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6.bin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8.bin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0.bin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2.bin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4.bin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7.bin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9.bin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9.xml"/><Relationship Id="rId7" Type="http://schemas.openxmlformats.org/officeDocument/2006/relationships/image" Target="../media/image11.w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Example: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ABC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981200" y="2209800"/>
          <a:ext cx="535624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041640" imgH="1914480" progId="Visio.Drawing.6">
                  <p:embed/>
                </p:oleObj>
              </mc:Choice>
              <mc:Fallback>
                <p:oleObj name="VISIO" r:id="rId11" imgW="3041640" imgH="1914480" progId="Visio.Drawing.6">
                  <p:embed/>
                  <p:pic>
                    <p:nvPicPr>
                      <p:cNvPr id="89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535624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From Logic to Gates</a:t>
            </a:r>
          </a:p>
        </p:txBody>
      </p:sp>
    </p:spTree>
    <p:extLst>
      <p:ext uri="{BB962C8B-B14F-4D97-AF65-F5344CB8AC3E}">
        <p14:creationId xmlns:p14="http://schemas.microsoft.com/office/powerpoint/2010/main" val="8461147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976104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73440" imgH="2105640" progId="Visio.Drawing.6">
                  <p:embed/>
                </p:oleObj>
              </mc:Choice>
              <mc:Fallback>
                <p:oleObj name="VISIO" r:id="rId5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2283363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913040" imgH="884520" progId="Visio.Drawing.6">
                  <p:embed/>
                </p:oleObj>
              </mc:Choice>
              <mc:Fallback>
                <p:oleObj name="VISIO" r:id="rId7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Don’t Cares</a:t>
            </a: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85800" y="10668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Contention:</a:t>
            </a:r>
            <a:r>
              <a:rPr lang="en-US" sz="2400" dirty="0"/>
              <a:t> circuit tries to drive output to 1 </a:t>
            </a:r>
            <a:r>
              <a:rPr lang="en-US" sz="2400" b="1" dirty="0"/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Contention usually indicates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X </a:t>
            </a:r>
            <a:r>
              <a:rPr lang="en-US" sz="2000" dirty="0"/>
              <a:t>is used for </a:t>
            </a:r>
            <a:r>
              <a:rPr lang="en-US" sz="2000" b="1" dirty="0"/>
              <a:t>“don’t care” </a:t>
            </a:r>
            <a:r>
              <a:rPr lang="en-US" sz="2000" dirty="0"/>
              <a:t>and</a:t>
            </a:r>
            <a:r>
              <a:rPr lang="en-US" sz="2000" b="1" dirty="0"/>
              <a:t> contention </a:t>
            </a:r>
            <a:r>
              <a:rPr lang="en-US" sz="2000" dirty="0"/>
              <a:t>- look at the context to tell them apart.</a:t>
            </a:r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5431175"/>
              </p:ext>
            </p:extLst>
          </p:nvPr>
        </p:nvGraphicFramePr>
        <p:xfrm>
          <a:off x="3352800" y="28194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57320" imgH="607320" progId="Visio.Drawing.6">
                  <p:embed/>
                </p:oleObj>
              </mc:Choice>
              <mc:Fallback>
                <p:oleObj name="VISIO" r:id="rId5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Contention: X</a:t>
            </a: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14400"/>
            <a:ext cx="7543800" cy="4953000"/>
          </a:xfrm>
        </p:spPr>
        <p:txBody>
          <a:bodyPr/>
          <a:lstStyle/>
          <a:p>
            <a:r>
              <a:rPr lang="en-US" dirty="0"/>
              <a:t>Floating, high impedance, open, high Z</a:t>
            </a:r>
          </a:p>
          <a:p>
            <a:r>
              <a:rPr lang="en-US" dirty="0"/>
              <a:t>Floating output might be 0, 1, or somewhere in between</a:t>
            </a:r>
          </a:p>
          <a:p>
            <a:pPr lvl="1"/>
            <a:r>
              <a:rPr lang="en-US" sz="2400" dirty="0"/>
              <a:t>A voltmeter won’t indicate whether a node is floating</a:t>
            </a:r>
            <a:endParaRPr lang="en-US" sz="800" dirty="0"/>
          </a:p>
          <a:p>
            <a:pPr>
              <a:buFontTx/>
              <a:buNone/>
            </a:pPr>
            <a:r>
              <a:rPr lang="en-US" sz="2400" dirty="0"/>
              <a:t>                                   </a:t>
            </a:r>
            <a:r>
              <a:rPr lang="en-US" sz="2400" b="1" dirty="0"/>
              <a:t>Tristate Buffer</a:t>
            </a: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8800606"/>
              </p:ext>
            </p:extLst>
          </p:nvPr>
        </p:nvGraphicFramePr>
        <p:xfrm>
          <a:off x="3048000" y="3276600"/>
          <a:ext cx="1810229" cy="272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1305720" progId="Visio.Drawing.6">
                  <p:embed/>
                </p:oleObj>
              </mc:Choice>
              <mc:Fallback>
                <p:oleObj name="VISIO" r:id="rId5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810229" cy="272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Floating: Z</a:t>
            </a: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81000" y="1066800"/>
            <a:ext cx="6477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 nodes are used in </a:t>
            </a:r>
            <a:r>
              <a:rPr lang="en-US" dirty="0" err="1"/>
              <a:t>tristate</a:t>
            </a:r>
            <a:r>
              <a:rPr lang="en-US" dirty="0"/>
              <a:t> busses</a:t>
            </a:r>
          </a:p>
          <a:p>
            <a:pPr lvl="1"/>
            <a:r>
              <a:rPr lang="en-US" sz="2600" dirty="0"/>
              <a:t>Many different drivers</a:t>
            </a:r>
          </a:p>
          <a:p>
            <a:pPr lvl="1"/>
            <a:r>
              <a:rPr lang="en-US" sz="2600" dirty="0"/>
              <a:t>Exactly one is active at once</a:t>
            </a:r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9029564"/>
              </p:ext>
            </p:extLst>
          </p:nvPr>
        </p:nvGraphicFramePr>
        <p:xfrm>
          <a:off x="6200775" y="12192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43000" imgH="2238120" progId="Visio.Drawing.6">
                  <p:embed/>
                </p:oleObj>
              </mc:Choice>
              <mc:Fallback>
                <p:oleObj name="VISIO" r:id="rId5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12192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Tristate Busses</a:t>
            </a: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1423883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889520" imgH="1274760" progId="Visio.Drawing.6">
                  <p:embed/>
                </p:oleObj>
              </mc:Choice>
              <mc:Fallback>
                <p:oleObj name="VISIO" r:id="rId6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Karnaugh</a:t>
            </a:r>
            <a:r>
              <a:rPr lang="en-US" sz="4400" dirty="0">
                <a:latin typeface="+mj-lt"/>
              </a:rPr>
              <a:t> Maps (K-Maps)</a:t>
            </a: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5273963"/>
              </p:ext>
            </p:extLst>
          </p:nvPr>
        </p:nvGraphicFramePr>
        <p:xfrm>
          <a:off x="3771900" y="2974731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46000" imgH="1060200" progId="Visio.Drawing.6">
                  <p:embed/>
                </p:oleObj>
              </mc:Choice>
              <mc:Fallback>
                <p:oleObj name="VISIO" r:id="rId8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974731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7963121"/>
              </p:ext>
            </p:extLst>
          </p:nvPr>
        </p:nvGraphicFramePr>
        <p:xfrm>
          <a:off x="1485900" y="3127131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48960" imgH="1174680" progId="Visio.Drawing.6">
                  <p:embed/>
                </p:oleObj>
              </mc:Choice>
              <mc:Fallback>
                <p:oleObj name="VISIO" r:id="rId10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27131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expression, include only literals whose true and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                                                   Y</a:t>
            </a:r>
            <a:r>
              <a:rPr lang="en-US" sz="2400" b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latin typeface="+mj-lt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101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3815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</a:t>
            </a: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09885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46000" imgH="1060200" progId="Visio.Drawing.6">
                  <p:embed/>
                </p:oleObj>
              </mc:Choice>
              <mc:Fallback>
                <p:oleObj name="VISIO" r:id="rId5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433034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017880" imgH="1368000" progId="Visio.Drawing.6">
                  <p:embed/>
                </p:oleObj>
              </mc:Choice>
              <mc:Fallback>
                <p:oleObj name="VISIO" r:id="rId7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3-Input K-Map</a:t>
            </a: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09885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46000" imgH="1060200" progId="Visio.Drawing.6">
                  <p:embed/>
                </p:oleObj>
              </mc:Choice>
              <mc:Fallback>
                <p:oleObj name="VISIO" r:id="rId5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433034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017880" imgH="1368000" progId="Visio.Drawing.6">
                  <p:embed/>
                </p:oleObj>
              </mc:Choice>
              <mc:Fallback>
                <p:oleObj name="VISIO" r:id="rId7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3-Input K-Map 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(Do it)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057529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09885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46000" imgH="1060200" progId="Visio.Drawing.6">
                  <p:embed/>
                </p:oleObj>
              </mc:Choice>
              <mc:Fallback>
                <p:oleObj name="VISIO" r:id="rId5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433034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017880" imgH="1368000" progId="Visio.Drawing.6">
                  <p:embed/>
                </p:oleObj>
              </mc:Choice>
              <mc:Fallback>
                <p:oleObj name="VISIO" r:id="rId7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3-Input K-Map 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(Done)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0        </a:t>
            </a:r>
            <a:r>
              <a:rPr lang="en-GB" sz="2400" dirty="0">
                <a:solidFill>
                  <a:srgbClr val="0070C0"/>
                </a:solidFill>
              </a:rPr>
              <a:t>1</a:t>
            </a:r>
            <a:r>
              <a:rPr lang="en-GB" sz="2400" dirty="0"/>
              <a:t>       0         0</a:t>
            </a:r>
          </a:p>
          <a:p>
            <a:endParaRPr lang="en-GB" sz="2400" dirty="0"/>
          </a:p>
          <a:p>
            <a:r>
              <a:rPr lang="en-GB" sz="2400" dirty="0"/>
              <a:t>   0        </a:t>
            </a:r>
            <a:r>
              <a:rPr lang="en-GB" sz="2400" dirty="0">
                <a:solidFill>
                  <a:srgbClr val="0070C0"/>
                </a:solidFill>
              </a:rPr>
              <a:t>1       1         </a:t>
            </a:r>
            <a:r>
              <a:rPr lang="en-GB" sz="2400" dirty="0"/>
              <a:t>0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        Y=A’B+BC</a:t>
            </a:r>
          </a:p>
          <a:p>
            <a:endParaRPr lang="en-GB" sz="2400" dirty="0"/>
          </a:p>
        </p:txBody>
      </p:sp>
      <p:sp>
        <p:nvSpPr>
          <p:cNvPr id="3" name="Ovale 2"/>
          <p:cNvSpPr/>
          <p:nvPr/>
        </p:nvSpPr>
        <p:spPr>
          <a:xfrm>
            <a:off x="5638801" y="5007429"/>
            <a:ext cx="1077685" cy="438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</a:t>
            </a:r>
          </a:p>
        </p:txBody>
      </p:sp>
      <p:sp>
        <p:nvSpPr>
          <p:cNvPr id="8" name="Ovale 7"/>
          <p:cNvSpPr/>
          <p:nvPr/>
        </p:nvSpPr>
        <p:spPr>
          <a:xfrm>
            <a:off x="5638799" y="4279298"/>
            <a:ext cx="468087" cy="1166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748625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Complement: </a:t>
            </a:r>
            <a:r>
              <a:rPr lang="en-US" dirty="0"/>
              <a:t>variable with a bar over it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C</a:t>
            </a:r>
          </a:p>
          <a:p>
            <a:r>
              <a:rPr lang="en-US" b="1" dirty="0"/>
              <a:t>Literal: </a:t>
            </a:r>
            <a:r>
              <a:rPr lang="en-US" dirty="0"/>
              <a:t>variable or its complement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endParaRPr lang="en-US" b="1" dirty="0"/>
          </a:p>
          <a:p>
            <a:r>
              <a:rPr lang="en-US" b="1" dirty="0" err="1"/>
              <a:t>Implicant</a:t>
            </a:r>
            <a:r>
              <a:rPr lang="en-US" b="1" dirty="0"/>
              <a:t>: </a:t>
            </a:r>
            <a:r>
              <a:rPr lang="en-US" dirty="0"/>
              <a:t>product of literals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ABC</a:t>
            </a:r>
            <a:r>
              <a:rPr lang="en-US" b="1" dirty="0"/>
              <a:t>, </a:t>
            </a:r>
            <a:r>
              <a:rPr lang="en-US" b="1" i="1" dirty="0"/>
              <a:t>AC</a:t>
            </a:r>
            <a:r>
              <a:rPr lang="en-US" b="1" dirty="0"/>
              <a:t>, </a:t>
            </a:r>
            <a:r>
              <a:rPr lang="en-US" b="1" i="1" dirty="0"/>
              <a:t>BC</a:t>
            </a:r>
          </a:p>
          <a:p>
            <a:r>
              <a:rPr lang="en-US" sz="3600" b="1" dirty="0"/>
              <a:t>Prime </a:t>
            </a:r>
            <a:r>
              <a:rPr lang="en-US" sz="3600" b="1" dirty="0" err="1"/>
              <a:t>implicant</a:t>
            </a:r>
            <a:r>
              <a:rPr lang="en-US" sz="3600" b="1" dirty="0"/>
              <a:t>:</a:t>
            </a:r>
            <a:r>
              <a:rPr lang="en-US" dirty="0"/>
              <a:t> </a:t>
            </a:r>
            <a:r>
              <a:rPr lang="en-US" dirty="0" err="1"/>
              <a:t>implicant</a:t>
            </a:r>
            <a:r>
              <a:rPr lang="en-US" dirty="0"/>
              <a:t> corresponding to the </a:t>
            </a:r>
            <a:r>
              <a:rPr lang="en-US" u="sng" dirty="0"/>
              <a:t>largest</a:t>
            </a:r>
            <a:r>
              <a:rPr lang="en-US" dirty="0"/>
              <a:t> circle in a K-map</a:t>
            </a:r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471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408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89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27586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37793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28193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 Definitions</a:t>
            </a: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Can be transformed in a NAND-NAND network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From Logic to Gates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381" y="2409300"/>
            <a:ext cx="604921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99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55526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Every 1 must be circled at least once</a:t>
            </a:r>
          </a:p>
          <a:p>
            <a:r>
              <a:rPr lang="en-US" dirty="0"/>
              <a:t>Each circle must span a power of 2 (i.e. 1, 2, 4) squares in each direction</a:t>
            </a:r>
          </a:p>
          <a:p>
            <a:r>
              <a:rPr lang="en-US" dirty="0"/>
              <a:t>Each circle must be as large as possible</a:t>
            </a:r>
          </a:p>
          <a:p>
            <a:r>
              <a:rPr lang="en-US" dirty="0"/>
              <a:t>A circle may wrap around the edges</a:t>
            </a:r>
          </a:p>
          <a:p>
            <a:r>
              <a:rPr lang="en-US" dirty="0"/>
              <a:t>A “don't care” (X) is circled only </a:t>
            </a:r>
            <a:r>
              <a:rPr lang="en-US" u="sng" dirty="0"/>
              <a:t>if it helps</a:t>
            </a:r>
            <a:r>
              <a:rPr lang="en-US" dirty="0"/>
              <a:t> minimize the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1285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 Rules</a:t>
            </a: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6552086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990275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  </a:t>
            </a:r>
            <a:r>
              <a:rPr lang="en-US" sz="4400" dirty="0">
                <a:solidFill>
                  <a:srgbClr val="FF0000"/>
                </a:solidFill>
              </a:rPr>
              <a:t>(Do it)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246914" y="2460168"/>
            <a:ext cx="2633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4917489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9229092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1319340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0676482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 </a:t>
            </a:r>
            <a:r>
              <a:rPr lang="en-US" sz="4400" dirty="0">
                <a:solidFill>
                  <a:srgbClr val="FF0000"/>
                </a:solidFill>
              </a:rPr>
              <a:t>(Done) </a:t>
            </a: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83926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186699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9835447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569056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9259061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11742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 </a:t>
            </a:r>
            <a:r>
              <a:rPr lang="en-US" sz="4400" dirty="0">
                <a:solidFill>
                  <a:srgbClr val="FF0000"/>
                </a:solidFill>
              </a:rPr>
              <a:t>(Done)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K-Maps can be used also to create a minimal POS form:</a:t>
            </a:r>
          </a:p>
          <a:p>
            <a:r>
              <a:rPr lang="en-US" dirty="0"/>
              <a:t>Collects 0 instead of 1</a:t>
            </a:r>
          </a:p>
          <a:p>
            <a:r>
              <a:rPr lang="en-US" dirty="0"/>
              <a:t>Each square represents a </a:t>
            </a:r>
            <a:r>
              <a:rPr lang="en-US" dirty="0" err="1"/>
              <a:t>maxterm</a:t>
            </a:r>
            <a:r>
              <a:rPr lang="en-US" dirty="0"/>
              <a:t> </a:t>
            </a:r>
          </a:p>
          <a:p>
            <a:r>
              <a:rPr lang="en-US" dirty="0"/>
              <a:t>Each covering represents a SUM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68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K-Maps can be used also to create a minimal POS form:</a:t>
            </a:r>
          </a:p>
          <a:p>
            <a:r>
              <a:rPr lang="en-US" dirty="0"/>
              <a:t>Collects 0 instead of 1</a:t>
            </a:r>
          </a:p>
          <a:p>
            <a:r>
              <a:rPr lang="en-US" dirty="0"/>
              <a:t>Each square represents a </a:t>
            </a:r>
            <a:r>
              <a:rPr lang="en-US" dirty="0" err="1"/>
              <a:t>maxterm</a:t>
            </a:r>
            <a:r>
              <a:rPr lang="en-US" dirty="0"/>
              <a:t> </a:t>
            </a:r>
          </a:p>
          <a:p>
            <a:r>
              <a:rPr lang="en-US" dirty="0"/>
              <a:t>Each covering represents a SUM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778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562582" y="937548"/>
          <a:ext cx="6539696" cy="631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32320" imgH="1988280" progId="Visio.Drawing.6">
                  <p:embed/>
                </p:oleObj>
              </mc:Choice>
              <mc:Fallback>
                <p:oleObj name="VISIO" r:id="rId4" imgW="1732320" imgH="1988280" progId="Visio.Drawing.6">
                  <p:embed/>
                  <p:pic>
                    <p:nvPicPr>
                      <p:cNvPr id="1078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582" y="937548"/>
                        <a:ext cx="6539696" cy="631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343" y="31365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</a:t>
            </a:r>
            <a:r>
              <a:rPr lang="en-US" sz="4400" dirty="0" err="1">
                <a:latin typeface="+mj-lt"/>
              </a:rPr>
              <a:t>Maxterms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54773" y="2361236"/>
            <a:ext cx="537813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   A+B+C+D     A+B’+C+D     A’+B’+C+D   A’+B+C+D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pPr lvl="0"/>
            <a:r>
              <a:rPr lang="en-GB" sz="2000" b="1" dirty="0">
                <a:solidFill>
                  <a:srgbClr val="4F81BD"/>
                </a:solidFill>
              </a:rPr>
              <a:t>  A+B+C+D’    A+B’+C+D’    A’+B’+C+D’  A’+B+C+D’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pPr lvl="0"/>
            <a:r>
              <a:rPr lang="en-GB" sz="2000" b="1" dirty="0">
                <a:solidFill>
                  <a:srgbClr val="4F81BD"/>
                </a:solidFill>
              </a:rPr>
              <a:t>  A+B+C’+D’   A+B’+C’+D’  A’+B’+C’+D’ A’+B+C’+D’</a:t>
            </a:r>
          </a:p>
          <a:p>
            <a:pPr lvl="0"/>
            <a:endParaRPr lang="en-GB" sz="2000" b="1" dirty="0">
              <a:solidFill>
                <a:srgbClr val="4F81BD"/>
              </a:solidFill>
            </a:endParaRPr>
          </a:p>
          <a:p>
            <a:pPr lvl="0"/>
            <a:endParaRPr lang="en-GB" sz="2000" b="1" dirty="0">
              <a:solidFill>
                <a:srgbClr val="4F81BD"/>
              </a:solidFill>
            </a:endParaRPr>
          </a:p>
          <a:p>
            <a:pPr lvl="0"/>
            <a:r>
              <a:rPr lang="en-GB" sz="2000" b="1" dirty="0">
                <a:solidFill>
                  <a:srgbClr val="4F81BD"/>
                </a:solidFill>
              </a:rPr>
              <a:t>  A+B+C’+D     A+B’+C’+D  A’+B’+C’+D   A’+B+C’+D</a:t>
            </a:r>
          </a:p>
          <a:p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63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Can be transformed in a NAND-NAND network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From Logic to Gates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36" y="2328581"/>
            <a:ext cx="595395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23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1078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1078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343" y="31365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4-Input K-Map  </a:t>
            </a:r>
            <a:r>
              <a:rPr lang="en-US" sz="4400" dirty="0">
                <a:solidFill>
                  <a:srgbClr val="FF0000"/>
                </a:solidFill>
              </a:rPr>
              <a:t>(Do it again)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246914" y="2460168"/>
            <a:ext cx="283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1          0          0             1 </a:t>
            </a:r>
          </a:p>
          <a:p>
            <a:endParaRPr lang="en-GB" dirty="0"/>
          </a:p>
          <a:p>
            <a:r>
              <a:rPr lang="en-GB" dirty="0"/>
              <a:t>    0          1          0           1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1           1         0             0</a:t>
            </a:r>
          </a:p>
          <a:p>
            <a:endParaRPr lang="en-GB" dirty="0"/>
          </a:p>
          <a:p>
            <a:r>
              <a:rPr lang="en-GB" dirty="0"/>
              <a:t>   1           1         0             1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Y=(A’+B’)(B’+C+D)(A’+C’+D’)(A+B+C+D’)</a:t>
            </a:r>
          </a:p>
          <a:p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6535167" y="2416969"/>
            <a:ext cx="704850" cy="2405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643687" y="3752829"/>
            <a:ext cx="1152526" cy="550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999895" y="2416969"/>
            <a:ext cx="1091468" cy="550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5334157" y="3014664"/>
            <a:ext cx="440023" cy="550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6423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1080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1080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K-Maps with Don’t Cares </a:t>
            </a:r>
            <a:br>
              <a:rPr lang="en-US" sz="4400" dirty="0">
                <a:latin typeface="+mj-lt"/>
              </a:rPr>
            </a:br>
            <a:r>
              <a:rPr lang="en-US" sz="4400" dirty="0">
                <a:solidFill>
                  <a:srgbClr val="FF0000"/>
                </a:solidFill>
              </a:rPr>
              <a:t>(Do it again)</a:t>
            </a:r>
            <a:endParaRPr lang="en-US" sz="4400" dirty="0">
              <a:latin typeface="+mj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14554" y="2460168"/>
            <a:ext cx="2633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1         0            X            1</a:t>
            </a:r>
          </a:p>
          <a:p>
            <a:endParaRPr lang="en-GB" dirty="0"/>
          </a:p>
          <a:p>
            <a:r>
              <a:rPr lang="en-GB" dirty="0"/>
              <a:t>     0        X            </a:t>
            </a:r>
            <a:r>
              <a:rPr lang="en-GB" dirty="0" err="1"/>
              <a:t>X</a:t>
            </a:r>
            <a:r>
              <a:rPr lang="en-GB" dirty="0"/>
              <a:t>           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1          1            X            X </a:t>
            </a:r>
          </a:p>
          <a:p>
            <a:endParaRPr lang="en-GB" dirty="0"/>
          </a:p>
          <a:p>
            <a:r>
              <a:rPr lang="en-GB" dirty="0"/>
              <a:t>   1           1           X            </a:t>
            </a:r>
            <a:r>
              <a:rPr lang="en-GB" dirty="0" err="1"/>
              <a:t>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Y= (B’+C)(A+C+D’)</a:t>
            </a:r>
          </a:p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5608637" y="3009900"/>
            <a:ext cx="1001714" cy="547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174786" y="2299077"/>
            <a:ext cx="1197565" cy="1358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375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430" y="274638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Caveat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48985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NAND and NOR ports are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 associative: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</a:t>
            </a:r>
            <a:r>
              <a:rPr lang="en-GB" sz="4400" dirty="0">
                <a:sym typeface="Symbol" panose="05050102010706020507" pitchFamily="18" charset="2"/>
              </a:rPr>
              <a:t>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ABC     </a:t>
            </a:r>
            <a:r>
              <a:rPr lang="en-GB" dirty="0">
                <a:sym typeface="Symbol" panose="05050102010706020507" pitchFamily="18" charset="2"/>
              </a:rPr>
              <a:t></a:t>
            </a:r>
            <a:r>
              <a:rPr lang="en-GB" dirty="0"/>
              <a:t>         ABC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10267" r="19004"/>
          <a:stretch/>
        </p:blipFill>
        <p:spPr>
          <a:xfrm>
            <a:off x="3818782" y="2351201"/>
            <a:ext cx="3766458" cy="16099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42" y="2586652"/>
            <a:ext cx="2314898" cy="943107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>
            <a:off x="2253343" y="42672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4464504" y="4267200"/>
            <a:ext cx="4218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4464504" y="4198144"/>
            <a:ext cx="574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82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Circuit Schematics Rules</a:t>
            </a: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4477320"/>
              </p:ext>
            </p:extLst>
          </p:nvPr>
        </p:nvGraphicFramePr>
        <p:xfrm>
          <a:off x="1136754" y="35464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20840" imgH="915480" progId="Visio.Drawing.6">
                  <p:embed/>
                </p:oleObj>
              </mc:Choice>
              <mc:Fallback>
                <p:oleObj name="VISIO" r:id="rId5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5464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Circuit Schematic Rules (cont.)</a:t>
            </a: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8316876"/>
              </p:ext>
            </p:extLst>
          </p:nvPr>
        </p:nvGraphicFramePr>
        <p:xfrm>
          <a:off x="4495800" y="12954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Multiple-Output Circuits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8962402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05800" imgH="1177920" progId="Visio.Drawing.6">
                  <p:embed/>
                </p:oleObj>
              </mc:Choice>
              <mc:Fallback>
                <p:oleObj name="VISIO" r:id="rId8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7200" y="990600"/>
            <a:ext cx="7315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Example: Priority Circuit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Output asserted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corresponding to most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significant TRUE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603579"/>
              </p:ext>
            </p:extLst>
          </p:nvPr>
        </p:nvGraphicFramePr>
        <p:xfrm>
          <a:off x="4495800" y="1341437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41437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552573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05800" imgH="1177920" progId="Visio.Drawing.6">
                  <p:embed/>
                </p:oleObj>
              </mc:Choice>
              <mc:Fallback>
                <p:oleObj name="VISIO" r:id="rId8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4572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    Output asserted </a:t>
            </a:r>
          </a:p>
          <a:p>
            <a:pPr marL="0" indent="0">
              <a:buNone/>
            </a:pPr>
            <a:r>
              <a:rPr lang="en-US" sz="2400" dirty="0"/>
              <a:t>     corresponding to most </a:t>
            </a:r>
          </a:p>
          <a:p>
            <a:pPr marL="0" indent="0">
              <a:buNone/>
            </a:pPr>
            <a:r>
              <a:rPr lang="en-US" sz="2400" dirty="0"/>
              <a:t>     significant TRUE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Multiple-Output Circuits</a:t>
            </a: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2540329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73440" imgH="2105640" progId="Visio.Drawing.6">
                  <p:embed/>
                </p:oleObj>
              </mc:Choice>
              <mc:Fallback>
                <p:oleObj name="VISIO" r:id="rId5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9528824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200240" imgH="1154520" progId="Visio.Drawing.6">
                  <p:embed/>
                </p:oleObj>
              </mc:Choice>
              <mc:Fallback>
                <p:oleObj name="VISIO" r:id="rId7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Priority Circuit Hardware</a:t>
            </a: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28750</TotalTime>
  <Words>1447</Words>
  <Application>Microsoft Office PowerPoint</Application>
  <PresentationFormat>Presentazione su schermo (4:3)</PresentationFormat>
  <Paragraphs>245</Paragraphs>
  <Slides>31</Slides>
  <Notes>29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Office Theme</vt:lpstr>
      <vt:lpstr>1_Office Theme</vt:lpstr>
      <vt:lpstr>VISIO</vt:lpstr>
      <vt:lpstr>Presentazione standard di PowerPoint</vt:lpstr>
      <vt:lpstr>Presentazione standard di PowerPoint</vt:lpstr>
      <vt:lpstr>Presentazione standard di PowerPoint</vt:lpstr>
      <vt:lpstr>Caveat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Duality</vt:lpstr>
      <vt:lpstr>Duality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199</cp:revision>
  <cp:lastPrinted>2018-05-04T12:36:55Z</cp:lastPrinted>
  <dcterms:created xsi:type="dcterms:W3CDTF">2012-08-07T04:56:47Z</dcterms:created>
  <dcterms:modified xsi:type="dcterms:W3CDTF">2023-10-07T07:22:39Z</dcterms:modified>
</cp:coreProperties>
</file>