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85" r:id="rId2"/>
    <p:sldId id="583" r:id="rId3"/>
    <p:sldId id="584" r:id="rId4"/>
    <p:sldId id="631" r:id="rId5"/>
    <p:sldId id="612" r:id="rId6"/>
    <p:sldId id="613" r:id="rId7"/>
    <p:sldId id="619" r:id="rId8"/>
    <p:sldId id="620" r:id="rId9"/>
    <p:sldId id="621" r:id="rId10"/>
    <p:sldId id="600" r:id="rId11"/>
    <p:sldId id="622" r:id="rId12"/>
    <p:sldId id="630" r:id="rId13"/>
    <p:sldId id="617" r:id="rId14"/>
    <p:sldId id="618" r:id="rId15"/>
    <p:sldId id="586" r:id="rId16"/>
    <p:sldId id="63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67" autoAdjust="0"/>
    <p:restoredTop sz="78774" autoAdjust="0"/>
  </p:normalViewPr>
  <p:slideViewPr>
    <p:cSldViewPr snapToGrid="0">
      <p:cViewPr varScale="1">
        <p:scale>
          <a:sx n="70" d="100"/>
          <a:sy n="70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1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71" y="1705033"/>
            <a:ext cx="3085598" cy="168926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42"/>
            <a:ext cx="5860071" cy="536574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4"/>
          <a:srcRect l="4866" r="15894"/>
          <a:stretch/>
        </p:blipFill>
        <p:spPr>
          <a:xfrm>
            <a:off x="5355772" y="3394293"/>
            <a:ext cx="3788228" cy="22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Analisi e sintesi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800" dirty="0"/>
              <a:t>Per </a:t>
            </a:r>
            <a:r>
              <a:rPr lang="it-IT" sz="2800" b="1" dirty="0"/>
              <a:t>analisi</a:t>
            </a:r>
            <a:r>
              <a:rPr lang="it-IT" sz="2800" dirty="0"/>
              <a:t> di un circuito combinatorio si intende l'individuazione della funzione logica realizzata dal circuito, formulata come espressione booleana.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it-IT" sz="2800" dirty="0"/>
              <a:t>Per </a:t>
            </a:r>
            <a:r>
              <a:rPr lang="it-IT" sz="2800" b="1" dirty="0"/>
              <a:t>sintesi</a:t>
            </a:r>
            <a:r>
              <a:rPr lang="it-IT" sz="2800" dirty="0"/>
              <a:t> di un circuito combinatorio si intende il disegno di un circuito combinatorio a partire da un’espressione booleana ( o dalla tabella di verità).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Es. 1: Si analizzi il seguente circuito combinatorio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19386" r="19385" b="50000"/>
          <a:stretch/>
        </p:blipFill>
        <p:spPr>
          <a:xfrm>
            <a:off x="4769066" y="2446530"/>
            <a:ext cx="1143000" cy="795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19896" r="19895" b="50628"/>
          <a:stretch/>
        </p:blipFill>
        <p:spPr>
          <a:xfrm>
            <a:off x="4770655" y="3931873"/>
            <a:ext cx="1123950" cy="78550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409918" y="3544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400300" y="2309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409918" y="45502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41070" y="265961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809721" y="41399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Y2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2"/>
          <a:srcRect l="19386" r="23212" b="50000"/>
          <a:stretch/>
        </p:blipFill>
        <p:spPr>
          <a:xfrm>
            <a:off x="3217068" y="4195782"/>
            <a:ext cx="1071563" cy="795500"/>
          </a:xfrm>
          <a:prstGeom prst="rect">
            <a:avLst/>
          </a:prstGeom>
        </p:spPr>
      </p:pic>
      <p:cxnSp>
        <p:nvCxnSpPr>
          <p:cNvPr id="18" name="Connettore 4 17"/>
          <p:cNvCxnSpPr>
            <a:stCxn id="11" idx="3"/>
          </p:cNvCxnSpPr>
          <p:nvPr/>
        </p:nvCxnSpPr>
        <p:spPr>
          <a:xfrm>
            <a:off x="2719618" y="3729624"/>
            <a:ext cx="2189148" cy="482825"/>
          </a:xfrm>
          <a:prstGeom prst="bentConnector3">
            <a:avLst>
              <a:gd name="adj1" fmla="val 74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>
            <a:stCxn id="16" idx="3"/>
          </p:cNvCxnSpPr>
          <p:nvPr/>
        </p:nvCxnSpPr>
        <p:spPr>
          <a:xfrm flipV="1">
            <a:off x="4288631" y="4462464"/>
            <a:ext cx="530426" cy="131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>
            <a:stCxn id="13" idx="3"/>
          </p:cNvCxnSpPr>
          <p:nvPr/>
        </p:nvCxnSpPr>
        <p:spPr>
          <a:xfrm>
            <a:off x="2718016" y="4734914"/>
            <a:ext cx="64192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4 32"/>
          <p:cNvCxnSpPr/>
          <p:nvPr/>
        </p:nvCxnSpPr>
        <p:spPr>
          <a:xfrm rot="16200000" flipH="1">
            <a:off x="2780258" y="3975645"/>
            <a:ext cx="757448" cy="240004"/>
          </a:xfrm>
          <a:prstGeom prst="bentConnector3">
            <a:avLst>
              <a:gd name="adj1" fmla="val 999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/>
          <p:nvPr/>
        </p:nvCxnSpPr>
        <p:spPr>
          <a:xfrm>
            <a:off x="2656393" y="2532319"/>
            <a:ext cx="2252373" cy="200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5400000" flipH="1" flipV="1">
            <a:off x="2440039" y="3556791"/>
            <a:ext cx="1645302" cy="710947"/>
          </a:xfrm>
          <a:prstGeom prst="bentConnector3">
            <a:avLst>
              <a:gd name="adj1" fmla="val 99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magine 51"/>
          <p:cNvPicPr>
            <a:picLocks noChangeAspect="1"/>
          </p:cNvPicPr>
          <p:nvPr/>
        </p:nvPicPr>
        <p:blipFill rotWithShape="1">
          <a:blip r:embed="rId4"/>
          <a:srcRect l="31045" t="62080" r="52898" b="26221"/>
          <a:stretch/>
        </p:blipFill>
        <p:spPr>
          <a:xfrm rot="5400000">
            <a:off x="3675717" y="2818806"/>
            <a:ext cx="440231" cy="526834"/>
          </a:xfrm>
          <a:prstGeom prst="rect">
            <a:avLst/>
          </a:prstGeom>
        </p:spPr>
      </p:pic>
      <p:cxnSp>
        <p:nvCxnSpPr>
          <p:cNvPr id="53" name="Connettore 4 52"/>
          <p:cNvCxnSpPr>
            <a:endCxn id="52" idx="0"/>
          </p:cNvCxnSpPr>
          <p:nvPr/>
        </p:nvCxnSpPr>
        <p:spPr>
          <a:xfrm rot="10800000" flipV="1">
            <a:off x="4159250" y="2979554"/>
            <a:ext cx="710406" cy="1026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9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Es. 1: Si analizzi il seguente circuito combinatorio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Soluzioni:</a:t>
            </a:r>
          </a:p>
          <a:p>
            <a:pPr marL="0" indent="0">
              <a:buNone/>
            </a:pPr>
            <a:r>
              <a:rPr lang="it-IT" sz="2400" dirty="0"/>
              <a:t>Y</a:t>
            </a:r>
            <a:r>
              <a:rPr lang="it-IT" sz="2400" baseline="-25000" dirty="0"/>
              <a:t>1</a:t>
            </a:r>
            <a:r>
              <a:rPr lang="it-IT" sz="2400" dirty="0"/>
              <a:t> = A’C</a:t>
            </a:r>
          </a:p>
          <a:p>
            <a:pPr marL="0" indent="0">
              <a:buNone/>
            </a:pPr>
            <a:r>
              <a:rPr lang="it-IT" sz="2400" dirty="0"/>
              <a:t>Y</a:t>
            </a:r>
            <a:r>
              <a:rPr lang="it-IT" sz="2400" baseline="-25000" dirty="0"/>
              <a:t>2</a:t>
            </a:r>
            <a:r>
              <a:rPr lang="it-IT" sz="2400" dirty="0"/>
              <a:t> = (B+C)B  = (B+C)+B = C+1 = 1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19386" r="19385" b="50000"/>
          <a:stretch/>
        </p:blipFill>
        <p:spPr>
          <a:xfrm>
            <a:off x="4769066" y="2446530"/>
            <a:ext cx="1143000" cy="7955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3"/>
          <a:srcRect l="19896" r="19895" b="50628"/>
          <a:stretch/>
        </p:blipFill>
        <p:spPr>
          <a:xfrm>
            <a:off x="4770655" y="3931873"/>
            <a:ext cx="1123950" cy="785504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409918" y="3544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400300" y="2309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409918" y="45502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41070" y="265961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Y1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809721" y="41399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Y2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2"/>
          <a:srcRect l="19386" r="23212" b="50000"/>
          <a:stretch/>
        </p:blipFill>
        <p:spPr>
          <a:xfrm>
            <a:off x="3217068" y="4195782"/>
            <a:ext cx="1071563" cy="795500"/>
          </a:xfrm>
          <a:prstGeom prst="rect">
            <a:avLst/>
          </a:prstGeom>
        </p:spPr>
      </p:pic>
      <p:cxnSp>
        <p:nvCxnSpPr>
          <p:cNvPr id="18" name="Connettore 4 17"/>
          <p:cNvCxnSpPr>
            <a:stCxn id="11" idx="3"/>
          </p:cNvCxnSpPr>
          <p:nvPr/>
        </p:nvCxnSpPr>
        <p:spPr>
          <a:xfrm>
            <a:off x="2719618" y="3729624"/>
            <a:ext cx="2189148" cy="482825"/>
          </a:xfrm>
          <a:prstGeom prst="bentConnector3">
            <a:avLst>
              <a:gd name="adj1" fmla="val 74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>
            <a:stCxn id="16" idx="3"/>
          </p:cNvCxnSpPr>
          <p:nvPr/>
        </p:nvCxnSpPr>
        <p:spPr>
          <a:xfrm flipV="1">
            <a:off x="4288631" y="4462464"/>
            <a:ext cx="530426" cy="131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>
            <a:stCxn id="13" idx="3"/>
          </p:cNvCxnSpPr>
          <p:nvPr/>
        </p:nvCxnSpPr>
        <p:spPr>
          <a:xfrm>
            <a:off x="2718016" y="4734914"/>
            <a:ext cx="64192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4 32"/>
          <p:cNvCxnSpPr/>
          <p:nvPr/>
        </p:nvCxnSpPr>
        <p:spPr>
          <a:xfrm rot="16200000" flipH="1">
            <a:off x="2780258" y="3975645"/>
            <a:ext cx="757448" cy="240004"/>
          </a:xfrm>
          <a:prstGeom prst="bentConnector3">
            <a:avLst>
              <a:gd name="adj1" fmla="val 999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/>
          <p:nvPr/>
        </p:nvCxnSpPr>
        <p:spPr>
          <a:xfrm>
            <a:off x="2656393" y="2532319"/>
            <a:ext cx="2252373" cy="200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5400000" flipH="1" flipV="1">
            <a:off x="2440039" y="3556791"/>
            <a:ext cx="1645302" cy="710947"/>
          </a:xfrm>
          <a:prstGeom prst="bentConnector3">
            <a:avLst>
              <a:gd name="adj1" fmla="val 99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magine 51"/>
          <p:cNvPicPr>
            <a:picLocks noChangeAspect="1"/>
          </p:cNvPicPr>
          <p:nvPr/>
        </p:nvPicPr>
        <p:blipFill rotWithShape="1">
          <a:blip r:embed="rId4"/>
          <a:srcRect l="31045" t="62080" r="52898" b="26221"/>
          <a:stretch/>
        </p:blipFill>
        <p:spPr>
          <a:xfrm rot="5400000">
            <a:off x="3675717" y="2818806"/>
            <a:ext cx="440231" cy="526834"/>
          </a:xfrm>
          <a:prstGeom prst="rect">
            <a:avLst/>
          </a:prstGeom>
        </p:spPr>
      </p:pic>
      <p:cxnSp>
        <p:nvCxnSpPr>
          <p:cNvPr id="53" name="Connettore 4 52"/>
          <p:cNvCxnSpPr>
            <a:endCxn id="52" idx="0"/>
          </p:cNvCxnSpPr>
          <p:nvPr/>
        </p:nvCxnSpPr>
        <p:spPr>
          <a:xfrm rot="10800000" flipV="1">
            <a:off x="4159250" y="2979554"/>
            <a:ext cx="710406" cy="1026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0"/>
          <p:cNvCxnSpPr/>
          <p:nvPr/>
        </p:nvCxnSpPr>
        <p:spPr>
          <a:xfrm flipV="1">
            <a:off x="1036800" y="5477158"/>
            <a:ext cx="488987" cy="2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10"/>
          <p:cNvCxnSpPr/>
          <p:nvPr/>
        </p:nvCxnSpPr>
        <p:spPr>
          <a:xfrm flipV="1">
            <a:off x="1052400" y="5400000"/>
            <a:ext cx="733200" cy="8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10"/>
          <p:cNvCxnSpPr/>
          <p:nvPr/>
        </p:nvCxnSpPr>
        <p:spPr>
          <a:xfrm flipV="1">
            <a:off x="2965380" y="5506170"/>
            <a:ext cx="18549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6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Scrivere le funzioni logiche relative al  circuito seguente: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r="58884"/>
          <a:stretch/>
        </p:blipFill>
        <p:spPr>
          <a:xfrm>
            <a:off x="1214181" y="2181225"/>
            <a:ext cx="2457819" cy="23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6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Scrivere le funzioni logiche relative al  circuito seguente: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Soluzione: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         Y=A’B’C’+ABC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58884"/>
          <a:stretch/>
        </p:blipFill>
        <p:spPr>
          <a:xfrm>
            <a:off x="1214181" y="2181225"/>
            <a:ext cx="2457819" cy="23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8A2E3-38AB-402D-BD05-C571186C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5B13D6-2038-43A9-B4B3-B24D00BC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Usare </a:t>
            </a:r>
            <a:r>
              <a:rPr lang="it-IT" dirty="0" err="1"/>
              <a:t>mux</a:t>
            </a:r>
            <a:r>
              <a:rPr lang="it-IT" dirty="0"/>
              <a:t> 2-1 per realizzare le seguenti funzioni logiche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CA513D-5783-437E-A714-C3EF0AD72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15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76DFD5-26B6-4F2B-846F-83FB52D04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49" r="55188"/>
          <a:stretch/>
        </p:blipFill>
        <p:spPr>
          <a:xfrm>
            <a:off x="2311252" y="2804743"/>
            <a:ext cx="3676650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0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MUX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Domande:</a:t>
            </a:r>
          </a:p>
          <a:p>
            <a:pPr marL="514350" indent="-514350">
              <a:buAutoNum type="arabicParenR"/>
            </a:pPr>
            <a:r>
              <a:rPr lang="it-IT" dirty="0"/>
              <a:t>quante porte AND servono per fare un MUX ad 8 ingressi utilizzando una rete AND/OR a 2 livelli?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hanno le AND ?</a:t>
            </a:r>
          </a:p>
          <a:p>
            <a:pPr marL="514350" indent="-514350">
              <a:buAutoNum type="arabicParenR"/>
            </a:pPr>
            <a:r>
              <a:rPr lang="it-IT" dirty="0"/>
              <a:t>Quanti ingressi ha l’OR che raccoglie le uscite degli AND?</a:t>
            </a:r>
          </a:p>
        </p:txBody>
      </p:sp>
    </p:spTree>
    <p:extLst>
      <p:ext uri="{BB962C8B-B14F-4D97-AF65-F5344CB8AC3E}">
        <p14:creationId xmlns:p14="http://schemas.microsoft.com/office/powerpoint/2010/main" val="420841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86" y="245000"/>
            <a:ext cx="7176000" cy="27104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86" y="2955400"/>
            <a:ext cx="7220850" cy="2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3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00" y="533686"/>
            <a:ext cx="1794000" cy="23072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0" y="908886"/>
            <a:ext cx="5740800" cy="1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242634-A742-2EAA-DB5C-7DFE11C0C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4</a:t>
            </a:fld>
            <a:r>
              <a:rPr lang="en-US"/>
              <a:t>&gt;</a:t>
            </a:r>
          </a:p>
          <a:p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DFE463-2164-B149-E0D9-9A920309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461"/>
            <a:ext cx="9144000" cy="43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29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Trovare la forma minima delle seguenti espressioni logiche. Disegnare il circuito.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Y= B(C+C’)   + A’B’C’ =</a:t>
            </a:r>
          </a:p>
          <a:p>
            <a:pPr marL="0" indent="0">
              <a:buNone/>
            </a:pPr>
            <a:r>
              <a:rPr lang="it-IT" dirty="0"/>
              <a:t>      B             + A’B’C’=</a:t>
            </a:r>
          </a:p>
          <a:p>
            <a:pPr marL="0" indent="0">
              <a:buNone/>
            </a:pPr>
            <a:r>
              <a:rPr lang="it-IT" dirty="0"/>
              <a:t> (B + BA’C’)  + A’B’C’ =</a:t>
            </a:r>
          </a:p>
          <a:p>
            <a:pPr marL="0" indent="0">
              <a:buNone/>
            </a:pPr>
            <a:r>
              <a:rPr lang="it-IT" dirty="0"/>
              <a:t>  B + (B</a:t>
            </a:r>
            <a:r>
              <a:rPr lang="it-IT" dirty="0">
                <a:solidFill>
                  <a:schemeClr val="accent3"/>
                </a:solidFill>
              </a:rPr>
              <a:t>A’C’</a:t>
            </a:r>
            <a:r>
              <a:rPr lang="it-IT" dirty="0"/>
              <a:t>  + B’</a:t>
            </a:r>
            <a:r>
              <a:rPr lang="it-IT" dirty="0">
                <a:solidFill>
                  <a:schemeClr val="accent3"/>
                </a:solidFill>
              </a:rPr>
              <a:t>A’C’</a:t>
            </a:r>
            <a:r>
              <a:rPr lang="it-IT" dirty="0"/>
              <a:t>) = </a:t>
            </a:r>
          </a:p>
          <a:p>
            <a:pPr marL="0" indent="0">
              <a:buNone/>
            </a:pPr>
            <a:r>
              <a:rPr lang="it-IT" dirty="0"/>
              <a:t>  B + A’C’(B+B’) = B + A’C’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b="78786"/>
          <a:stretch/>
        </p:blipFill>
        <p:spPr>
          <a:xfrm>
            <a:off x="210801" y="2560638"/>
            <a:ext cx="8837227" cy="4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b="71913"/>
          <a:stretch/>
        </p:blipFill>
        <p:spPr>
          <a:xfrm>
            <a:off x="342899" y="2058438"/>
            <a:ext cx="8383425" cy="236236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Soluzione</a:t>
            </a:r>
          </a:p>
        </p:txBody>
      </p:sp>
    </p:spTree>
    <p:extLst>
      <p:ext uri="{BB962C8B-B14F-4D97-AF65-F5344CB8AC3E}">
        <p14:creationId xmlns:p14="http://schemas.microsoft.com/office/powerpoint/2010/main" val="31016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Trasformare la rete NAND/NOR in una rete composta da AND/OR/NOT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24" y="3100146"/>
            <a:ext cx="4210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Trasformare la rete NAND/NOR in una rete composta da AND/OR/NOT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Soluzione: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95" y="3103643"/>
            <a:ext cx="4267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/>
              <a:t>Es. capitolo 2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342900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Trasformare la rete NAND/NOR in una rete composta da AND/OR/NOT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Soluzione: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70" y="3143912"/>
            <a:ext cx="52101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28627</TotalTime>
  <Words>348</Words>
  <Application>Microsoft Office PowerPoint</Application>
  <PresentationFormat>Presentazione su schermo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Es. capitolo 2</vt:lpstr>
      <vt:lpstr>Es. capitolo 2</vt:lpstr>
      <vt:lpstr>Es. capitolo 2</vt:lpstr>
      <vt:lpstr>Es. capitolo 2</vt:lpstr>
      <vt:lpstr>Es. capitolo 2</vt:lpstr>
      <vt:lpstr>Analisi e sintesi</vt:lpstr>
      <vt:lpstr>Es. Analisi</vt:lpstr>
      <vt:lpstr>Es. Analisi</vt:lpstr>
      <vt:lpstr>Es. Analisi</vt:lpstr>
      <vt:lpstr>Es. Analisi</vt:lpstr>
      <vt:lpstr>Esercizi</vt:lpstr>
      <vt:lpstr>MUX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188</cp:revision>
  <cp:lastPrinted>2018-05-04T12:36:55Z</cp:lastPrinted>
  <dcterms:created xsi:type="dcterms:W3CDTF">2012-08-07T04:56:47Z</dcterms:created>
  <dcterms:modified xsi:type="dcterms:W3CDTF">2023-10-07T07:23:37Z</dcterms:modified>
</cp:coreProperties>
</file>