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7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633" r:id="rId2"/>
    <p:sldId id="634" r:id="rId3"/>
    <p:sldId id="635" r:id="rId4"/>
    <p:sldId id="615" r:id="rId5"/>
    <p:sldId id="636" r:id="rId6"/>
    <p:sldId id="585" r:id="rId7"/>
    <p:sldId id="586" r:id="rId8"/>
    <p:sldId id="587" r:id="rId9"/>
    <p:sldId id="631" r:id="rId10"/>
    <p:sldId id="588" r:id="rId11"/>
    <p:sldId id="589" r:id="rId12"/>
    <p:sldId id="590" r:id="rId13"/>
    <p:sldId id="630" r:id="rId14"/>
    <p:sldId id="632" r:id="rId15"/>
    <p:sldId id="591" r:id="rId16"/>
    <p:sldId id="592" r:id="rId17"/>
    <p:sldId id="639" r:id="rId18"/>
    <p:sldId id="616" r:id="rId19"/>
    <p:sldId id="640" r:id="rId20"/>
    <p:sldId id="641" r:id="rId21"/>
    <p:sldId id="593" r:id="rId22"/>
    <p:sldId id="594" r:id="rId23"/>
    <p:sldId id="595" r:id="rId24"/>
    <p:sldId id="596" r:id="rId25"/>
    <p:sldId id="597" r:id="rId26"/>
    <p:sldId id="598" r:id="rId27"/>
    <p:sldId id="642" r:id="rId28"/>
    <p:sldId id="40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89325" autoAdjust="0"/>
  </p:normalViewPr>
  <p:slideViewPr>
    <p:cSldViewPr snapToGrid="0">
      <p:cViewPr varScale="1">
        <p:scale>
          <a:sx n="80" d="100"/>
          <a:sy n="80" d="100"/>
        </p:scale>
        <p:origin x="840" y="84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 varScale="1">
      <p:scale>
        <a:sx n="1" d="1"/>
        <a:sy n="1" d="1"/>
      </p:scale>
      <p:origin x="0" y="-57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BE7AA6-A53C-EF40-9ABA-405E81C313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03DA8-2FAE-1D49-843B-2D1147D83B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D14E1-1606-8643-AD51-4CB517287A2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0ABC3-E6A8-D04A-A8AA-576EBEB941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2BDFB-0042-3D4F-B9AA-6493E4399B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96D0A-B08E-F942-BA67-52996CC6558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7922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94518-ED2A-4FE1-9A2F-282A916F9132}" type="slidenum">
              <a:rPr lang="en-US"/>
              <a:pPr/>
              <a:t>1</a:t>
            </a:fld>
            <a:endParaRPr lang="en-US"/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050214-5860-BE43-A146-4C6EB173ED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EB4B755-329B-474C-8D0E-B43033F9FFC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378363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9EDCC-B73F-4303-9888-A34FB7DF2A0D}" type="slidenum">
              <a:rPr lang="en-US"/>
              <a:pPr/>
              <a:t>17</a:t>
            </a:fld>
            <a:endParaRPr lang="en-US"/>
          </a:p>
        </p:txBody>
      </p:sp>
      <p:sp>
        <p:nvSpPr>
          <p:cNvPr id="100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EFCDBF-8E8A-E24B-A047-DE73B390C3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475BAE8-CB34-654F-8850-C822252D42E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145146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463B4-C7E6-4230-BF4B-6A95DDDD3D17}" type="slidenum">
              <a:rPr lang="en-US"/>
              <a:pPr/>
              <a:t>21</a:t>
            </a:fld>
            <a:endParaRPr lang="en-US"/>
          </a:p>
        </p:txBody>
      </p:sp>
      <p:sp>
        <p:nvSpPr>
          <p:cNvPr id="100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45A6C7-D42D-0B45-A552-C6061BE3A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86860B3-47EC-EB41-9CE0-071E46DD5FC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467165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C8E213-DB51-472C-9866-EB9716505CA4}" type="slidenum">
              <a:rPr lang="en-US"/>
              <a:pPr/>
              <a:t>22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CEA5C3-172F-7C4B-9DC2-DEB395AB89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0DA4618-42DA-2C4C-9E00-B4157CB27DA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031689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2706F-ED4F-4262-84D0-62C0EEC2865D}" type="slidenum">
              <a:rPr lang="en-US"/>
              <a:pPr/>
              <a:t>23</a:t>
            </a:fld>
            <a:endParaRPr lang="en-US"/>
          </a:p>
        </p:txBody>
      </p:sp>
      <p:sp>
        <p:nvSpPr>
          <p:cNvPr id="101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82ADE5-BE86-6344-A6AB-631E1D2A95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14261F9-DF60-5C45-8268-DE92C159230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319159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05186-FCC2-4A2D-A400-07B1D3379528}" type="slidenum">
              <a:rPr lang="en-US"/>
              <a:pPr/>
              <a:t>24</a:t>
            </a:fld>
            <a:endParaRPr lang="en-US"/>
          </a:p>
        </p:txBody>
      </p:sp>
      <p:sp>
        <p:nvSpPr>
          <p:cNvPr id="101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15CD97-FEC7-7C46-8172-12CDF01915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229F1FA-8EA5-6A41-AF91-EAAF84CC27B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245521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0DA16-AD53-4042-9247-495EB0C84AF1}" type="slidenum">
              <a:rPr lang="en-US"/>
              <a:pPr/>
              <a:t>25</a:t>
            </a:fld>
            <a:endParaRPr lang="en-US"/>
          </a:p>
        </p:txBody>
      </p:sp>
      <p:sp>
        <p:nvSpPr>
          <p:cNvPr id="101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A82F1D-1F44-9141-A4B8-171D17BAE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1D77720-ACF8-7542-9A1B-63A8BC513E9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548056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252E0-C543-453A-A3CD-7D3E22E429E1}" type="slidenum">
              <a:rPr lang="en-US"/>
              <a:pPr/>
              <a:t>26</a:t>
            </a:fld>
            <a:endParaRPr lang="en-US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F2A219-EE73-C040-97C1-36F50BE29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9C8FFAA-E4A0-8C45-B5B9-38810A70300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36789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116A2-289C-46C5-9D36-D6AE93CCD44C}" type="slidenum">
              <a:rPr lang="en-US"/>
              <a:pPr/>
              <a:t>27</a:t>
            </a:fld>
            <a:endParaRPr 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7579E8-775F-884F-B8E8-21F5A1FF8A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9959064-2B80-0243-9675-BD7A3C0F2BB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591962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D32CBD-8696-F946-96C2-9FA057275F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6556A4F-80C1-854A-B6AA-FF4ED2D39F1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0A41B-BBF9-2A43-9B54-15151CB586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91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94518-ED2A-4FE1-9A2F-282A916F9132}" type="slidenum">
              <a:rPr lang="en-US"/>
              <a:pPr/>
              <a:t>2</a:t>
            </a:fld>
            <a:endParaRPr lang="en-US"/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050214-5860-BE43-A146-4C6EB173ED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EB4B755-329B-474C-8D0E-B43033F9FFC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283886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94518-ED2A-4FE1-9A2F-282A916F9132}" type="slidenum">
              <a:rPr lang="en-US"/>
              <a:pPr/>
              <a:t>3</a:t>
            </a:fld>
            <a:endParaRPr lang="en-US"/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050214-5860-BE43-A146-4C6EB173ED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EB4B755-329B-474C-8D0E-B43033F9FFC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510200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47163-3C85-455D-974E-FC7970630275}" type="slidenum">
              <a:rPr lang="en-US"/>
              <a:pPr/>
              <a:t>10</a:t>
            </a:fld>
            <a:endParaRPr lang="en-US"/>
          </a:p>
        </p:txBody>
      </p:sp>
      <p:sp>
        <p:nvSpPr>
          <p:cNvPr id="100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D2ADA6-E294-C249-B5A0-7003433175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4BCDB42-4CBE-DE4D-B716-D22EBC094EC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416362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2A010-D8B5-4956-AD77-7CB697F294E6}" type="slidenum">
              <a:rPr lang="en-US"/>
              <a:pPr/>
              <a:t>11</a:t>
            </a:fld>
            <a:endParaRPr lang="en-US"/>
          </a:p>
        </p:txBody>
      </p:sp>
      <p:sp>
        <p:nvSpPr>
          <p:cNvPr id="100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CB615-BFD3-F24C-950C-1752779155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3107A08-AD06-864C-ADFD-C6B816DF501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605094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FED2E-1D6C-44A0-85F6-4B7E5EC7291D}" type="slidenum">
              <a:rPr lang="en-US"/>
              <a:pPr/>
              <a:t>12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F6F13-3D92-1449-97FA-36D77EDFE3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B413B1C-4E84-2345-B76C-6FED3D46A6E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035312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2A010-D8B5-4956-AD77-7CB697F294E6}" type="slidenum">
              <a:rPr lang="en-US"/>
              <a:pPr/>
              <a:t>13</a:t>
            </a:fld>
            <a:endParaRPr lang="en-US"/>
          </a:p>
        </p:txBody>
      </p:sp>
      <p:sp>
        <p:nvSpPr>
          <p:cNvPr id="100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CB615-BFD3-F24C-950C-1752779155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3107A08-AD06-864C-ADFD-C6B816DF501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961200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85811-86C3-430D-A2C0-E389873C63E0}" type="slidenum">
              <a:rPr lang="en-US"/>
              <a:pPr/>
              <a:t>15</a:t>
            </a:fld>
            <a:endParaRPr lang="en-US"/>
          </a:p>
        </p:txBody>
      </p:sp>
      <p:sp>
        <p:nvSpPr>
          <p:cNvPr id="100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8C33B8-0D1D-DE45-911A-287BCB81E3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D078EAA-8F76-EC4E-B9C6-BDF60F89791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903201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9EDCC-B73F-4303-9888-A34FB7DF2A0D}" type="slidenum">
              <a:rPr lang="en-US"/>
              <a:pPr/>
              <a:t>16</a:t>
            </a:fld>
            <a:endParaRPr lang="en-US"/>
          </a:p>
        </p:txBody>
      </p:sp>
      <p:sp>
        <p:nvSpPr>
          <p:cNvPr id="100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EFCDBF-8E8A-E24B-A047-DE73B390C3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475BAE8-CB34-654F-8850-C822252D42E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74721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tags" Target="../tags/tag5.xml"/><Relationship Id="rId7" Type="http://schemas.openxmlformats.org/officeDocument/2006/relationships/oleObject" Target="../embeddings/oleObject2.bin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wmf"/><Relationship Id="rId4" Type="http://schemas.openxmlformats.org/officeDocument/2006/relationships/tags" Target="../tags/tag6.xml"/><Relationship Id="rId9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23.wmf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121" y="3754261"/>
            <a:ext cx="2457450" cy="2428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Use K-Maps to see theorems</a:t>
            </a:r>
            <a:endParaRPr lang="en-US" sz="4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789714" y="4245425"/>
            <a:ext cx="2775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   </a:t>
            </a:r>
          </a:p>
        </p:txBody>
      </p:sp>
      <p:graphicFrame>
        <p:nvGraphicFramePr>
          <p:cNvPr id="8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860910"/>
              </p:ext>
            </p:extLst>
          </p:nvPr>
        </p:nvGraphicFramePr>
        <p:xfrm>
          <a:off x="78486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Covering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asellaDiTesto 3"/>
          <p:cNvSpPr txBox="1"/>
          <p:nvPr/>
        </p:nvSpPr>
        <p:spPr>
          <a:xfrm>
            <a:off x="6042660" y="470708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0       1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042659" y="532430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0       1</a:t>
            </a:r>
          </a:p>
        </p:txBody>
      </p:sp>
      <p:sp>
        <p:nvSpPr>
          <p:cNvPr id="5" name="Rettangolo arrotondato 4"/>
          <p:cNvSpPr/>
          <p:nvPr/>
        </p:nvSpPr>
        <p:spPr>
          <a:xfrm>
            <a:off x="5977890" y="4725105"/>
            <a:ext cx="522923" cy="487185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arrotondato 12"/>
          <p:cNvSpPr/>
          <p:nvPr/>
        </p:nvSpPr>
        <p:spPr>
          <a:xfrm>
            <a:off x="5938359" y="4674289"/>
            <a:ext cx="605314" cy="1190298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904723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8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36885" y="1371600"/>
            <a:ext cx="7673715" cy="4525963"/>
          </a:xfrm>
        </p:spPr>
        <p:txBody>
          <a:bodyPr/>
          <a:lstStyle/>
          <a:p>
            <a:r>
              <a:rPr lang="en-US" dirty="0"/>
              <a:t>Multiplexers</a:t>
            </a:r>
          </a:p>
          <a:p>
            <a:r>
              <a:rPr lang="en-US" dirty="0"/>
              <a:t>Decoders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Combinational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19872373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3" name="Rectangle 3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381000" y="990599"/>
            <a:ext cx="7772400" cy="5698299"/>
          </a:xfrm>
        </p:spPr>
        <p:txBody>
          <a:bodyPr>
            <a:normAutofit/>
          </a:bodyPr>
          <a:lstStyle/>
          <a:p>
            <a:r>
              <a:rPr lang="en-US" dirty="0"/>
              <a:t>Selects between one of </a:t>
            </a:r>
            <a:r>
              <a:rPr lang="en-US" i="1" dirty="0"/>
              <a:t>N</a:t>
            </a:r>
            <a:r>
              <a:rPr lang="en-US" dirty="0"/>
              <a:t> inputs to connect to output</a:t>
            </a:r>
          </a:p>
          <a:p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i="1" dirty="0"/>
              <a:t>N</a:t>
            </a:r>
            <a:r>
              <a:rPr lang="en-US" dirty="0"/>
              <a:t>-bit select input – control input</a:t>
            </a:r>
          </a:p>
          <a:p>
            <a:r>
              <a:rPr lang="en-US" sz="2400" b="1" dirty="0"/>
              <a:t>Example:</a:t>
            </a:r>
            <a:r>
              <a:rPr lang="en-US" sz="2400" dirty="0"/>
              <a:t>                     </a:t>
            </a:r>
            <a:r>
              <a:rPr lang="en-US" sz="2400" b="1" dirty="0"/>
              <a:t>2:1 Mux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pPr marL="0" indent="0" algn="ctr">
              <a:buNone/>
            </a:pPr>
            <a:r>
              <a:rPr lang="en-US" sz="2400" dirty="0"/>
              <a:t>Y = SD</a:t>
            </a:r>
            <a:r>
              <a:rPr lang="en-US" sz="2400" baseline="-25000" dirty="0"/>
              <a:t>0 </a:t>
            </a:r>
            <a:r>
              <a:rPr lang="en-US" sz="2400" dirty="0"/>
              <a:t>+SD</a:t>
            </a:r>
            <a:r>
              <a:rPr lang="en-US" sz="2400" baseline="-25000" dirty="0"/>
              <a:t>1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Multiplexer (Mux)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91771"/>
              </p:ext>
            </p:extLst>
          </p:nvPr>
        </p:nvGraphicFramePr>
        <p:xfrm>
          <a:off x="2778691" y="2958197"/>
          <a:ext cx="2362200" cy="302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517400" imgH="1942200" progId="Visio.Drawing.6">
                  <p:embed/>
                </p:oleObj>
              </mc:Choice>
              <mc:Fallback>
                <p:oleObj name="VISIO" r:id="rId4" imgW="1517400" imgH="1942200" progId="Visio.Drawing.6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8691" y="2958197"/>
                        <a:ext cx="2362200" cy="302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BAB75CDF-6572-4C17-9E65-61C61357FB2B}"/>
              </a:ext>
            </a:extLst>
          </p:cNvPr>
          <p:cNvCxnSpPr/>
          <p:nvPr/>
        </p:nvCxnSpPr>
        <p:spPr>
          <a:xfrm>
            <a:off x="3908121" y="6237962"/>
            <a:ext cx="2004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26518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790544" y="5867400"/>
            <a:ext cx="1905000" cy="4572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2-&lt;</a:t>
            </a:r>
            <a:fld id="{4A5C0BFF-4629-4BAF-A722-EBD678215DEC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r>
              <a:rPr lang="en-US">
                <a:solidFill>
                  <a:schemeClr val="tx1"/>
                </a:solidFill>
              </a:rPr>
              <a:t>&gt;</a:t>
            </a:r>
          </a:p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533400" y="858186"/>
            <a:ext cx="3810000" cy="5567665"/>
          </a:xfrm>
        </p:spPr>
        <p:txBody>
          <a:bodyPr/>
          <a:lstStyle/>
          <a:p>
            <a:r>
              <a:rPr lang="en-US" b="1" dirty="0"/>
              <a:t>Logic gates</a:t>
            </a:r>
          </a:p>
          <a:p>
            <a:pPr lvl="1"/>
            <a:r>
              <a:rPr lang="en-US" sz="2000" dirty="0"/>
              <a:t>Sum-of-products form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graphicFrame>
        <p:nvGraphicFramePr>
          <p:cNvPr id="1092612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</p:nvPr>
        </p:nvGraphicFramePr>
        <p:xfrm>
          <a:off x="5647544" y="2971800"/>
          <a:ext cx="16478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942840" imgH="1221480" progId="Visio.Drawing.6">
                  <p:embed/>
                </p:oleObj>
              </mc:Choice>
              <mc:Fallback>
                <p:oleObj name="VISIO" r:id="rId7" imgW="942840" imgH="1221480" progId="Visio.Drawing.6">
                  <p:embed/>
                  <p:pic>
                    <p:nvPicPr>
                      <p:cNvPr id="10926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7544" y="2971800"/>
                        <a:ext cx="164782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14" name="Object 6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1092200" y="1752600"/>
          <a:ext cx="24130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774800" imgH="2914560" progId="Visio.Drawing.6">
                  <p:embed/>
                </p:oleObj>
              </mc:Choice>
              <mc:Fallback>
                <p:oleObj name="VISIO" r:id="rId9" imgW="1774800" imgH="2914560" progId="Visio.Drawing.6">
                  <p:embed/>
                  <p:pic>
                    <p:nvPicPr>
                      <p:cNvPr id="10926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1752600"/>
                        <a:ext cx="24130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616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52144" y="838200"/>
            <a:ext cx="3810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 err="1">
                <a:latin typeface="+mj-lt"/>
                <a:cs typeface="Arial" charset="0"/>
              </a:rPr>
              <a:t>Tristates</a:t>
            </a:r>
            <a:endParaRPr lang="en-US" sz="3200" b="1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For an N-input mux, use N </a:t>
            </a:r>
            <a:r>
              <a:rPr lang="en-US" sz="2000" dirty="0" err="1">
                <a:latin typeface="+mj-lt"/>
                <a:cs typeface="Arial" charset="0"/>
              </a:rPr>
              <a:t>tristates</a:t>
            </a: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Turn on exactly one to select the appropriate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Multiplexer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294411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3" name="Rectangle 3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381000" y="990600"/>
            <a:ext cx="7772400" cy="1817451"/>
          </a:xfrm>
        </p:spPr>
        <p:txBody>
          <a:bodyPr>
            <a:normAutofit/>
          </a:bodyPr>
          <a:lstStyle/>
          <a:p>
            <a:r>
              <a:rPr lang="en-US" dirty="0"/>
              <a:t>I multiplexer a 4 </a:t>
            </a:r>
            <a:r>
              <a:rPr lang="en-US" dirty="0" err="1"/>
              <a:t>ingressi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realizzati</a:t>
            </a:r>
            <a:r>
              <a:rPr lang="en-US" dirty="0"/>
              <a:t> a </a:t>
            </a:r>
            <a:r>
              <a:rPr lang="en-US" dirty="0" err="1"/>
              <a:t>partire</a:t>
            </a:r>
            <a:r>
              <a:rPr lang="en-US" dirty="0"/>
              <a:t> da </a:t>
            </a:r>
            <a:r>
              <a:rPr lang="en-US" dirty="0" err="1"/>
              <a:t>quelli</a:t>
            </a:r>
            <a:r>
              <a:rPr lang="en-US" dirty="0"/>
              <a:t> a 2 </a:t>
            </a:r>
            <a:r>
              <a:rPr lang="en-US" dirty="0" err="1"/>
              <a:t>ingressi</a:t>
            </a:r>
            <a:r>
              <a:rPr lang="en-US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Multiplexer a 4 </a:t>
            </a:r>
            <a:r>
              <a:rPr lang="en-US" sz="4400" dirty="0" err="1">
                <a:latin typeface="+mj-lt"/>
              </a:rPr>
              <a:t>ingressi</a:t>
            </a:r>
            <a:endParaRPr lang="en-US" sz="4400" dirty="0">
              <a:latin typeface="+mj-lt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359" y="4222209"/>
            <a:ext cx="733425" cy="103822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222" y="3531139"/>
            <a:ext cx="733425" cy="1038225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808479" y="298492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</a:t>
            </a:r>
            <a:r>
              <a:rPr lang="it-IT" baseline="-25000" dirty="0"/>
              <a:t>0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1808479" y="341217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dirty="0"/>
              <a:t>D</a:t>
            </a:r>
            <a:r>
              <a:rPr lang="it-IT" baseline="-25000" dirty="0"/>
              <a:t>1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1838959" y="427631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dirty="0"/>
              <a:t>D</a:t>
            </a:r>
            <a:r>
              <a:rPr lang="it-IT" baseline="-25000" dirty="0"/>
              <a:t>2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1838959" y="462904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dirty="0"/>
              <a:t>D</a:t>
            </a:r>
            <a:r>
              <a:rPr lang="it-IT" baseline="-25000" dirty="0"/>
              <a:t>3</a:t>
            </a:r>
          </a:p>
        </p:txBody>
      </p:sp>
      <p:cxnSp>
        <p:nvCxnSpPr>
          <p:cNvPr id="16" name="Connettore 4 15"/>
          <p:cNvCxnSpPr/>
          <p:nvPr/>
        </p:nvCxnSpPr>
        <p:spPr>
          <a:xfrm>
            <a:off x="2628796" y="3412178"/>
            <a:ext cx="807824" cy="4130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4 17"/>
          <p:cNvCxnSpPr/>
          <p:nvPr/>
        </p:nvCxnSpPr>
        <p:spPr>
          <a:xfrm flipV="1">
            <a:off x="2838450" y="4183380"/>
            <a:ext cx="704850" cy="5181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4"/>
          <a:srcRect r="11271"/>
          <a:stretch/>
        </p:blipFill>
        <p:spPr>
          <a:xfrm>
            <a:off x="2214361" y="2933781"/>
            <a:ext cx="650760" cy="1038225"/>
          </a:xfrm>
          <a:prstGeom prst="rect">
            <a:avLst/>
          </a:prstGeom>
        </p:spPr>
      </p:pic>
      <p:sp>
        <p:nvSpPr>
          <p:cNvPr id="22" name="CasellaDiTesto 21"/>
          <p:cNvSpPr txBox="1"/>
          <p:nvPr/>
        </p:nvSpPr>
        <p:spPr>
          <a:xfrm>
            <a:off x="2425856" y="265613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</a:t>
            </a:r>
            <a:r>
              <a:rPr lang="it-IT" baseline="-25000" dirty="0"/>
              <a:t>0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2425856" y="393430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</a:t>
            </a:r>
            <a:r>
              <a:rPr lang="it-IT" baseline="-25000" dirty="0"/>
              <a:t>0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3564709" y="322751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</a:t>
            </a:r>
            <a:r>
              <a:rPr lang="it-IT" baseline="-25000" dirty="0"/>
              <a:t>1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3958384" y="380367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</a:t>
            </a:r>
            <a:endParaRPr lang="it-IT" baseline="-25000" dirty="0"/>
          </a:p>
        </p:txBody>
      </p:sp>
      <p:grpSp>
        <p:nvGrpSpPr>
          <p:cNvPr id="34" name="Gruppo 33"/>
          <p:cNvGrpSpPr/>
          <p:nvPr/>
        </p:nvGrpSpPr>
        <p:grpSpPr>
          <a:xfrm>
            <a:off x="5109004" y="3079328"/>
            <a:ext cx="851515" cy="1661993"/>
            <a:chOff x="6282484" y="2623385"/>
            <a:chExt cx="851515" cy="1661993"/>
          </a:xfrm>
        </p:grpSpPr>
        <p:sp>
          <p:nvSpPr>
            <p:cNvPr id="28" name="CasellaDiTesto 27"/>
            <p:cNvSpPr txBox="1"/>
            <p:nvPr/>
          </p:nvSpPr>
          <p:spPr>
            <a:xfrm>
              <a:off x="6282484" y="2623385"/>
              <a:ext cx="851515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</a:t>
              </a:r>
              <a:r>
                <a:rPr lang="it-IT" baseline="-25000" dirty="0"/>
                <a:t>1 </a:t>
              </a:r>
              <a:r>
                <a:rPr lang="it-IT" dirty="0"/>
                <a:t>S</a:t>
              </a:r>
              <a:r>
                <a:rPr lang="it-IT" baseline="-25000" dirty="0"/>
                <a:t>0  </a:t>
              </a:r>
              <a:r>
                <a:rPr lang="it-IT" dirty="0"/>
                <a:t>Y</a:t>
              </a:r>
            </a:p>
            <a:p>
              <a:r>
                <a:rPr lang="it-IT" dirty="0"/>
                <a:t>0  0  D</a:t>
              </a:r>
              <a:r>
                <a:rPr lang="it-IT" baseline="-25000" dirty="0"/>
                <a:t>0</a:t>
              </a:r>
            </a:p>
            <a:p>
              <a:r>
                <a:rPr lang="it-IT" dirty="0"/>
                <a:t>0  1  D</a:t>
              </a:r>
              <a:r>
                <a:rPr lang="it-IT" baseline="-25000" dirty="0"/>
                <a:t>1</a:t>
              </a:r>
            </a:p>
            <a:p>
              <a:r>
                <a:rPr lang="it-IT" dirty="0"/>
                <a:t>1  0  D</a:t>
              </a:r>
              <a:r>
                <a:rPr lang="it-IT" baseline="-25000" dirty="0"/>
                <a:t>2</a:t>
              </a:r>
            </a:p>
            <a:p>
              <a:r>
                <a:rPr lang="it-IT" dirty="0"/>
                <a:t>1  1  D</a:t>
              </a:r>
              <a:r>
                <a:rPr lang="it-IT" baseline="-25000" dirty="0"/>
                <a:t>3</a:t>
              </a:r>
            </a:p>
            <a:p>
              <a:endParaRPr lang="it-IT" baseline="-25000" dirty="0"/>
            </a:p>
          </p:txBody>
        </p:sp>
        <p:cxnSp>
          <p:nvCxnSpPr>
            <p:cNvPr id="30" name="Connettore diritto 29"/>
            <p:cNvCxnSpPr/>
            <p:nvPr/>
          </p:nvCxnSpPr>
          <p:spPr>
            <a:xfrm>
              <a:off x="6282484" y="2952831"/>
              <a:ext cx="815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/>
            <p:cNvCxnSpPr/>
            <p:nvPr/>
          </p:nvCxnSpPr>
          <p:spPr>
            <a:xfrm>
              <a:off x="6781800" y="2720340"/>
              <a:ext cx="7620" cy="1360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035689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MUX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Domande:</a:t>
            </a:r>
          </a:p>
          <a:p>
            <a:pPr marL="514350" indent="-514350">
              <a:buAutoNum type="arabicParenR"/>
            </a:pPr>
            <a:r>
              <a:rPr lang="it-IT" dirty="0"/>
              <a:t>quante porte AND servono per fare un MUX ad 8 ingressi utilizzando una rete AND/OR a 2 livelli?</a:t>
            </a:r>
          </a:p>
          <a:p>
            <a:pPr marL="514350" indent="-514350">
              <a:buAutoNum type="arabicParenR"/>
            </a:pPr>
            <a:r>
              <a:rPr lang="it-IT" dirty="0"/>
              <a:t>Quanti ingressi hanno le AND ?</a:t>
            </a:r>
          </a:p>
          <a:p>
            <a:pPr marL="514350" indent="-514350">
              <a:buAutoNum type="arabicParenR"/>
            </a:pPr>
            <a:r>
              <a:rPr lang="it-IT" dirty="0"/>
              <a:t>Quanti ingressi ha l’OR che raccoglie le uscite degli AND?</a:t>
            </a:r>
          </a:p>
        </p:txBody>
      </p:sp>
    </p:spTree>
    <p:extLst>
      <p:ext uri="{BB962C8B-B14F-4D97-AF65-F5344CB8AC3E}">
        <p14:creationId xmlns:p14="http://schemas.microsoft.com/office/powerpoint/2010/main" val="3987778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894" name="Object 6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3396911" y="1943100"/>
          <a:ext cx="1709738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772920" imgH="1583640" progId="Visio.Drawing.6">
                  <p:embed/>
                </p:oleObj>
              </mc:Choice>
              <mc:Fallback>
                <p:oleObj name="VISIO" r:id="rId5" imgW="772920" imgH="1583640" progId="Visio.Drawing.6">
                  <p:embed/>
                  <p:pic>
                    <p:nvPicPr>
                      <p:cNvPr id="9338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911" y="1943100"/>
                        <a:ext cx="1709738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3898" name="Rectangle 1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Using mux as a lookup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Logic using Multiplexers</a:t>
            </a:r>
          </a:p>
        </p:txBody>
      </p:sp>
    </p:spTree>
    <p:extLst>
      <p:ext uri="{BB962C8B-B14F-4D97-AF65-F5344CB8AC3E}">
        <p14:creationId xmlns:p14="http://schemas.microsoft.com/office/powerpoint/2010/main" val="129493920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3108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1476375" y="2438400"/>
          <a:ext cx="657225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322360" imgH="697320" progId="Visio.Drawing.6">
                  <p:embed/>
                </p:oleObj>
              </mc:Choice>
              <mc:Fallback>
                <p:oleObj name="VISIO" r:id="rId5" imgW="2322360" imgH="697320" progId="Visio.Drawing.6">
                  <p:embed/>
                  <p:pic>
                    <p:nvPicPr>
                      <p:cNvPr id="9431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438400"/>
                        <a:ext cx="657225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310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Reducing the size of the mux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Logic using Multiplexers</a:t>
            </a:r>
          </a:p>
        </p:txBody>
      </p:sp>
    </p:spTree>
    <p:extLst>
      <p:ext uri="{BB962C8B-B14F-4D97-AF65-F5344CB8AC3E}">
        <p14:creationId xmlns:p14="http://schemas.microsoft.com/office/powerpoint/2010/main" val="23644382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9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Data una </a:t>
            </a:r>
            <a:r>
              <a:rPr lang="en-US" sz="3200" dirty="0" err="1">
                <a:latin typeface="+mj-lt"/>
                <a:cs typeface="Arial" charset="0"/>
              </a:rPr>
              <a:t>funzione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dirty="0" err="1">
                <a:latin typeface="+mj-lt"/>
                <a:cs typeface="Arial" charset="0"/>
              </a:rPr>
              <a:t>booleana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f</a:t>
            </a:r>
            <a:r>
              <a:rPr lang="en-US" sz="3200" dirty="0">
                <a:latin typeface="+mj-lt"/>
                <a:cs typeface="Arial" charset="0"/>
              </a:rPr>
              <a:t> di </a:t>
            </a:r>
            <a:r>
              <a:rPr lang="en-US" sz="3200" i="1" dirty="0">
                <a:latin typeface="+mj-lt"/>
                <a:cs typeface="Arial" charset="0"/>
              </a:rPr>
              <a:t>n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dirty="0" err="1">
                <a:latin typeface="+mj-lt"/>
                <a:cs typeface="Arial" charset="0"/>
              </a:rPr>
              <a:t>variabili</a:t>
            </a:r>
            <a:r>
              <a:rPr lang="en-US" sz="3200" dirty="0">
                <a:latin typeface="+mj-lt"/>
                <a:cs typeface="Arial" charset="0"/>
              </a:rPr>
              <a:t> vale </a:t>
            </a:r>
            <a:r>
              <a:rPr lang="en-US" sz="3200" dirty="0" err="1">
                <a:latin typeface="+mj-lt"/>
                <a:cs typeface="Arial" charset="0"/>
              </a:rPr>
              <a:t>l'uguaglianza</a:t>
            </a:r>
            <a:r>
              <a:rPr lang="en-US" sz="3200" dirty="0">
                <a:latin typeface="+mj-lt"/>
                <a:cs typeface="Arial" charset="0"/>
              </a:rPr>
              <a:t>:</a:t>
            </a:r>
          </a:p>
          <a:p>
            <a:pPr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 err="1">
                <a:latin typeface="+mj-lt"/>
                <a:cs typeface="Arial" charset="0"/>
              </a:rPr>
              <a:t>possiamo</a:t>
            </a:r>
            <a:r>
              <a:rPr lang="en-US" sz="3200" dirty="0">
                <a:latin typeface="+mj-lt"/>
                <a:cs typeface="Arial" charset="0"/>
              </a:rPr>
              <a:t>  </a:t>
            </a:r>
            <a:r>
              <a:rPr lang="en-US" sz="3200" dirty="0" err="1">
                <a:latin typeface="+mj-lt"/>
                <a:cs typeface="Arial" charset="0"/>
              </a:rPr>
              <a:t>utilizzare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dirty="0" err="1">
                <a:latin typeface="+mj-lt"/>
                <a:cs typeface="Arial" charset="0"/>
              </a:rPr>
              <a:t>questo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dirty="0" err="1">
                <a:latin typeface="+mj-lt"/>
                <a:cs typeface="Arial" charset="0"/>
              </a:rPr>
              <a:t>teorema</a:t>
            </a:r>
            <a:r>
              <a:rPr lang="en-US" sz="3200" dirty="0">
                <a:latin typeface="+mj-lt"/>
                <a:cs typeface="Arial" charset="0"/>
              </a:rPr>
              <a:t> per </a:t>
            </a:r>
            <a:r>
              <a:rPr lang="en-US" sz="3200" dirty="0" err="1">
                <a:latin typeface="+mj-lt"/>
                <a:cs typeface="Arial" charset="0"/>
              </a:rPr>
              <a:t>realizzare</a:t>
            </a:r>
            <a:r>
              <a:rPr lang="en-US" sz="3200" dirty="0">
                <a:latin typeface="+mj-lt"/>
                <a:cs typeface="Arial" charset="0"/>
              </a:rPr>
              <a:t> una </a:t>
            </a:r>
            <a:r>
              <a:rPr lang="en-US" sz="3200" dirty="0" err="1">
                <a:latin typeface="+mj-lt"/>
                <a:cs typeface="Arial" charset="0"/>
              </a:rPr>
              <a:t>funzione</a:t>
            </a:r>
            <a:r>
              <a:rPr lang="en-US" sz="3200" dirty="0">
                <a:latin typeface="+mj-lt"/>
                <a:cs typeface="Arial" charset="0"/>
              </a:rPr>
              <a:t> di </a:t>
            </a:r>
            <a:r>
              <a:rPr lang="en-US" sz="3200" i="1" dirty="0">
                <a:latin typeface="+mj-lt"/>
                <a:cs typeface="Arial" charset="0"/>
              </a:rPr>
              <a:t>n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dirty="0" err="1">
                <a:latin typeface="+mj-lt"/>
                <a:cs typeface="Arial" charset="0"/>
              </a:rPr>
              <a:t>variabili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dirty="0" err="1">
                <a:latin typeface="+mj-lt"/>
                <a:cs typeface="Arial" charset="0"/>
              </a:rPr>
              <a:t>usando</a:t>
            </a:r>
            <a:r>
              <a:rPr lang="en-US" sz="3200" dirty="0">
                <a:latin typeface="+mj-lt"/>
                <a:cs typeface="Arial" charset="0"/>
              </a:rPr>
              <a:t> un MUX e 2 </a:t>
            </a:r>
            <a:r>
              <a:rPr lang="en-US" sz="3200" dirty="0" err="1">
                <a:latin typeface="+mj-lt"/>
                <a:cs typeface="Arial" charset="0"/>
              </a:rPr>
              <a:t>funzioni</a:t>
            </a:r>
            <a:r>
              <a:rPr lang="en-US" sz="3200" dirty="0">
                <a:latin typeface="+mj-lt"/>
                <a:cs typeface="Arial" charset="0"/>
              </a:rPr>
              <a:t> da </a:t>
            </a:r>
            <a:r>
              <a:rPr lang="en-US" sz="3200" i="1" dirty="0">
                <a:latin typeface="+mj-lt"/>
                <a:cs typeface="Arial" charset="0"/>
              </a:rPr>
              <a:t>n-1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dirty="0" err="1">
                <a:latin typeface="+mj-lt"/>
                <a:cs typeface="Arial" charset="0"/>
              </a:rPr>
              <a:t>variabili</a:t>
            </a:r>
            <a:endParaRPr lang="en-US" sz="32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674" y="30107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Teorema</a:t>
            </a:r>
            <a:r>
              <a:rPr lang="en-US" sz="4400" dirty="0">
                <a:latin typeface="+mj-lt"/>
              </a:rPr>
              <a:t> di </a:t>
            </a:r>
            <a:r>
              <a:rPr lang="en-US" sz="4400" dirty="0" err="1">
                <a:latin typeface="+mj-lt"/>
              </a:rPr>
              <a:t>shannon</a:t>
            </a:r>
            <a:endParaRPr lang="en-US" sz="4400" dirty="0">
              <a:latin typeface="+mj-lt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FA7DD9C-8774-4E42-9445-1CDCAE078C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74" r="9914" b="13447"/>
          <a:stretch/>
        </p:blipFill>
        <p:spPr>
          <a:xfrm>
            <a:off x="868993" y="2941921"/>
            <a:ext cx="7406014" cy="48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846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/>
              <a:t>Es. sintesi con </a:t>
            </a:r>
            <a:r>
              <a:rPr lang="it-IT" dirty="0" err="1"/>
              <a:t>mux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42900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Si progetti un circuito che realizza la funzione descritta dalla tabella della verità utilizzando MUX a 2 ingressi come componenti elementari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25" y="2831360"/>
            <a:ext cx="2346689" cy="297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50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/>
              <a:t>Es. sintesi con </a:t>
            </a:r>
            <a:r>
              <a:rPr lang="it-IT" dirty="0" err="1"/>
              <a:t>mux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25" y="2831360"/>
            <a:ext cx="2346689" cy="297297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/>
          <a:srcRect l="79931" t="14947" r="6400" b="36303"/>
          <a:stretch/>
        </p:blipFill>
        <p:spPr>
          <a:xfrm>
            <a:off x="4610911" y="1588851"/>
            <a:ext cx="817124" cy="113489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/>
          <a:srcRect l="79931" t="14947" r="6400" b="36303"/>
          <a:stretch/>
        </p:blipFill>
        <p:spPr>
          <a:xfrm>
            <a:off x="4610911" y="2671728"/>
            <a:ext cx="817124" cy="113489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/>
          <a:srcRect l="79931" t="14947" r="6400" b="36303"/>
          <a:stretch/>
        </p:blipFill>
        <p:spPr>
          <a:xfrm>
            <a:off x="4559690" y="3754605"/>
            <a:ext cx="817124" cy="113489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3"/>
          <a:srcRect l="79931" t="14947" r="6400" b="36303"/>
          <a:stretch/>
        </p:blipFill>
        <p:spPr>
          <a:xfrm>
            <a:off x="4559690" y="4889499"/>
            <a:ext cx="817124" cy="1134894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3"/>
          <a:srcRect l="79931" t="14947" r="6400" b="36303"/>
          <a:stretch/>
        </p:blipFill>
        <p:spPr>
          <a:xfrm>
            <a:off x="5863359" y="2104281"/>
            <a:ext cx="817124" cy="1134894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3"/>
          <a:srcRect l="79931" t="14947" r="6400" b="36303"/>
          <a:stretch/>
        </p:blipFill>
        <p:spPr>
          <a:xfrm>
            <a:off x="5712364" y="4301387"/>
            <a:ext cx="817124" cy="1134894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3"/>
          <a:srcRect l="79931" t="14947" r="6400" b="36303"/>
          <a:stretch/>
        </p:blipFill>
        <p:spPr>
          <a:xfrm>
            <a:off x="7245635" y="3160588"/>
            <a:ext cx="817124" cy="1134894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4304610" y="1705364"/>
            <a:ext cx="2616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cxnSp>
        <p:nvCxnSpPr>
          <p:cNvPr id="13" name="Connettore 4 12"/>
          <p:cNvCxnSpPr/>
          <p:nvPr/>
        </p:nvCxnSpPr>
        <p:spPr>
          <a:xfrm>
            <a:off x="5455122" y="2195513"/>
            <a:ext cx="354063" cy="25241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4 14"/>
          <p:cNvCxnSpPr/>
          <p:nvPr/>
        </p:nvCxnSpPr>
        <p:spPr>
          <a:xfrm flipV="1">
            <a:off x="5388498" y="2957513"/>
            <a:ext cx="420687" cy="30897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4 16"/>
          <p:cNvCxnSpPr/>
          <p:nvPr/>
        </p:nvCxnSpPr>
        <p:spPr>
          <a:xfrm>
            <a:off x="5358301" y="4349361"/>
            <a:ext cx="354063" cy="25241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4 17"/>
          <p:cNvCxnSpPr/>
          <p:nvPr/>
        </p:nvCxnSpPr>
        <p:spPr>
          <a:xfrm flipV="1">
            <a:off x="5291677" y="5180257"/>
            <a:ext cx="420687" cy="30897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/>
          <p:nvPr/>
        </p:nvCxnSpPr>
        <p:spPr>
          <a:xfrm rot="16200000" flipH="1">
            <a:off x="6566233" y="2823868"/>
            <a:ext cx="798116" cy="560688"/>
          </a:xfrm>
          <a:prstGeom prst="bentConnector3">
            <a:avLst>
              <a:gd name="adj1" fmla="val 10060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4 19"/>
          <p:cNvCxnSpPr/>
          <p:nvPr/>
        </p:nvCxnSpPr>
        <p:spPr>
          <a:xfrm rot="5400000" flipH="1" flipV="1">
            <a:off x="6437817" y="4081682"/>
            <a:ext cx="869722" cy="745914"/>
          </a:xfrm>
          <a:prstGeom prst="bentConnector3">
            <a:avLst>
              <a:gd name="adj1" fmla="val 1008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7991549" y="3557024"/>
            <a:ext cx="26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6120926" y="1778811"/>
            <a:ext cx="61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7479369" y="2818566"/>
            <a:ext cx="61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4824448" y="1268446"/>
            <a:ext cx="61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5937502" y="3980954"/>
            <a:ext cx="61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130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121" y="3754261"/>
            <a:ext cx="2457450" cy="2428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Use K-Maps to see theorems</a:t>
            </a:r>
            <a:endParaRPr lang="en-US" sz="4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789714" y="4245425"/>
            <a:ext cx="2775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   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6042660" y="470708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0       1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042659" y="532430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0       1</a:t>
            </a:r>
          </a:p>
        </p:txBody>
      </p:sp>
      <p:sp>
        <p:nvSpPr>
          <p:cNvPr id="5" name="Rettangolo arrotondato 4"/>
          <p:cNvSpPr/>
          <p:nvPr/>
        </p:nvSpPr>
        <p:spPr>
          <a:xfrm>
            <a:off x="6676390" y="4737805"/>
            <a:ext cx="522923" cy="487185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arrotondato 12"/>
          <p:cNvSpPr/>
          <p:nvPr/>
        </p:nvSpPr>
        <p:spPr>
          <a:xfrm>
            <a:off x="6643209" y="4674288"/>
            <a:ext cx="605314" cy="1269311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1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69199"/>
              </p:ext>
            </p:extLst>
          </p:nvPr>
        </p:nvGraphicFramePr>
        <p:xfrm>
          <a:off x="812801" y="1453761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(B•C)</a:t>
                      </a:r>
                      <a:r>
                        <a:rPr lang="en-US" sz="2400" baseline="0" dirty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Combining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Connector 6"/>
          <p:cNvCxnSpPr/>
          <p:nvPr/>
        </p:nvCxnSpPr>
        <p:spPr>
          <a:xfrm>
            <a:off x="3810000" y="20955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arrotondato 13"/>
          <p:cNvSpPr/>
          <p:nvPr/>
        </p:nvSpPr>
        <p:spPr>
          <a:xfrm>
            <a:off x="6682739" y="5355874"/>
            <a:ext cx="522923" cy="487185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268530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/>
              <a:t>Es. sintesi con </a:t>
            </a:r>
            <a:r>
              <a:rPr lang="it-IT" dirty="0" err="1"/>
              <a:t>mux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25" y="2831360"/>
            <a:ext cx="2346689" cy="297297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3"/>
          <a:srcRect l="79931" t="14947" r="6400" b="36303"/>
          <a:stretch/>
        </p:blipFill>
        <p:spPr>
          <a:xfrm>
            <a:off x="5863359" y="2104281"/>
            <a:ext cx="817124" cy="1134894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3"/>
          <a:srcRect l="79931" t="14947" r="6400" b="36303"/>
          <a:stretch/>
        </p:blipFill>
        <p:spPr>
          <a:xfrm>
            <a:off x="5712364" y="4301387"/>
            <a:ext cx="817124" cy="1134894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3"/>
          <a:srcRect l="79931" t="14947" r="6400" b="36303"/>
          <a:stretch/>
        </p:blipFill>
        <p:spPr>
          <a:xfrm>
            <a:off x="7245635" y="3160588"/>
            <a:ext cx="817124" cy="1134894"/>
          </a:xfrm>
          <a:prstGeom prst="rect">
            <a:avLst/>
          </a:prstGeom>
        </p:spPr>
      </p:pic>
      <p:cxnSp>
        <p:nvCxnSpPr>
          <p:cNvPr id="13" name="Connettore 4 12"/>
          <p:cNvCxnSpPr/>
          <p:nvPr/>
        </p:nvCxnSpPr>
        <p:spPr>
          <a:xfrm>
            <a:off x="5455122" y="2195513"/>
            <a:ext cx="354063" cy="25241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4 14"/>
          <p:cNvCxnSpPr/>
          <p:nvPr/>
        </p:nvCxnSpPr>
        <p:spPr>
          <a:xfrm flipV="1">
            <a:off x="5388498" y="2957513"/>
            <a:ext cx="420687" cy="30897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4 16"/>
          <p:cNvCxnSpPr/>
          <p:nvPr/>
        </p:nvCxnSpPr>
        <p:spPr>
          <a:xfrm>
            <a:off x="5358301" y="4349361"/>
            <a:ext cx="354063" cy="25241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4 17"/>
          <p:cNvCxnSpPr/>
          <p:nvPr/>
        </p:nvCxnSpPr>
        <p:spPr>
          <a:xfrm flipV="1">
            <a:off x="5291677" y="5180257"/>
            <a:ext cx="420687" cy="30897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/>
          <p:nvPr/>
        </p:nvCxnSpPr>
        <p:spPr>
          <a:xfrm rot="16200000" flipH="1">
            <a:off x="6566233" y="2823868"/>
            <a:ext cx="798116" cy="560688"/>
          </a:xfrm>
          <a:prstGeom prst="bentConnector3">
            <a:avLst>
              <a:gd name="adj1" fmla="val 10060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4 19"/>
          <p:cNvCxnSpPr/>
          <p:nvPr/>
        </p:nvCxnSpPr>
        <p:spPr>
          <a:xfrm rot="5400000" flipH="1" flipV="1">
            <a:off x="6437817" y="4081682"/>
            <a:ext cx="869722" cy="745914"/>
          </a:xfrm>
          <a:prstGeom prst="bentConnector3">
            <a:avLst>
              <a:gd name="adj1" fmla="val 1008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7991549" y="3557024"/>
            <a:ext cx="26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6120926" y="1778811"/>
            <a:ext cx="61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7479369" y="2818566"/>
            <a:ext cx="61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4996217" y="5276957"/>
            <a:ext cx="61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5937502" y="3980954"/>
            <a:ext cx="61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BABB6F3-7080-4C4D-BC4B-0DD1892176B5}"/>
              </a:ext>
            </a:extLst>
          </p:cNvPr>
          <p:cNvSpPr txBox="1"/>
          <p:nvPr/>
        </p:nvSpPr>
        <p:spPr>
          <a:xfrm>
            <a:off x="5112961" y="4163394"/>
            <a:ext cx="406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6C1950D-6A01-4752-AD6D-007529430835}"/>
              </a:ext>
            </a:extLst>
          </p:cNvPr>
          <p:cNvSpPr txBox="1"/>
          <p:nvPr/>
        </p:nvSpPr>
        <p:spPr>
          <a:xfrm>
            <a:off x="5106092" y="3067958"/>
            <a:ext cx="410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643892B-D59A-41DE-B6DB-F9CFDB79B0FC}"/>
              </a:ext>
            </a:extLst>
          </p:cNvPr>
          <p:cNvSpPr txBox="1"/>
          <p:nvPr/>
        </p:nvSpPr>
        <p:spPr>
          <a:xfrm>
            <a:off x="5192054" y="2009195"/>
            <a:ext cx="406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cxnSp>
        <p:nvCxnSpPr>
          <p:cNvPr id="32" name="Connettore 4 16">
            <a:extLst>
              <a:ext uri="{FF2B5EF4-FFF2-40B4-BE49-F238E27FC236}">
                <a16:creationId xmlns:a16="http://schemas.microsoft.com/office/drawing/2014/main" id="{56685D51-AC92-4250-8C19-86350A4D58BC}"/>
              </a:ext>
            </a:extLst>
          </p:cNvPr>
          <p:cNvCxnSpPr>
            <a:cxnSpLocks/>
          </p:cNvCxnSpPr>
          <p:nvPr/>
        </p:nvCxnSpPr>
        <p:spPr>
          <a:xfrm>
            <a:off x="5083614" y="5338216"/>
            <a:ext cx="131047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39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5941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2895600" y="1981200"/>
          <a:ext cx="3327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422000" imgH="1693800" progId="Visio.Drawing.6">
                  <p:embed/>
                </p:oleObj>
              </mc:Choice>
              <mc:Fallback>
                <p:oleObj name="VISIO" r:id="rId5" imgW="1422000" imgH="1693800" progId="Visio.Drawing.6">
                  <p:embed/>
                  <p:pic>
                    <p:nvPicPr>
                      <p:cNvPr id="9359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81200"/>
                        <a:ext cx="3327400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594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14400"/>
            <a:ext cx="8458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+mj-lt"/>
                <a:cs typeface="Arial" charset="0"/>
              </a:rPr>
              <a:t>N</a:t>
            </a:r>
            <a:r>
              <a:rPr lang="en-US" sz="3200" dirty="0">
                <a:latin typeface="+mj-lt"/>
                <a:cs typeface="Arial" charset="0"/>
              </a:rPr>
              <a:t> inputs, 2</a:t>
            </a:r>
            <a:r>
              <a:rPr lang="en-US" sz="3200" i="1" baseline="30000" dirty="0">
                <a:latin typeface="+mj-lt"/>
                <a:cs typeface="Arial" charset="0"/>
              </a:rPr>
              <a:t>N</a:t>
            </a:r>
            <a:r>
              <a:rPr lang="en-US" sz="3200" dirty="0">
                <a:latin typeface="+mj-lt"/>
                <a:cs typeface="Arial" charset="0"/>
              </a:rPr>
              <a:t> outputs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One-hot</a:t>
            </a:r>
            <a:r>
              <a:rPr lang="en-US" sz="3200" dirty="0">
                <a:latin typeface="+mj-lt"/>
                <a:cs typeface="Arial" charset="0"/>
              </a:rPr>
              <a:t> outputs: only one output </a:t>
            </a:r>
            <a:r>
              <a:rPr lang="en-US" sz="3200" b="1" dirty="0">
                <a:latin typeface="+mj-lt"/>
                <a:cs typeface="Arial" charset="0"/>
              </a:rPr>
              <a:t>HIGH</a:t>
            </a:r>
            <a:r>
              <a:rPr lang="en-US" sz="3200" dirty="0">
                <a:latin typeface="+mj-lt"/>
                <a:cs typeface="Arial" charset="0"/>
              </a:rPr>
              <a:t> at once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Decoders</a:t>
            </a:r>
          </a:p>
        </p:txBody>
      </p:sp>
    </p:spTree>
    <p:extLst>
      <p:ext uri="{BB962C8B-B14F-4D97-AF65-F5344CB8AC3E}">
        <p14:creationId xmlns:p14="http://schemas.microsoft.com/office/powerpoint/2010/main" val="362951489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708" name="Object 4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2438400" y="1066800"/>
          <a:ext cx="4343400" cy="4667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872000" imgH="2011680" progId="Visio.Drawing.6">
                  <p:embed/>
                </p:oleObj>
              </mc:Choice>
              <mc:Fallback>
                <p:oleObj name="VISIO" r:id="rId4" imgW="1872000" imgH="2011680" progId="Visio.Drawing.6">
                  <p:embed/>
                  <p:pic>
                    <p:nvPicPr>
                      <p:cNvPr id="1096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066800"/>
                        <a:ext cx="4343400" cy="4667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Decoder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61339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4133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2514600" y="2133600"/>
          <a:ext cx="4038600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443240" imgH="1350720" progId="Visio.Drawing.6">
                  <p:embed/>
                </p:oleObj>
              </mc:Choice>
              <mc:Fallback>
                <p:oleObj name="VISIO" r:id="rId5" imgW="1443240" imgH="1350720" progId="Visio.Drawing.6">
                  <p:embed/>
                  <p:pic>
                    <p:nvPicPr>
                      <p:cNvPr id="9441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33600"/>
                        <a:ext cx="4038600" cy="377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413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OR </a:t>
            </a:r>
            <a:r>
              <a:rPr lang="en-US" sz="3200" dirty="0" err="1">
                <a:latin typeface="+mj-lt"/>
                <a:cs typeface="Arial" charset="0"/>
              </a:rPr>
              <a:t>minterms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Logic Using Decoders</a:t>
            </a:r>
          </a:p>
        </p:txBody>
      </p:sp>
    </p:spTree>
    <p:extLst>
      <p:ext uri="{BB962C8B-B14F-4D97-AF65-F5344CB8AC3E}">
        <p14:creationId xmlns:p14="http://schemas.microsoft.com/office/powerpoint/2010/main" val="191430788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6185" name="Object 9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2640197" y="2743200"/>
          <a:ext cx="3379603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35560" imgH="1603080" progId="Visio.Drawing.6">
                  <p:embed/>
                </p:oleObj>
              </mc:Choice>
              <mc:Fallback>
                <p:oleObj name="VISIO" r:id="rId5" imgW="1735560" imgH="1603080" progId="Visio.Drawing.6">
                  <p:embed/>
                  <p:pic>
                    <p:nvPicPr>
                      <p:cNvPr id="9461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197" y="2743200"/>
                        <a:ext cx="3379603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61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906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Delay:</a:t>
            </a:r>
            <a:r>
              <a:rPr lang="en-US" sz="3200" dirty="0">
                <a:latin typeface="+mj-lt"/>
                <a:cs typeface="Arial" charset="0"/>
              </a:rPr>
              <a:t> time between input change and output changing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How to build fast circuits?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Timing</a:t>
            </a:r>
          </a:p>
        </p:txBody>
      </p:sp>
    </p:spTree>
    <p:extLst>
      <p:ext uri="{BB962C8B-B14F-4D97-AF65-F5344CB8AC3E}">
        <p14:creationId xmlns:p14="http://schemas.microsoft.com/office/powerpoint/2010/main" val="106449124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9258" name="Object 10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2590800" y="2251003"/>
          <a:ext cx="3836555" cy="3540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68320" imgH="1631880" progId="Visio.Drawing.6">
                  <p:embed/>
                </p:oleObj>
              </mc:Choice>
              <mc:Fallback>
                <p:oleObj name="VISIO" r:id="rId5" imgW="1768320" imgH="1631880" progId="Visio.Drawing.6">
                  <p:embed/>
                  <p:pic>
                    <p:nvPicPr>
                      <p:cNvPr id="9492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51003"/>
                        <a:ext cx="3836555" cy="3540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9254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0668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Propagation delay:</a:t>
            </a:r>
            <a:r>
              <a:rPr lang="en-US" sz="2800" dirty="0">
                <a:latin typeface="+mj-lt"/>
                <a:cs typeface="Arial" charset="0"/>
              </a:rPr>
              <a:t>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pd</a:t>
            </a:r>
            <a:r>
              <a:rPr lang="en-US" sz="2400" dirty="0">
                <a:latin typeface="+mj-lt"/>
                <a:cs typeface="Arial" charset="0"/>
              </a:rPr>
              <a:t> = max delay from input to output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Contamination delay:</a:t>
            </a:r>
            <a:r>
              <a:rPr lang="en-US" sz="2800" dirty="0">
                <a:latin typeface="+mj-lt"/>
                <a:cs typeface="Arial" charset="0"/>
              </a:rPr>
              <a:t>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cd</a:t>
            </a:r>
            <a:r>
              <a:rPr lang="en-US" sz="2400" dirty="0">
                <a:latin typeface="+mj-lt"/>
                <a:cs typeface="Arial" charset="0"/>
              </a:rPr>
              <a:t> = min delay from input to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Propagation &amp; Contamination Delay</a:t>
            </a:r>
          </a:p>
        </p:txBody>
      </p:sp>
    </p:spTree>
    <p:extLst>
      <p:ext uri="{BB962C8B-B14F-4D97-AF65-F5344CB8AC3E}">
        <p14:creationId xmlns:p14="http://schemas.microsoft.com/office/powerpoint/2010/main" val="405130998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1303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0668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Delay is caused by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Capacitance and resistance in a circuit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Speed of light limitation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Reasons why </a:t>
            </a:r>
            <a:r>
              <a:rPr lang="en-US" sz="3200" i="1" dirty="0" err="1">
                <a:latin typeface="+mj-lt"/>
                <a:cs typeface="Arial" charset="0"/>
              </a:rPr>
              <a:t>t</a:t>
            </a:r>
            <a:r>
              <a:rPr lang="en-US" sz="3200" i="1" baseline="-25000" dirty="0" err="1">
                <a:latin typeface="+mj-lt"/>
                <a:cs typeface="Arial" charset="0"/>
              </a:rPr>
              <a:t>pd</a:t>
            </a:r>
            <a:r>
              <a:rPr lang="en-US" sz="3200" dirty="0">
                <a:latin typeface="+mj-lt"/>
                <a:cs typeface="Arial" charset="0"/>
              </a:rPr>
              <a:t> and </a:t>
            </a:r>
            <a:r>
              <a:rPr lang="en-US" sz="3200" i="1" dirty="0" err="1">
                <a:latin typeface="+mj-lt"/>
                <a:cs typeface="Arial" charset="0"/>
              </a:rPr>
              <a:t>t</a:t>
            </a:r>
            <a:r>
              <a:rPr lang="en-US" sz="3200" i="1" baseline="-25000" dirty="0" err="1">
                <a:latin typeface="+mj-lt"/>
                <a:cs typeface="Arial" charset="0"/>
              </a:rPr>
              <a:t>cd</a:t>
            </a:r>
            <a:r>
              <a:rPr lang="en-US" sz="3200" dirty="0">
                <a:latin typeface="+mj-lt"/>
                <a:cs typeface="Arial" charset="0"/>
              </a:rPr>
              <a:t> may be different: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Different rising and falling delays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Multiple inputs and outputs, some of which are faster than others (see next slide)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Circuits slow down when hot and speed up when cold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Propagation &amp; Contamination Delay</a:t>
            </a:r>
          </a:p>
        </p:txBody>
      </p:sp>
    </p:spTree>
    <p:extLst>
      <p:ext uri="{BB962C8B-B14F-4D97-AF65-F5344CB8AC3E}">
        <p14:creationId xmlns:p14="http://schemas.microsoft.com/office/powerpoint/2010/main" val="354757373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7990" name="Object 6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2057400" y="1371600"/>
          <a:ext cx="5343525" cy="31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000160" imgH="1178640" progId="Visio.Drawing.6">
                  <p:embed/>
                </p:oleObj>
              </mc:Choice>
              <mc:Fallback>
                <p:oleObj name="VISIO" r:id="rId6" imgW="2000160" imgH="1178640" progId="Visio.Drawing.6">
                  <p:embed/>
                  <p:pic>
                    <p:nvPicPr>
                      <p:cNvPr id="9379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5343525" cy="314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7988" name="Rectangle 4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7992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7239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	   </a:t>
            </a:r>
            <a:r>
              <a:rPr lang="en-US" sz="2400" b="1" dirty="0">
                <a:latin typeface="+mj-lt"/>
                <a:cs typeface="Arial" charset="0"/>
              </a:rPr>
              <a:t>Critical (Long) Path: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2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pd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_AND</a:t>
            </a:r>
            <a:r>
              <a:rPr lang="en-US" sz="2400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_OR</a:t>
            </a:r>
            <a:endParaRPr lang="en-US" sz="24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	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                </a:t>
            </a:r>
            <a:r>
              <a:rPr lang="en-US" sz="2400" b="1" dirty="0">
                <a:latin typeface="+mj-lt"/>
                <a:cs typeface="Arial" charset="0"/>
              </a:rPr>
              <a:t>Short Path: 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_AND</a:t>
            </a:r>
            <a:endParaRPr lang="en-US" sz="2400" baseline="-25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88214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Critical (Long) &amp; Short Paths</a:t>
            </a:r>
          </a:p>
        </p:txBody>
      </p:sp>
    </p:spTree>
    <p:extLst>
      <p:ext uri="{BB962C8B-B14F-4D97-AF65-F5344CB8AC3E}">
        <p14:creationId xmlns:p14="http://schemas.microsoft.com/office/powerpoint/2010/main" val="110680354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271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3200" b="1" dirty="0">
                <a:latin typeface="+mj-lt"/>
              </a:rPr>
              <a:t>Per la </a:t>
            </a:r>
            <a:r>
              <a:rPr lang="en-US" sz="3200" b="1" dirty="0" err="1">
                <a:latin typeface="+mj-lt"/>
              </a:rPr>
              <a:t>prossima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b="1" dirty="0" err="1">
                <a:latin typeface="+mj-lt"/>
              </a:rPr>
              <a:t>lezione</a:t>
            </a:r>
            <a:r>
              <a:rPr lang="en-US" sz="3200" b="1" dirty="0">
                <a:latin typeface="+mj-lt"/>
              </a:rPr>
              <a:t>:</a:t>
            </a:r>
          </a:p>
          <a:p>
            <a:pPr algn="ctr">
              <a:spcBef>
                <a:spcPct val="20000"/>
              </a:spcBef>
            </a:pPr>
            <a:endParaRPr lang="en-US" sz="3200" b="1" dirty="0">
              <a:latin typeface="+mj-lt"/>
            </a:endParaRPr>
          </a:p>
          <a:p>
            <a:pPr algn="ctr">
              <a:spcBef>
                <a:spcPct val="20000"/>
              </a:spcBef>
            </a:pPr>
            <a:endParaRPr lang="en-US" sz="3200" dirty="0">
              <a:latin typeface="+mj-lt"/>
            </a:endParaRPr>
          </a:p>
          <a:p>
            <a:pPr algn="ctr">
              <a:spcBef>
                <a:spcPct val="20000"/>
              </a:spcBef>
            </a:pPr>
            <a:r>
              <a:rPr lang="en-US" sz="3200" dirty="0" err="1">
                <a:latin typeface="+mj-lt"/>
              </a:rPr>
              <a:t>Studiare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paragrafi</a:t>
            </a:r>
            <a:r>
              <a:rPr lang="en-US" sz="3200" dirty="0">
                <a:latin typeface="+mj-lt"/>
              </a:rPr>
              <a:t> </a:t>
            </a:r>
            <a:r>
              <a:rPr lang="en-US" sz="3200">
                <a:latin typeface="+mj-lt"/>
              </a:rPr>
              <a:t>4.1 4.2, 4.3 e </a:t>
            </a:r>
            <a:r>
              <a:rPr lang="en-US" sz="3200" u="sng">
                <a:latin typeface="+mj-lt"/>
              </a:rPr>
              <a:t>4.5</a:t>
            </a:r>
            <a:r>
              <a:rPr lang="en-US" sz="3200">
                <a:latin typeface="+mj-lt"/>
              </a:rPr>
              <a:t> del </a:t>
            </a:r>
            <a:r>
              <a:rPr lang="en-US" sz="3200" dirty="0" err="1">
                <a:latin typeface="+mj-lt"/>
              </a:rPr>
              <a:t>libro</a:t>
            </a:r>
            <a:endParaRPr lang="en-US" sz="3200" dirty="0">
              <a:latin typeface="+mj-lt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Fine </a:t>
            </a:r>
            <a:r>
              <a:rPr lang="en-US" sz="4400" dirty="0" err="1">
                <a:latin typeface="+mj-lt"/>
              </a:rPr>
              <a:t>lezione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30283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961" y="3327400"/>
            <a:ext cx="4000500" cy="2733675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5219700" y="4303229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 0      0      1       0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Use K-Maps to see theorems</a:t>
            </a:r>
            <a:endParaRPr lang="en-US" sz="44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2" name="Straight Connector 6"/>
          <p:cNvCxnSpPr/>
          <p:nvPr/>
        </p:nvCxnSpPr>
        <p:spPr>
          <a:xfrm>
            <a:off x="3810000" y="20955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711280"/>
              </p:ext>
            </p:extLst>
          </p:nvPr>
        </p:nvGraphicFramePr>
        <p:xfrm>
          <a:off x="861061" y="139700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(B•D) + (C•D)</a:t>
                      </a:r>
                      <a:r>
                        <a:rPr lang="en-US" sz="2400" baseline="0" dirty="0"/>
                        <a:t> =</a:t>
                      </a:r>
                    </a:p>
                    <a:p>
                      <a:r>
                        <a:rPr lang="en-US" sz="2400" baseline="0" dirty="0"/>
                        <a:t>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C) +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Consensus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CasellaDiTesto 16"/>
          <p:cNvSpPr txBox="1"/>
          <p:nvPr/>
        </p:nvSpPr>
        <p:spPr>
          <a:xfrm>
            <a:off x="5227320" y="4950929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 1      1      1       0</a:t>
            </a:r>
          </a:p>
        </p:txBody>
      </p:sp>
      <p:sp>
        <p:nvSpPr>
          <p:cNvPr id="18" name="Rettangolo arrotondato 17"/>
          <p:cNvSpPr/>
          <p:nvPr/>
        </p:nvSpPr>
        <p:spPr>
          <a:xfrm rot="5400000">
            <a:off x="5580438" y="4661999"/>
            <a:ext cx="562683" cy="1107889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Straight Connector 11"/>
          <p:cNvCxnSpPr/>
          <p:nvPr/>
        </p:nvCxnSpPr>
        <p:spPr>
          <a:xfrm>
            <a:off x="3516814" y="205232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2"/>
          <p:cNvCxnSpPr/>
          <p:nvPr/>
        </p:nvCxnSpPr>
        <p:spPr>
          <a:xfrm>
            <a:off x="3522910" y="241808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arrotondato 20"/>
          <p:cNvSpPr/>
          <p:nvPr/>
        </p:nvSpPr>
        <p:spPr>
          <a:xfrm rot="5400000">
            <a:off x="6246590" y="4658593"/>
            <a:ext cx="441961" cy="1107889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arrotondato 12"/>
          <p:cNvSpPr/>
          <p:nvPr/>
        </p:nvSpPr>
        <p:spPr>
          <a:xfrm>
            <a:off x="6512568" y="4330445"/>
            <a:ext cx="612132" cy="117092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398255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Linux Libertine"/>
              </a:rPr>
              <a:t>Quine–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Linux Libertine"/>
              </a:rPr>
              <a:t>McCluskey</a:t>
            </a:r>
            <a:r>
              <a:rPr lang="it-IT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Linux Libertine"/>
              </a:rPr>
              <a:t>algorithm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Quine–McCluskey algorithm (QMC), also known as the method of prime implicants, is a method used for minimization of Boolean functions with </a:t>
            </a:r>
            <a:r>
              <a:rPr lang="en-US" i="1" dirty="0"/>
              <a:t>n</a:t>
            </a:r>
            <a:r>
              <a:rPr lang="en-US" dirty="0"/>
              <a:t> variables</a:t>
            </a:r>
          </a:p>
          <a:p>
            <a:r>
              <a:rPr lang="en-US" dirty="0"/>
              <a:t>The Quine–McCluskey algorithm is functionally identical to Karnaugh mapping, but the tabular form makes it more efficient.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90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MULTILEVEL COMBINATIONAL LOGIC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in SOP/POS form is called two-level logic. </a:t>
            </a:r>
          </a:p>
          <a:p>
            <a:r>
              <a:rPr lang="en-US" dirty="0"/>
              <a:t>Designers often build circuits with more than two levels of logic gates. </a:t>
            </a:r>
          </a:p>
          <a:p>
            <a:r>
              <a:rPr lang="en-US" dirty="0"/>
              <a:t>These multilevel combinational circuits may use less hardware than their two-level counterparts. </a:t>
            </a:r>
          </a:p>
          <a:p>
            <a:r>
              <a:rPr lang="en-US" dirty="0"/>
              <a:t>Bubble pushing is especially helpful in analyzing and designing multilevel circuits.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379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MULTILEVEL COMBINATIONAL LOGIC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5657850" cy="4525963"/>
          </a:xfrm>
        </p:spPr>
        <p:txBody>
          <a:bodyPr>
            <a:normAutofit/>
          </a:bodyPr>
          <a:lstStyle/>
          <a:p>
            <a:r>
              <a:rPr lang="en-US" dirty="0"/>
              <a:t>For example, consider building a three-input XOR using the two-level techniques we have studied.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808" y="1485900"/>
            <a:ext cx="2237217" cy="44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7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800" y="1379538"/>
            <a:ext cx="4022449" cy="412494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MULTILEVEL COMBINATIONAL LOGIC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199" y="1600200"/>
            <a:ext cx="8048625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3-input XOR </a:t>
            </a:r>
          </a:p>
        </p:txBody>
      </p:sp>
    </p:spTree>
    <p:extLst>
      <p:ext uri="{BB962C8B-B14F-4D97-AF65-F5344CB8AC3E}">
        <p14:creationId xmlns:p14="http://schemas.microsoft.com/office/powerpoint/2010/main" val="236429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MULTILEVEL COMBINATIONAL LOGIC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24" y="2532996"/>
            <a:ext cx="4202372" cy="266765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13676"/>
            <a:ext cx="3662984" cy="334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MULTILEVEL COMBINATIONAL LOGIC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Domande:</a:t>
            </a:r>
          </a:p>
          <a:p>
            <a:pPr marL="514350" indent="-514350">
              <a:buAutoNum type="arabicParenR"/>
            </a:pPr>
            <a:r>
              <a:rPr lang="it-IT" dirty="0"/>
              <a:t>quante porte AND servono per fare uno XOR ad 8 ingressi utilizzando una rete AND/OR a 2 livelli?</a:t>
            </a:r>
          </a:p>
          <a:p>
            <a:pPr marL="514350" indent="-514350">
              <a:buAutoNum type="arabicParenR"/>
            </a:pPr>
            <a:r>
              <a:rPr lang="it-IT" dirty="0"/>
              <a:t>Quanti ingressi hanno le AND</a:t>
            </a:r>
          </a:p>
          <a:p>
            <a:pPr marL="514350" indent="-514350">
              <a:buAutoNum type="arabicParenR"/>
            </a:pPr>
            <a:r>
              <a:rPr lang="it-IT" dirty="0"/>
              <a:t>Quanti ingressi ha l’OR che raccoglie le uscite degli AND?</a:t>
            </a:r>
          </a:p>
        </p:txBody>
      </p:sp>
    </p:spTree>
    <p:extLst>
      <p:ext uri="{BB962C8B-B14F-4D97-AF65-F5344CB8AC3E}">
        <p14:creationId xmlns:p14="http://schemas.microsoft.com/office/powerpoint/2010/main" val="6166554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28907</TotalTime>
  <Words>1101</Words>
  <Application>Microsoft Office PowerPoint</Application>
  <PresentationFormat>Presentazione su schermo (4:3)</PresentationFormat>
  <Paragraphs>239</Paragraphs>
  <Slides>28</Slides>
  <Notes>18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4" baseType="lpstr">
      <vt:lpstr>Arial</vt:lpstr>
      <vt:lpstr>Calibri</vt:lpstr>
      <vt:lpstr>Linux Libertine</vt:lpstr>
      <vt:lpstr>Times New Roman</vt:lpstr>
      <vt:lpstr>Office Theme</vt:lpstr>
      <vt:lpstr>VISIO</vt:lpstr>
      <vt:lpstr>Presentazione standard di PowerPoint</vt:lpstr>
      <vt:lpstr>Presentazione standard di PowerPoint</vt:lpstr>
      <vt:lpstr>Presentazione standard di PowerPoint</vt:lpstr>
      <vt:lpstr>Quine–McCluskey algorithm</vt:lpstr>
      <vt:lpstr>MULTILEVEL COMBINATIONAL LOGIC</vt:lpstr>
      <vt:lpstr>MULTILEVEL COMBINATIONAL LOGIC</vt:lpstr>
      <vt:lpstr>MULTILEVEL COMBINATIONAL LOGIC</vt:lpstr>
      <vt:lpstr>MULTILEVEL COMBINATIONAL LOGIC</vt:lpstr>
      <vt:lpstr>MULTILEVEL COMBINATIONAL LOGIC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MUX</vt:lpstr>
      <vt:lpstr>Presentazione standard di PowerPoint</vt:lpstr>
      <vt:lpstr>Presentazione standard di PowerPoint</vt:lpstr>
      <vt:lpstr>Presentazione standard di PowerPoint</vt:lpstr>
      <vt:lpstr>Es. sintesi con mux</vt:lpstr>
      <vt:lpstr>Es. sintesi con mux</vt:lpstr>
      <vt:lpstr>Es. sintesi con mux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225</cp:revision>
  <cp:lastPrinted>2018-05-04T12:36:55Z</cp:lastPrinted>
  <dcterms:created xsi:type="dcterms:W3CDTF">2012-08-07T04:56:47Z</dcterms:created>
  <dcterms:modified xsi:type="dcterms:W3CDTF">2023-10-07T07:31:17Z</dcterms:modified>
</cp:coreProperties>
</file>