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1" r:id="rId2"/>
    <p:sldId id="363" r:id="rId3"/>
    <p:sldId id="364" r:id="rId4"/>
    <p:sldId id="419" r:id="rId5"/>
    <p:sldId id="365" r:id="rId6"/>
    <p:sldId id="366" r:id="rId7"/>
    <p:sldId id="414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42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449" autoAdjust="0"/>
    <p:restoredTop sz="88853" autoAdjust="0"/>
  </p:normalViewPr>
  <p:slideViewPr>
    <p:cSldViewPr>
      <p:cViewPr varScale="1">
        <p:scale>
          <a:sx n="114" d="100"/>
          <a:sy n="114" d="100"/>
        </p:scale>
        <p:origin x="15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20B24C-36DA-3E46-9B02-7B68B02418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BF534-D069-4743-ACFD-449D243A96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B4141-4F25-8A42-902F-67660047FED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CA64A-E910-984F-9AEF-3AE9482BD8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86A14-D3D2-D043-899C-BC57D624AC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25492-2405-7D45-80FA-D96FC340660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80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DFCDA5-36C6-8C41-9D1C-5B567CCFC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9B75C97-FF27-5B47-935E-410D2A88F24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87D5F-7FE5-45E5-A8FB-6808BE355092}" type="slidenum">
              <a:rPr lang="en-US"/>
              <a:pPr/>
              <a:t>10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2216AB-4BFD-D748-BF69-24BCBCAE36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8940E90-5B23-A84F-B7BB-B9F70EF9290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A7091-273C-4757-B866-F1179922AF90}" type="slidenum">
              <a:rPr lang="en-US"/>
              <a:pPr/>
              <a:t>11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E459AE-8E95-294A-8093-F56FA40FBF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0FCB505-EF49-524E-8E42-83D000D3C28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31FBF-D890-4227-94EA-B4D8E419F03F}" type="slidenum">
              <a:rPr lang="en-US"/>
              <a:pPr/>
              <a:t>12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D92B8-4B3A-7D4C-B96F-F50B36E2C7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AD15360-91C2-F642-BC16-6A6940AD2A7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EDE69-5253-42DB-B9B4-79D543DC169D}" type="slidenum">
              <a:rPr lang="en-US"/>
              <a:pPr/>
              <a:t>13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409BBE-BB6B-5B48-8C34-9CCFFDF43C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3E73F53-ED54-3C4A-A66F-4D0EF6F4FB5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1DDD4-F300-491D-8CA3-50B27CA72482}" type="slidenum">
              <a:rPr lang="en-US"/>
              <a:pPr/>
              <a:t>14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9FA714-CFD6-C74A-88B4-15535476D2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4275CC7-8F6B-2B45-8EB9-C1DAE47231A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AF869-D8B4-4E79-879D-680B6DFAF6DC}" type="slidenum">
              <a:rPr lang="en-US"/>
              <a:pPr/>
              <a:t>15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96636-2A98-6241-8A72-6FA23F6E1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965585F-7611-FC43-8EC4-0C1CD296341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45B4F-6643-421D-A46C-C4ACF20FC24A}" type="slidenum">
              <a:rPr lang="en-US"/>
              <a:pPr/>
              <a:t>16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FFC9A0-E7BD-EB4A-A654-4EC581166E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677048B-D52E-394A-AE07-3CBF73FA392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42354-CBC9-4772-AEDB-7FC95D5B9ADE}" type="slidenum">
              <a:rPr lang="en-US"/>
              <a:pPr/>
              <a:t>17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 dirty="0"/>
              <a:t> 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C468DC-5E6F-5A49-841D-F215293F3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BA35F07-1C2C-D143-AF57-1EED689999F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547C0-C3CD-4BAB-991D-80CB59DF265B}" type="slidenum">
              <a:rPr lang="en-US"/>
              <a:pPr/>
              <a:t>18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80E19B-7FD4-3743-8F20-1B043C690A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F12358C-0378-3B41-9E35-9E12570F51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CD624-DFAA-424B-A44F-0FA33AA0FFA8}" type="slidenum">
              <a:rPr lang="en-US"/>
              <a:pPr/>
              <a:t>19</a:t>
            </a:fld>
            <a:endParaRPr lang="en-US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679F84-BBCA-4C4B-9370-9677EB8249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79C1EA5-613B-7B40-8F01-A00B166CA65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698C1-AA24-4069-A84B-28DB67054A50}" type="slidenum">
              <a:rPr lang="en-US"/>
              <a:pPr/>
              <a:t>2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EB7D7D-8144-9C49-8518-E4AEDF5969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6B6BC5-27A4-C140-9789-C0E70DDCDAD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EFA4-336A-4508-B907-322DAF99DE65}" type="slidenum">
              <a:rPr lang="en-US"/>
              <a:pPr/>
              <a:t>20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2FB12D-28DC-724E-995D-E97BDA909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9435688-EC4D-D442-911B-C259B099D30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EFA4-336A-4508-B907-322DAF99DE65}" type="slidenum">
              <a:rPr lang="en-US"/>
              <a:pPr/>
              <a:t>21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2FB12D-28DC-724E-995D-E97BDA909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9435688-EC4D-D442-911B-C259B099D30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5820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3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78A020-963D-BB47-83EA-5917FA386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1020E6-1897-9044-91BA-F938C8B39AF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FF82F-1A64-194D-AB70-C11071D35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A7A7954-4A34-CE4D-BC85-BB92E6A1B2E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17B21-DE23-49F8-9F81-B49F5D0F4A4E}" type="slidenum">
              <a:rPr lang="en-US"/>
              <a:pPr/>
              <a:t>5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55855-25B7-554E-9EC4-47EA2DF7D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52ECC94-AB89-5D4E-AEED-6E90C14CD3F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6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84DABA-6B68-654C-B8C8-20E7797321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D48AE48-350F-FF4F-8F42-F8847C7BF53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7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25299C-3AAC-EA4E-A01D-1A9061B25A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CCB0A8D-C259-AF4B-8073-A2434F85005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1DA1A-5CFF-4F10-8FD1-81BACB967AD4}" type="slidenum">
              <a:rPr lang="en-US"/>
              <a:pPr/>
              <a:t>8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D41B90-E62B-4844-A8AF-96E79DEC90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B3E29C1-82B6-A547-A102-7B13F9C3391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7676E-B0BB-46AB-8E1E-3F0297F87583}" type="slidenum">
              <a:rPr lang="en-US"/>
              <a:pPr/>
              <a:t>9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8BD864-A2B8-704D-A1B9-A3B603BD2B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4474C2D-1186-0544-955C-BB968EACFD5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43.xml"/><Relationship Id="rId7" Type="http://schemas.openxmlformats.org/officeDocument/2006/relationships/oleObject" Target="../embeddings/oleObject3.bin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58.xml"/><Relationship Id="rId7" Type="http://schemas.openxmlformats.org/officeDocument/2006/relationships/oleObject" Target="../embeddings/oleObject4.bin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62.xml"/><Relationship Id="rId7" Type="http://schemas.openxmlformats.org/officeDocument/2006/relationships/oleObject" Target="../embeddings/oleObject5.bin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4.w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6.emf"/><Relationship Id="rId4" Type="http://schemas.openxmlformats.org/officeDocument/2006/relationships/tags" Target="../tags/tag26.xml"/><Relationship Id="rId9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Chapter 4 :: Topics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47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b="1" dirty="0"/>
              <a:t>Combinational Logic</a:t>
            </a:r>
            <a:endParaRPr lang="en-US" dirty="0"/>
          </a:p>
          <a:p>
            <a:r>
              <a:rPr lang="en-US" b="1" dirty="0"/>
              <a:t>Structural Modeling</a:t>
            </a:r>
            <a:endParaRPr lang="en-US" dirty="0"/>
          </a:p>
          <a:p>
            <a:r>
              <a:rPr lang="en-US" b="1" dirty="0"/>
              <a:t>Sequential Logic</a:t>
            </a:r>
            <a:endParaRPr lang="en-US" dirty="0"/>
          </a:p>
          <a:p>
            <a:r>
              <a:rPr lang="en-US" b="1" dirty="0"/>
              <a:t>More Combinational Logic</a:t>
            </a:r>
            <a:endParaRPr lang="en-US" dirty="0"/>
          </a:p>
          <a:p>
            <a:r>
              <a:rPr lang="en-US" b="1" dirty="0"/>
              <a:t>Finite State Machines</a:t>
            </a:r>
            <a:endParaRPr lang="en-US" dirty="0"/>
          </a:p>
          <a:p>
            <a:r>
              <a:rPr lang="en-US" b="1" dirty="0"/>
              <a:t>Parameterized Modules</a:t>
            </a:r>
            <a:endParaRPr lang="en-US" dirty="0"/>
          </a:p>
          <a:p>
            <a:r>
              <a:rPr lang="en-US" b="1" dirty="0" err="1"/>
              <a:t>Testbenches</a:t>
            </a:r>
            <a:endParaRPr lang="en-US" dirty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999"/>
            <a:ext cx="1704173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90600" y="1219200"/>
            <a:ext cx="7772400" cy="4953000"/>
          </a:xfrm>
        </p:spPr>
        <p:txBody>
          <a:bodyPr/>
          <a:lstStyle/>
          <a:p>
            <a:r>
              <a:rPr lang="en-US" dirty="0"/>
              <a:t>Case sensitive</a:t>
            </a:r>
          </a:p>
          <a:p>
            <a:pPr lvl="1"/>
            <a:r>
              <a:rPr lang="en-US" sz="2400" b="1" dirty="0">
                <a:latin typeface="+mj-lt"/>
              </a:rPr>
              <a:t>Example: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are not the same signal.</a:t>
            </a:r>
          </a:p>
          <a:p>
            <a:r>
              <a:rPr lang="en-US" dirty="0"/>
              <a:t>No names that start with numbers </a:t>
            </a:r>
          </a:p>
          <a:p>
            <a:pPr lvl="1"/>
            <a:r>
              <a:rPr lang="en-US" sz="2400" b="1" dirty="0"/>
              <a:t>Example: </a:t>
            </a:r>
            <a:r>
              <a:rPr lang="en-US" sz="2400" dirty="0">
                <a:latin typeface="Courier New" pitchFamily="49" charset="0"/>
              </a:rPr>
              <a:t>2mux</a:t>
            </a:r>
            <a:r>
              <a:rPr lang="en-US" sz="2400" dirty="0"/>
              <a:t> is an invalid name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Comments: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/* multiline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comment */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SystemVerilog</a:t>
            </a:r>
            <a:r>
              <a:rPr lang="en-US" sz="4400" dirty="0">
                <a:latin typeface="+mj-lt"/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63782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064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14400"/>
            <a:ext cx="84582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>
                <a:latin typeface="Courier New" pitchFamily="49" charset="0"/>
              </a:rPr>
              <a:t>module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i="1" dirty="0">
                <a:latin typeface="Courier New" pitchFamily="49" charset="0"/>
              </a:rPr>
              <a:t>and3</a:t>
            </a:r>
            <a:r>
              <a:rPr lang="en-US" sz="1700" dirty="0">
                <a:latin typeface="Courier New" pitchFamily="49" charset="0"/>
              </a:rPr>
              <a:t>(input  logic a, b, c,</a:t>
            </a:r>
          </a:p>
          <a:p>
            <a:r>
              <a:rPr lang="en-US" sz="1700" dirty="0">
                <a:latin typeface="Courier New" pitchFamily="49" charset="0"/>
              </a:rPr>
              <a:t> 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assign</a:t>
            </a:r>
            <a:r>
              <a:rPr lang="en-US" sz="1700" dirty="0">
                <a:latin typeface="Courier New" pitchFamily="49" charset="0"/>
              </a:rPr>
              <a:t> y = a &amp; b &amp; c;</a:t>
            </a:r>
          </a:p>
          <a:p>
            <a:r>
              <a:rPr lang="en-US" sz="1700" b="1" dirty="0" err="1">
                <a:latin typeface="Courier New" pitchFamily="49" charset="0"/>
              </a:rPr>
              <a:t>endmodule</a:t>
            </a:r>
            <a:endParaRPr lang="en-US" sz="1700" b="1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</a:rPr>
              <a:t>module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i="1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(input  logic a,</a:t>
            </a:r>
          </a:p>
          <a:p>
            <a:r>
              <a:rPr lang="en-US" sz="1700" dirty="0">
                <a:latin typeface="Courier New" pitchFamily="49" charset="0"/>
              </a:rPr>
              <a:t>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assign</a:t>
            </a:r>
            <a:r>
              <a:rPr lang="en-US" sz="1700" dirty="0">
                <a:latin typeface="Courier New" pitchFamily="49" charset="0"/>
              </a:rPr>
              <a:t> y = ~a;</a:t>
            </a:r>
          </a:p>
          <a:p>
            <a:r>
              <a:rPr lang="en-US" sz="1700" b="1" dirty="0" err="1">
                <a:latin typeface="Courier New" pitchFamily="49" charset="0"/>
              </a:rPr>
              <a:t>endmodule</a:t>
            </a:r>
            <a:endParaRPr lang="en-US" sz="1700" b="1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</a:rPr>
              <a:t>module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i="1" dirty="0">
                <a:latin typeface="Courier New" pitchFamily="49" charset="0"/>
              </a:rPr>
              <a:t>nand3</a:t>
            </a:r>
            <a:r>
              <a:rPr lang="en-US" sz="1700" dirty="0">
                <a:latin typeface="Courier New" pitchFamily="49" charset="0"/>
              </a:rPr>
              <a:t>(input  logic a, b, c</a:t>
            </a:r>
          </a:p>
          <a:p>
            <a:r>
              <a:rPr lang="en-US" sz="1700" dirty="0">
                <a:latin typeface="Courier New" pitchFamily="49" charset="0"/>
              </a:rPr>
              <a:t>  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logic</a:t>
            </a:r>
            <a:r>
              <a:rPr lang="en-US" sz="1700" dirty="0">
                <a:latin typeface="Courier New" pitchFamily="49" charset="0"/>
              </a:rPr>
              <a:t> n1;                   </a:t>
            </a:r>
            <a:r>
              <a:rPr lang="en-US" sz="1700" b="1" dirty="0">
                <a:solidFill>
                  <a:schemeClr val="accent3"/>
                </a:solidFill>
                <a:latin typeface="Courier New" pitchFamily="49" charset="0"/>
              </a:rPr>
              <a:t>// internal signal</a:t>
            </a:r>
          </a:p>
          <a:p>
            <a:endParaRPr lang="en-US" sz="1700" b="1" dirty="0">
              <a:solidFill>
                <a:schemeClr val="accent3"/>
              </a:solidFill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i="1" dirty="0">
                <a:latin typeface="Courier New" pitchFamily="49" charset="0"/>
              </a:rPr>
              <a:t>and3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andgate</a:t>
            </a:r>
            <a:r>
              <a:rPr lang="en-US" sz="1700" dirty="0">
                <a:latin typeface="Courier New" pitchFamily="49" charset="0"/>
              </a:rPr>
              <a:t>(a, b, c, n1);  </a:t>
            </a:r>
            <a:r>
              <a:rPr lang="en-US" sz="1700" b="1" dirty="0">
                <a:solidFill>
                  <a:schemeClr val="accent3"/>
                </a:solidFill>
                <a:latin typeface="Courier New" pitchFamily="49" charset="0"/>
              </a:rPr>
              <a:t>// instance of and3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i="1" dirty="0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  inverter(n1, y);       </a:t>
            </a:r>
            <a:r>
              <a:rPr lang="en-US" sz="1700" b="1" dirty="0">
                <a:solidFill>
                  <a:schemeClr val="accent3"/>
                </a:solidFill>
                <a:latin typeface="Courier New" pitchFamily="49" charset="0"/>
              </a:rPr>
              <a:t>// instance of inv</a:t>
            </a:r>
          </a:p>
          <a:p>
            <a:r>
              <a:rPr lang="en-US" sz="1700" b="1" dirty="0" err="1">
                <a:latin typeface="Courier New" pitchFamily="49" charset="0"/>
              </a:rPr>
              <a:t>endmodule</a:t>
            </a:r>
            <a:endParaRPr lang="en-US" sz="17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Structural Modeling - Hierarchy</a:t>
            </a:r>
          </a:p>
        </p:txBody>
      </p:sp>
    </p:spTree>
    <p:extLst>
      <p:ext uri="{BB962C8B-B14F-4D97-AF65-F5344CB8AC3E}">
        <p14:creationId xmlns:p14="http://schemas.microsoft.com/office/powerpoint/2010/main" val="19293397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762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16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rial" charset="0"/>
              </a:rPr>
              <a:t>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gates(input  logic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[3:0]  </a:t>
            </a:r>
            <a:r>
              <a:rPr lang="en-US" sz="1800" dirty="0">
                <a:latin typeface="Courier New" pitchFamily="49" charset="0"/>
                <a:cs typeface="Arial" charset="0"/>
              </a:rPr>
              <a:t>a, b,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[3:0]</a:t>
            </a:r>
            <a:r>
              <a:rPr lang="en-US" sz="1800" dirty="0">
                <a:latin typeface="Courier New" pitchFamily="49" charset="0"/>
                <a:cs typeface="Arial" charset="0"/>
              </a:rPr>
              <a:t>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>
                <a:solidFill>
                  <a:srgbClr val="92D050"/>
                </a:solidFill>
                <a:latin typeface="Courier New" pitchFamily="49" charset="0"/>
                <a:cs typeface="Arial" charset="0"/>
              </a:rPr>
              <a:t>/* Five different two-input logic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solidFill>
                  <a:srgbClr val="92D050"/>
                </a:solidFill>
                <a:latin typeface="Courier New" pitchFamily="49" charset="0"/>
                <a:cs typeface="Arial" charset="0"/>
              </a:rPr>
              <a:t>      gates acting on 4 bit busses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assign</a:t>
            </a:r>
            <a:r>
              <a:rPr lang="en-US" sz="1800" dirty="0">
                <a:latin typeface="Courier New" pitchFamily="49" charset="0"/>
                <a:cs typeface="Arial" charset="0"/>
              </a:rPr>
              <a:t> y1 = a &amp; b;    </a:t>
            </a:r>
            <a:r>
              <a:rPr lang="en-US" sz="1800" dirty="0">
                <a:solidFill>
                  <a:srgbClr val="92D050"/>
                </a:solidFill>
                <a:latin typeface="Courier New" pitchFamily="49" charset="0"/>
                <a:cs typeface="Arial" charset="0"/>
              </a:rPr>
              <a:t>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assign</a:t>
            </a:r>
            <a:r>
              <a:rPr lang="en-US" sz="1800" dirty="0">
                <a:latin typeface="Courier New" pitchFamily="49" charset="0"/>
                <a:cs typeface="Arial" charset="0"/>
              </a:rPr>
              <a:t> y2 = a | b;    </a:t>
            </a:r>
            <a:r>
              <a:rPr lang="en-US" sz="1800" dirty="0">
                <a:solidFill>
                  <a:srgbClr val="92D050"/>
                </a:solidFill>
                <a:latin typeface="Courier New" pitchFamily="49" charset="0"/>
                <a:cs typeface="Arial" charset="0"/>
              </a:rPr>
              <a:t>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assign</a:t>
            </a:r>
            <a:r>
              <a:rPr lang="en-US" sz="1800" dirty="0">
                <a:latin typeface="Courier New" pitchFamily="49" charset="0"/>
                <a:cs typeface="Arial" charset="0"/>
              </a:rPr>
              <a:t> y3 = a ^ b;    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Arial" charset="0"/>
              </a:rPr>
              <a:t>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assign</a:t>
            </a:r>
            <a:r>
              <a:rPr lang="en-US" sz="1800" dirty="0">
                <a:latin typeface="Courier New" pitchFamily="49" charset="0"/>
                <a:cs typeface="Arial" charset="0"/>
              </a:rPr>
              <a:t> y4 = ~(a &amp; b); 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Arial" charset="0"/>
              </a:rPr>
              <a:t>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assign</a:t>
            </a:r>
            <a:r>
              <a:rPr lang="en-US" sz="1800" dirty="0">
                <a:latin typeface="Courier New" pitchFamily="49" charset="0"/>
                <a:cs typeface="Arial" charset="0"/>
              </a:rPr>
              <a:t> y5 = ~(a | b); 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Arial" charset="0"/>
              </a:rPr>
              <a:t>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 dirty="0" err="1">
                <a:latin typeface="Courier New" pitchFamily="49" charset="0"/>
                <a:cs typeface="Arial" charset="0"/>
              </a:rPr>
              <a:t>endmodule</a:t>
            </a:r>
            <a:endParaRPr lang="en-US" sz="18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Courier New" pitchFamily="49" charset="0"/>
                <a:cs typeface="Arial" charset="0"/>
              </a:rPr>
              <a:t>//</a:t>
            </a:r>
            <a:r>
              <a:rPr lang="en-US" sz="2400" dirty="0">
                <a:cs typeface="Arial" charset="0"/>
              </a:rPr>
              <a:t>            single line comment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Courier New" pitchFamily="49" charset="0"/>
                <a:cs typeface="Arial" charset="0"/>
              </a:rPr>
              <a:t>/*…*/</a:t>
            </a:r>
            <a:r>
              <a:rPr lang="en-US" sz="2400" dirty="0">
                <a:cs typeface="Arial" charset="0"/>
              </a:rPr>
              <a:t>    multiline comment </a:t>
            </a:r>
          </a:p>
        </p:txBody>
      </p:sp>
      <p:pic>
        <p:nvPicPr>
          <p:cNvPr id="881669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90800"/>
            <a:ext cx="3200400" cy="242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34177371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26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1921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</a:rPr>
              <a:t> and8(input  logic [7:0] a,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logic      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</a:rPr>
              <a:t>assign</a:t>
            </a:r>
            <a:r>
              <a:rPr lang="en-US" sz="1800" dirty="0">
                <a:latin typeface="Courier New" pitchFamily="49" charset="0"/>
              </a:rPr>
              <a:t> y = &amp;a;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92D050"/>
                </a:solidFill>
                <a:latin typeface="Courier New" pitchFamily="49" charset="0"/>
                <a:cs typeface="Arial" charset="0"/>
              </a:rPr>
              <a:t>// &amp;a is much easier to write than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92D050"/>
                </a:solidFill>
                <a:latin typeface="Courier New" pitchFamily="49" charset="0"/>
                <a:cs typeface="Arial" charset="0"/>
              </a:rPr>
              <a:t>// assign y = a[7] &amp; a[6] &amp; a[5] &amp; a[4] &amp;</a:t>
            </a:r>
          </a:p>
          <a:p>
            <a:pPr>
              <a:buNone/>
            </a:pPr>
            <a:r>
              <a:rPr lang="en-US" sz="1800" dirty="0">
                <a:solidFill>
                  <a:srgbClr val="92D050"/>
                </a:solidFill>
                <a:latin typeface="Courier New" pitchFamily="49" charset="0"/>
                <a:cs typeface="Arial" charset="0"/>
              </a:rPr>
              <a:t>   //            a[3] &amp; a[2] &amp; a[1] &amp; a[0];</a:t>
            </a:r>
          </a:p>
          <a:p>
            <a:pPr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endmodule</a:t>
            </a:r>
            <a:endParaRPr lang="en-US" sz="1800" b="1" dirty="0">
              <a:latin typeface="Courier New" pitchFamily="49" charset="0"/>
            </a:endParaRPr>
          </a:p>
        </p:txBody>
      </p:sp>
      <p:pic>
        <p:nvPicPr>
          <p:cNvPr id="882693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3581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Reduction Operators</a:t>
            </a:r>
          </a:p>
        </p:txBody>
      </p:sp>
    </p:spTree>
    <p:extLst>
      <p:ext uri="{BB962C8B-B14F-4D97-AF65-F5344CB8AC3E}">
        <p14:creationId xmlns:p14="http://schemas.microsoft.com/office/powerpoint/2010/main" val="37434432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371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</a:rPr>
              <a:t> mux2(input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d0,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input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</a:rPr>
              <a:t>assign</a:t>
            </a:r>
            <a:r>
              <a:rPr lang="en-US" sz="1800" dirty="0">
                <a:latin typeface="Courier New" pitchFamily="49" charset="0"/>
              </a:rPr>
              <a:t> y = s ? d1 : d0; </a:t>
            </a:r>
          </a:p>
          <a:p>
            <a:pPr>
              <a:buFontTx/>
              <a:buNone/>
            </a:pPr>
            <a:r>
              <a:rPr lang="en-US" sz="1800" b="1" u="sng" dirty="0" err="1">
                <a:latin typeface="Courier New" pitchFamily="49" charset="0"/>
              </a:rPr>
              <a:t>endmodule</a:t>
            </a:r>
            <a:endParaRPr lang="en-US" sz="1800" b="1" u="sng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? :</a:t>
            </a:r>
            <a:r>
              <a:rPr lang="en-US" sz="2400" b="1" dirty="0">
                <a:latin typeface="Arial" charset="0"/>
              </a:rPr>
              <a:t>      </a:t>
            </a:r>
            <a:r>
              <a:rPr lang="en-US" sz="2400" dirty="0">
                <a:latin typeface="Arial" charset="0"/>
              </a:rPr>
              <a:t>is also called a </a:t>
            </a:r>
            <a:r>
              <a:rPr lang="en-US" sz="2400" i="1" dirty="0">
                <a:latin typeface="Arial" charset="0"/>
              </a:rPr>
              <a:t>ternary operator</a:t>
            </a:r>
            <a:r>
              <a:rPr lang="en-US" sz="2400" dirty="0">
                <a:latin typeface="Arial" charset="0"/>
              </a:rPr>
              <a:t> because it  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            operates on 3 inputs: </a:t>
            </a:r>
            <a:r>
              <a:rPr lang="en-US" sz="2400" dirty="0">
                <a:latin typeface="Courier New" pitchFamily="49" charset="0"/>
              </a:rPr>
              <a:t>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d1</a:t>
            </a:r>
            <a:r>
              <a:rPr lang="en-US" sz="2400" dirty="0">
                <a:latin typeface="Arial" charset="0"/>
              </a:rPr>
              <a:t>, and </a:t>
            </a:r>
            <a:r>
              <a:rPr lang="en-US" sz="2400" dirty="0">
                <a:latin typeface="Courier New" pitchFamily="49" charset="0"/>
              </a:rPr>
              <a:t>d0</a:t>
            </a:r>
            <a:r>
              <a:rPr lang="en-US" sz="2400" dirty="0">
                <a:latin typeface="Arial" charset="0"/>
              </a:rPr>
              <a:t>.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pic>
        <p:nvPicPr>
          <p:cNvPr id="883717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01" y="3124200"/>
            <a:ext cx="3987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Conditional Assignment</a:t>
            </a:r>
          </a:p>
        </p:txBody>
      </p:sp>
    </p:spTree>
    <p:extLst>
      <p:ext uri="{BB962C8B-B14F-4D97-AF65-F5344CB8AC3E}">
        <p14:creationId xmlns:p14="http://schemas.microsoft.com/office/powerpoint/2010/main" val="11201119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474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33400" y="11128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fulladder</a:t>
            </a:r>
            <a:r>
              <a:rPr lang="en-US" sz="1800" dirty="0">
                <a:latin typeface="Courier New" pitchFamily="49" charset="0"/>
              </a:rPr>
              <a:t>(input  logic a, b,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output logic s,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p, g;   // internal nodes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assign</a:t>
            </a:r>
            <a:r>
              <a:rPr lang="en-US" sz="1800" dirty="0">
                <a:latin typeface="Courier New" pitchFamily="49" charset="0"/>
              </a:rPr>
              <a:t> p = a ^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assign</a:t>
            </a:r>
            <a:r>
              <a:rPr lang="en-US" sz="1800" dirty="0">
                <a:latin typeface="Courier New" pitchFamily="49" charset="0"/>
              </a:rPr>
              <a:t> g = a &amp;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assign</a:t>
            </a:r>
            <a:r>
              <a:rPr lang="en-US" sz="1800" dirty="0">
                <a:latin typeface="Courier New" pitchFamily="49" charset="0"/>
              </a:rPr>
              <a:t> s = p ^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assign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= g | (p &amp;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847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82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4760916"/>
              </p:ext>
            </p:extLst>
          </p:nvPr>
        </p:nvGraphicFramePr>
        <p:xfrm>
          <a:off x="4343400" y="3733801"/>
          <a:ext cx="467892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604320" imgH="1526040" progId="Visio.Drawing.6">
                  <p:embed/>
                </p:oleObj>
              </mc:Choice>
              <mc:Fallback>
                <p:oleObj name="VISIO" r:id="rId7" imgW="3604320" imgH="1526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33801"/>
                        <a:ext cx="4678924" cy="198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5727649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5813" name="Group 53"/>
          <p:cNvGraphicFramePr>
            <a:graphicFrameLocks noGrp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1906767"/>
              </p:ext>
            </p:extLst>
          </p:nvPr>
        </p:nvGraphicFramePr>
        <p:xfrm>
          <a:off x="2819400" y="1088898"/>
          <a:ext cx="4876800" cy="4684717"/>
        </p:xfrm>
        <a:graphic>
          <a:graphicData uri="http://schemas.openxmlformats.org/drawingml/2006/table">
            <a:tbl>
              <a:tblPr/>
              <a:tblGrid>
                <a:gridCol w="206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mult, div,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add,sub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arithmetic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equal,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&amp;, 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XOR, 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|, 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ternary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857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82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5811" name="Text Box 5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3131" y="10668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Highest</a:t>
            </a:r>
          </a:p>
        </p:txBody>
      </p:sp>
      <p:sp>
        <p:nvSpPr>
          <p:cNvPr id="885812" name="Text Box 5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5345668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Lowest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37431877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6868" name="Group 84"/>
          <p:cNvGraphicFramePr>
            <a:graphicFrameLocks noGrp="1"/>
          </p:cNvGraphicFramePr>
          <p:nvPr>
            <p:ph type="tbl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2815289"/>
              </p:ext>
            </p:extLst>
          </p:nvPr>
        </p:nvGraphicFramePr>
        <p:xfrm>
          <a:off x="990600" y="2209800"/>
          <a:ext cx="7162800" cy="362807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#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b1010_1011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67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53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6860" name="Rectangle 7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9144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latin typeface="+mj-lt"/>
                <a:cs typeface="Arial" charset="0"/>
              </a:rPr>
              <a:t>Format: </a:t>
            </a:r>
            <a:r>
              <a:rPr lang="en-US" sz="2600" b="1" dirty="0" err="1">
                <a:latin typeface="+mj-lt"/>
                <a:cs typeface="Arial" charset="0"/>
              </a:rPr>
              <a:t>N</a:t>
            </a:r>
            <a:r>
              <a:rPr lang="en-US" sz="2600" b="1" dirty="0" err="1">
                <a:latin typeface="+mj-lt"/>
                <a:cs typeface="Courier New" pitchFamily="49" charset="0"/>
              </a:rPr>
              <a:t>'Bvalue</a:t>
            </a:r>
            <a:endParaRPr lang="en-US" sz="2600" b="1" dirty="0">
              <a:latin typeface="+mj-lt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b="1" dirty="0">
                <a:latin typeface="+mj-lt"/>
                <a:cs typeface="Courier New" pitchFamily="49" charset="0"/>
              </a:rPr>
              <a:t>N</a:t>
            </a:r>
            <a:r>
              <a:rPr lang="en-US" sz="2000" dirty="0">
                <a:latin typeface="+mj-lt"/>
                <a:cs typeface="Courier New" pitchFamily="49" charset="0"/>
              </a:rPr>
              <a:t> = number of bits, </a:t>
            </a:r>
            <a:r>
              <a:rPr lang="en-US" sz="2000" b="1" dirty="0">
                <a:latin typeface="+mj-lt"/>
                <a:cs typeface="Courier New" pitchFamily="49" charset="0"/>
              </a:rPr>
              <a:t>B</a:t>
            </a:r>
            <a:r>
              <a:rPr lang="en-US" sz="2000" dirty="0">
                <a:latin typeface="+mj-lt"/>
                <a:cs typeface="Courier New" pitchFamily="49" charset="0"/>
              </a:rPr>
              <a:t> = base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b="1" dirty="0">
                <a:latin typeface="+mj-lt"/>
                <a:cs typeface="Arial" charset="0"/>
              </a:rPr>
              <a:t>N</a:t>
            </a:r>
            <a:r>
              <a:rPr lang="en-US" sz="2000" b="1" dirty="0">
                <a:latin typeface="+mj-lt"/>
                <a:cs typeface="Courier New" pitchFamily="49" charset="0"/>
              </a:rPr>
              <a:t>'B</a:t>
            </a:r>
            <a:r>
              <a:rPr lang="en-US" sz="2000" dirty="0">
                <a:latin typeface="+mj-lt"/>
                <a:cs typeface="Courier New" pitchFamily="49" charset="0"/>
              </a:rPr>
              <a:t> is optional but recommended (default is decimal)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10235808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7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rial" charset="0"/>
              </a:rPr>
              <a:t>assign</a:t>
            </a:r>
            <a:r>
              <a:rPr lang="en-US" sz="1800" dirty="0">
                <a:latin typeface="Courier New" pitchFamily="49" charset="0"/>
                <a:cs typeface="Arial" charset="0"/>
              </a:rPr>
              <a:t> y = {a[2:1], {3{b[0]}}, a[0], 6</a:t>
            </a:r>
            <a:r>
              <a:rPr lang="en-US" b="1" dirty="0">
                <a:latin typeface="Times New Roman" pitchFamily="18" charset="0"/>
                <a:cs typeface="Courier New" pitchFamily="49" charset="0"/>
              </a:rPr>
              <a:t>'</a:t>
            </a:r>
            <a:r>
              <a:rPr lang="en-US" sz="1800" dirty="0">
                <a:latin typeface="Courier New" pitchFamily="49" charset="0"/>
                <a:cs typeface="Arial" charset="0"/>
              </a:rPr>
              <a:t>b100_010};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  <a:cs typeface="Arial" charset="0"/>
              </a:rPr>
              <a:t>// if y is a 12-bit signal, the above statement produces: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y = a[2] a[1] b[0] b[0] b[0] a[0] 1 0 0 0 1 0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solidFill>
                  <a:schemeClr val="accent3"/>
                </a:solidFill>
                <a:latin typeface="Courier New" pitchFamily="49" charset="0"/>
                <a:cs typeface="Arial" charset="0"/>
              </a:rPr>
              <a:t>// underscores (_) are used for formatting only to make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chemeClr val="accent3"/>
                </a:solidFill>
                <a:latin typeface="Courier New" pitchFamily="49" charset="0"/>
                <a:cs typeface="Arial" charset="0"/>
              </a:rPr>
              <a:t>// </a:t>
            </a:r>
            <a:r>
              <a:rPr lang="en-US" sz="1800" dirty="0">
                <a:solidFill>
                  <a:schemeClr val="accent3"/>
                </a:solidFill>
                <a:latin typeface="Courier New" pitchFamily="49" charset="0"/>
                <a:cs typeface="Arial" charset="0"/>
              </a:rPr>
              <a:t>it easier to read. </a:t>
            </a:r>
            <a:r>
              <a:rPr lang="en-US" sz="1800" dirty="0" err="1">
                <a:solidFill>
                  <a:schemeClr val="accent3"/>
                </a:solidFill>
                <a:latin typeface="Courier New" pitchFamily="49" charset="0"/>
                <a:cs typeface="Arial" charset="0"/>
              </a:rPr>
              <a:t>SystemVerilog</a:t>
            </a:r>
            <a:r>
              <a:rPr lang="en-US" sz="1800" dirty="0">
                <a:solidFill>
                  <a:schemeClr val="accent3"/>
                </a:solidFill>
                <a:latin typeface="Courier New" pitchFamily="49" charset="0"/>
                <a:cs typeface="Arial" charset="0"/>
              </a:rPr>
              <a:t> ignores them. </a:t>
            </a:r>
          </a:p>
          <a:p>
            <a:pPr marL="342900" indent="-342900"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Y[0]=1’b1;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Y[1] = 1’b0;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Bit Manipulations: Example 1</a:t>
            </a:r>
          </a:p>
        </p:txBody>
      </p:sp>
    </p:spTree>
    <p:extLst>
      <p:ext uri="{BB962C8B-B14F-4D97-AF65-F5344CB8AC3E}">
        <p14:creationId xmlns:p14="http://schemas.microsoft.com/office/powerpoint/2010/main" val="7420848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883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457200" y="976313"/>
            <a:ext cx="7696200" cy="49530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module</a:t>
            </a:r>
            <a:r>
              <a:rPr lang="en-US" sz="1600" dirty="0">
                <a:latin typeface="Courier New" pitchFamily="49" charset="0"/>
              </a:rPr>
              <a:t> mux2_8(input  logic [7:0] d0, d1,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input  logic       s,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output logic [7:0] y);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latin typeface="Courier New" pitchFamily="49" charset="0"/>
              </a:rPr>
              <a:t>mux2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lsbmux</a:t>
            </a:r>
            <a:r>
              <a:rPr lang="en-US" sz="1600" dirty="0">
                <a:latin typeface="Courier New" pitchFamily="49" charset="0"/>
              </a:rPr>
              <a:t>(d0[3:0], d1[3:0], s, y[3:0]);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latin typeface="Courier New" pitchFamily="49" charset="0"/>
              </a:rPr>
              <a:t>mux2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msbmux</a:t>
            </a:r>
            <a:r>
              <a:rPr lang="en-US" sz="1600" dirty="0">
                <a:latin typeface="Courier New" pitchFamily="49" charset="0"/>
              </a:rPr>
              <a:t>(d0[7:4], d1[7:4], s, y[7:4]);</a:t>
            </a:r>
          </a:p>
          <a:p>
            <a:pPr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endmodule</a:t>
            </a:r>
            <a:endParaRPr lang="en-US" sz="16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888837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7286448"/>
              </p:ext>
            </p:extLst>
          </p:nvPr>
        </p:nvGraphicFramePr>
        <p:xfrm>
          <a:off x="4778375" y="2859087"/>
          <a:ext cx="41370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32800" imgH="1695600" progId="Visio.Drawing.6">
                  <p:embed/>
                </p:oleObj>
              </mc:Choice>
              <mc:Fallback>
                <p:oleObj name="VISIO" r:id="rId7" imgW="2332800" imgH="169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2859087"/>
                        <a:ext cx="41370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Bit Manipulations: Example 2</a:t>
            </a: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8382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/>
              <a:t>SystemVerilog</a:t>
            </a:r>
            <a:r>
              <a:rPr lang="en-US" sz="32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94838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0668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Hardware description language (HDL):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specifies logic function only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Computer-aided design (CAD) tool produces or </a:t>
            </a:r>
            <a:r>
              <a:rPr lang="en-US" i="1" dirty="0"/>
              <a:t>synthesizes </a:t>
            </a:r>
            <a:r>
              <a:rPr lang="en-US" dirty="0"/>
              <a:t>the optimized gates</a:t>
            </a:r>
          </a:p>
          <a:p>
            <a:pPr>
              <a:lnSpc>
                <a:spcPct val="90000"/>
              </a:lnSpc>
            </a:pPr>
            <a:r>
              <a:rPr lang="en-US" sz="3500" dirty="0"/>
              <a:t>Most commercial designs built using HDLs</a:t>
            </a:r>
          </a:p>
          <a:p>
            <a:pPr>
              <a:lnSpc>
                <a:spcPct val="90000"/>
              </a:lnSpc>
            </a:pPr>
            <a:r>
              <a:rPr lang="en-US" sz="3500" dirty="0"/>
              <a:t>Two leading HDLs:</a:t>
            </a:r>
          </a:p>
          <a:p>
            <a:pPr lvl="1">
              <a:lnSpc>
                <a:spcPct val="90000"/>
              </a:lnSpc>
            </a:pPr>
            <a:r>
              <a:rPr lang="en-US" b="1" dirty="0" err="1"/>
              <a:t>SystemVerilog</a:t>
            </a:r>
            <a:endParaRPr lang="en-US" b="1" dirty="0"/>
          </a:p>
          <a:p>
            <a:pPr lvl="2">
              <a:lnSpc>
                <a:spcPct val="90000"/>
              </a:lnSpc>
            </a:pPr>
            <a:r>
              <a:rPr lang="en-US" dirty="0"/>
              <a:t>developed in 1984 by Gateway Design Automation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IEEE standard (1364) in 1995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Extended in 2005 (IEEE STD 1800-2009)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VHDL 2008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Developed in 1981 by the Department of Defense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IEEE standard (1076) in 1987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Updated in 2008 (IEEE STD 1076-2008)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95279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9863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0193641"/>
              </p:ext>
            </p:extLst>
          </p:nvPr>
        </p:nvGraphicFramePr>
        <p:xfrm>
          <a:off x="2057400" y="4290646"/>
          <a:ext cx="56388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32800" imgH="576360" progId="Visio.Drawing.6">
                  <p:embed/>
                </p:oleObj>
              </mc:Choice>
              <mc:Fallback>
                <p:oleObj name="VISIO" r:id="rId7" imgW="2332800" imgH="576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90646"/>
                        <a:ext cx="56388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rial" charset="0"/>
              </a:rPr>
              <a:t>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tristate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en,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dirty="0">
                <a:latin typeface="Courier New" pitchFamily="49" charset="0"/>
              </a:rPr>
              <a:t>tri  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assign</a:t>
            </a:r>
            <a:r>
              <a:rPr lang="en-US" sz="1800" dirty="0">
                <a:latin typeface="Courier New" pitchFamily="49" charset="0"/>
                <a:cs typeface="Arial" charset="0"/>
              </a:rPr>
              <a:t> y = en ? a : 4'bz;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 dirty="0" err="1">
                <a:latin typeface="Courier New" pitchFamily="49" charset="0"/>
                <a:cs typeface="Arial" charset="0"/>
              </a:rPr>
              <a:t>endmodule</a:t>
            </a:r>
            <a:endParaRPr lang="en-US" sz="1800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Z: Floating Output</a:t>
            </a: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/>
              <a:t>SystemVerilog</a:t>
            </a:r>
            <a:r>
              <a:rPr lang="en-US" sz="32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03849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98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+mj-lt"/>
              </a:rPr>
              <a:t>SystemVerilog</a:t>
            </a:r>
            <a:r>
              <a:rPr lang="en-US" sz="2400" dirty="0">
                <a:latin typeface="+mj-lt"/>
              </a:rPr>
              <a:t> logic datatype</a:t>
            </a:r>
            <a:r>
              <a:rPr lang="en-US" sz="2400" dirty="0">
                <a:latin typeface="+mj-lt"/>
                <a:cs typeface="Arial" charset="0"/>
              </a:rPr>
              <a:t> can assume </a:t>
            </a:r>
            <a:r>
              <a:rPr lang="pl-PL" sz="2400" dirty="0">
                <a:latin typeface="+mj-lt"/>
                <a:cs typeface="Arial" charset="0"/>
              </a:rPr>
              <a:t>0, 1, </a:t>
            </a:r>
            <a:r>
              <a:rPr lang="pl-PL" sz="2400" i="1" dirty="0">
                <a:latin typeface="+mj-lt"/>
                <a:cs typeface="Arial" charset="0"/>
              </a:rPr>
              <a:t>z</a:t>
            </a:r>
            <a:r>
              <a:rPr lang="pl-PL" sz="2400" dirty="0">
                <a:latin typeface="+mj-lt"/>
                <a:cs typeface="Arial" charset="0"/>
              </a:rPr>
              <a:t>, and </a:t>
            </a:r>
            <a:r>
              <a:rPr lang="pl-PL" sz="2400" i="1" dirty="0">
                <a:latin typeface="+mj-lt"/>
                <a:cs typeface="Arial" charset="0"/>
              </a:rPr>
              <a:t>x</a:t>
            </a:r>
            <a:r>
              <a:rPr lang="en-US" sz="2400" dirty="0">
                <a:latin typeface="+mj-lt"/>
                <a:cs typeface="Arial" charset="0"/>
              </a:rPr>
              <a:t> values</a:t>
            </a:r>
            <a:r>
              <a:rPr lang="en-US" sz="1800" b="0" i="0" u="none" strike="noStrike" baseline="0" dirty="0">
                <a:latin typeface="AdvOTbc475f09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dirty="0">
              <a:latin typeface="AdvOTbc475f09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+mj-lt"/>
                <a:cs typeface="Arial" charset="0"/>
              </a:rPr>
              <a:t>x</a:t>
            </a:r>
            <a:r>
              <a:rPr lang="en-US" sz="2400" dirty="0">
                <a:latin typeface="+mj-lt"/>
                <a:cs typeface="Arial" charset="0"/>
              </a:rPr>
              <a:t> indicates an invalid logic level. If a bus is simultaneously driven to 0 and 1 by two enabled tristate buffers (or other gates), the result is </a:t>
            </a:r>
            <a:r>
              <a:rPr lang="en-US" sz="2400" i="1" dirty="0">
                <a:latin typeface="+mj-lt"/>
                <a:cs typeface="Arial" charset="0"/>
              </a:rPr>
              <a:t>x</a:t>
            </a:r>
            <a:r>
              <a:rPr lang="en-US" sz="2400" dirty="0">
                <a:latin typeface="+mj-lt"/>
                <a:cs typeface="Arial" charset="0"/>
              </a:rPr>
              <a:t>, indicating contention.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If all the tristate buffers driving a bus are simultaneously OFF, the bus will float, indicated by </a:t>
            </a:r>
            <a:r>
              <a:rPr lang="en-US" sz="2400" i="1" dirty="0">
                <a:latin typeface="+mj-lt"/>
                <a:cs typeface="Arial" charset="0"/>
              </a:rPr>
              <a:t>z</a:t>
            </a:r>
            <a:r>
              <a:rPr lang="en-US" sz="2400" dirty="0">
                <a:latin typeface="+mj-lt"/>
                <a:cs typeface="Arial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At the start of simulation, state nodes such as flip-flop outputs are initialized to an unknown state (</a:t>
            </a:r>
            <a:r>
              <a:rPr lang="en-US" sz="2400" i="1" dirty="0">
                <a:latin typeface="+mj-lt"/>
                <a:cs typeface="Arial" charset="0"/>
              </a:rPr>
              <a:t>x</a:t>
            </a:r>
            <a:r>
              <a:rPr lang="en-US" sz="2400" dirty="0">
                <a:latin typeface="+mj-lt"/>
                <a:cs typeface="Arial" charset="0"/>
              </a:rPr>
              <a:t> in </a:t>
            </a:r>
            <a:r>
              <a:rPr lang="en-US" sz="2400" dirty="0" err="1">
                <a:latin typeface="+mj-lt"/>
                <a:cs typeface="Arial" charset="0"/>
              </a:rPr>
              <a:t>SystemVerilog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53425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+mj-lt"/>
              </a:rPr>
              <a:t>SystemVerilog</a:t>
            </a:r>
            <a:r>
              <a:rPr lang="en-US" sz="3200" dirty="0">
                <a:latin typeface="+mj-lt"/>
              </a:rPr>
              <a:t> logic datatype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83853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Inputs applied to circuit</a:t>
            </a:r>
            <a:endParaRPr lang="en-US" sz="2400" i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Transforms HDL code into a </a:t>
            </a:r>
            <a:r>
              <a:rPr lang="en-US" sz="2400" i="1" dirty="0" err="1">
                <a:latin typeface="+mj-lt"/>
                <a:cs typeface="Arial" charset="0"/>
              </a:rPr>
              <a:t>netlist</a:t>
            </a:r>
            <a:r>
              <a:rPr lang="en-US" sz="2400" dirty="0">
                <a:latin typeface="+mj-lt"/>
                <a:cs typeface="Arial" charset="0"/>
              </a:rPr>
              <a:t> describing the hardware (i.e., a list of gates and the wires connecting them)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HDL to Gates</a:t>
            </a:r>
          </a:p>
        </p:txBody>
      </p:sp>
    </p:spTree>
    <p:extLst>
      <p:ext uri="{BB962C8B-B14F-4D97-AF65-F5344CB8AC3E}">
        <p14:creationId xmlns:p14="http://schemas.microsoft.com/office/powerpoint/2010/main" val="39143940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Inputs applied to circuit</a:t>
            </a:r>
            <a:endParaRPr lang="en-US" sz="2400" i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Transforms HDL code into a </a:t>
            </a:r>
            <a:r>
              <a:rPr lang="en-US" sz="2400" i="1" dirty="0" err="1">
                <a:latin typeface="+mj-lt"/>
                <a:cs typeface="Arial" charset="0"/>
              </a:rPr>
              <a:t>netlist</a:t>
            </a:r>
            <a:r>
              <a:rPr lang="en-US" sz="2400" dirty="0">
                <a:latin typeface="+mj-lt"/>
                <a:cs typeface="Arial" charset="0"/>
              </a:rPr>
              <a:t> describing the hardware (i.e., a list of gates and the wires connecting them)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IMPORTANT: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Arial" charset="0"/>
              </a:rPr>
              <a:t>When using an HDL, think of the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hardware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Arial" charset="0"/>
              </a:rPr>
              <a:t> the HDL should produce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HDL to Gates</a:t>
            </a:r>
          </a:p>
        </p:txBody>
      </p:sp>
    </p:spTree>
    <p:extLst>
      <p:ext uri="{BB962C8B-B14F-4D97-AF65-F5344CB8AC3E}">
        <p14:creationId xmlns:p14="http://schemas.microsoft.com/office/powerpoint/2010/main" val="31506168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1435966"/>
              </p:ext>
            </p:extLst>
          </p:nvPr>
        </p:nvGraphicFramePr>
        <p:xfrm>
          <a:off x="2057400" y="1371600"/>
          <a:ext cx="4605337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85920" imgH="491760" progId="Visio.Drawing.6">
                  <p:embed/>
                </p:oleObj>
              </mc:Choice>
              <mc:Fallback>
                <p:oleObj name="VISIO" r:id="rId6" imgW="128592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4605337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96108" y="3637085"/>
            <a:ext cx="762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Two types of Modules: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Behavioral: </a:t>
            </a:r>
            <a:r>
              <a:rPr lang="en-US" sz="2600" dirty="0">
                <a:latin typeface="+mj-lt"/>
                <a:cs typeface="Arial" charset="0"/>
              </a:rPr>
              <a:t>describe what a module does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Structural: </a:t>
            </a:r>
            <a:r>
              <a:rPr lang="en-US" sz="2600" dirty="0">
                <a:latin typeface="+mj-lt"/>
                <a:cs typeface="Arial" charset="0"/>
              </a:rPr>
              <a:t>describe how it is built from simpler 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SystemVerilog</a:t>
            </a:r>
            <a:r>
              <a:rPr lang="en-US" sz="4400" dirty="0">
                <a:latin typeface="+mj-lt"/>
              </a:rPr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36555016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/>
              <a:t>SystemVerilog</a:t>
            </a:r>
            <a:r>
              <a:rPr lang="en-US" sz="3200" b="1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Behavioral </a:t>
            </a:r>
            <a:r>
              <a:rPr lang="en-US" sz="4400" dirty="0" err="1">
                <a:latin typeface="+mj-lt"/>
              </a:rPr>
              <a:t>SystemVerilog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5650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rial" charset="0"/>
              </a:rPr>
              <a:t>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i="1" dirty="0">
                <a:latin typeface="Courier New" pitchFamily="49" charset="0"/>
                <a:cs typeface="Arial" charset="0"/>
              </a:rPr>
              <a:t>example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 dirty="0" err="1">
                <a:latin typeface="Courier New" pitchFamily="49" charset="0"/>
                <a:cs typeface="Arial" charset="0"/>
              </a:rPr>
              <a:t>endmodule</a:t>
            </a:r>
            <a:endParaRPr lang="en-US" sz="1800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/>
              <a:t>SystemVerilog</a:t>
            </a:r>
            <a:r>
              <a:rPr lang="en-US" sz="3200" b="1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Behavioral </a:t>
            </a:r>
            <a:r>
              <a:rPr lang="en-US" sz="4400" dirty="0" err="1">
                <a:latin typeface="+mj-lt"/>
              </a:rPr>
              <a:t>SystemVerilog</a:t>
            </a:r>
            <a:endParaRPr lang="en-US" sz="4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3474010"/>
            <a:ext cx="685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module/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2200" dirty="0"/>
              <a:t>:  required to begin/end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200" dirty="0"/>
              <a:t>:  name of the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200" dirty="0"/>
              <a:t>:  NOT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200" dirty="0"/>
              <a:t>:  AND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200" dirty="0"/>
              <a:t>:  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64640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4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94983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65532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HDL Simulation</a:t>
            </a:r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/>
              <a:t>SystemVerilog</a:t>
            </a:r>
            <a:r>
              <a:rPr lang="en-US" sz="32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681592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962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9622" name="Object 6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30519547"/>
              </p:ext>
            </p:extLst>
          </p:nvPr>
        </p:nvGraphicFramePr>
        <p:xfrm>
          <a:off x="2590800" y="3683000"/>
          <a:ext cx="4724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545385" imgH="1374038" progId="Visio.Drawing.6">
                  <p:embed/>
                </p:oleObj>
              </mc:Choice>
              <mc:Fallback>
                <p:oleObj name="VISIO" r:id="rId9" imgW="2545385" imgH="137403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83000"/>
                        <a:ext cx="47244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HDL Synthesis</a:t>
            </a: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/>
              <a:t>SystemVerilog</a:t>
            </a:r>
            <a:r>
              <a:rPr lang="en-US" sz="3200" b="1" dirty="0"/>
              <a:t>:</a:t>
            </a: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3084181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224574153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21354</TotalTime>
  <Words>1792</Words>
  <Application>Microsoft Office PowerPoint</Application>
  <PresentationFormat>Presentazione su schermo (4:3)</PresentationFormat>
  <Paragraphs>347</Paragraphs>
  <Slides>21</Slides>
  <Notes>21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9" baseType="lpstr">
      <vt:lpstr>AdvOTbc475f09</vt:lpstr>
      <vt:lpstr>Arial</vt:lpstr>
      <vt:lpstr>Calibri</vt:lpstr>
      <vt:lpstr>Courier New</vt:lpstr>
      <vt:lpstr>Times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153</cp:revision>
  <cp:lastPrinted>2018-05-23T11:36:14Z</cp:lastPrinted>
  <dcterms:created xsi:type="dcterms:W3CDTF">2012-08-07T04:56:47Z</dcterms:created>
  <dcterms:modified xsi:type="dcterms:W3CDTF">2023-10-19T15:28:11Z</dcterms:modified>
</cp:coreProperties>
</file>