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ink/ink1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7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21" r:id="rId2"/>
    <p:sldId id="424" r:id="rId3"/>
    <p:sldId id="425" r:id="rId4"/>
    <p:sldId id="426" r:id="rId5"/>
    <p:sldId id="380" r:id="rId6"/>
    <p:sldId id="381" r:id="rId7"/>
    <p:sldId id="415" r:id="rId8"/>
    <p:sldId id="416" r:id="rId9"/>
    <p:sldId id="417" r:id="rId10"/>
    <p:sldId id="418" r:id="rId11"/>
    <p:sldId id="383" r:id="rId12"/>
    <p:sldId id="389" r:id="rId13"/>
    <p:sldId id="390" r:id="rId14"/>
    <p:sldId id="419" r:id="rId15"/>
    <p:sldId id="391" r:id="rId16"/>
    <p:sldId id="392" r:id="rId17"/>
    <p:sldId id="393" r:id="rId18"/>
    <p:sldId id="399" r:id="rId19"/>
    <p:sldId id="430" r:id="rId20"/>
    <p:sldId id="431" r:id="rId21"/>
    <p:sldId id="400" r:id="rId22"/>
    <p:sldId id="401" r:id="rId23"/>
    <p:sldId id="413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27" r:id="rId35"/>
    <p:sldId id="428" r:id="rId36"/>
    <p:sldId id="42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8853" autoAdjust="0"/>
  </p:normalViewPr>
  <p:slideViewPr>
    <p:cSldViewPr>
      <p:cViewPr varScale="1">
        <p:scale>
          <a:sx n="95" d="100"/>
          <a:sy n="95" d="100"/>
        </p:scale>
        <p:origin x="22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0B24C-36DA-3E46-9B02-7B68B0241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F534-D069-4743-ACFD-449D243A9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4141-4F25-8A42-902F-67660047FED6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A64A-E910-984F-9AEF-3AE9482BD8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6A14-D3D2-D043-899C-BC57D624AC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5492-2405-7D45-80FA-D96FC340660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0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09:23:04.5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18225 5736 13308,'31'-4'2958,"-6"1"-2230,-25 3-280,0 0 662,3-3-763,-1 3 628,2-3-706,-3 3-157,-1 0-426,0 5 370,0 15 45,0-1-101,-3 22 123,-3-6-134,-3 10 22,0-13 1,-1 0 66,-1 13-78,-1 6 0,9-25 45,2 13 11,0-16-123,1 23 67,-4-11 67,1-5-67,-2 5-45,3-8 45,0 22 0,1-14 67,0 19-168,0-27 101,0-5-3336,-1 0 3336,0-13 68,0 10-68,1-3-101,0 13 190,1-10-66,0 14-46,0-7 46,0 1-23,0-4 22,0-7 3370,1-1-3392,-1 0-33,2 0 66,-1-1-55,1 1 22,1 0 0,1 1-23,1 0 113,7 29-90,-6-20-22,4 21 22,-9-31 56,1 3-56,0-8 0,0 4 89,0-5-78,0 0-11,1 3 79,-1-2-102,1 1 23,-2-4 0,0-1 213,-1 9-202,0-5 23,0 7 56,0-7-56,0-1 100,0 2-134,0-7 90,0 2-3721,-1-13-2420,-3-11 6051,-1-14 0,0 11 0,1 1 0</inkml:trace>
  <inkml:trace contextRef="#ctx0" brushRef="#br0" timeOffset="1797">18479 5715 9901,'8'12'2275,"-2"-2"-1659,-6-10 1031,0 4 12,0-4-964,0 4-169,2-1-503,0-1 145,2 3-135,0-1 57,0 1-57,0 0 35,1 0-1,0 0-67,1-1 303,11 2-1890,-6-2 1687,8-1-77,-8-1 10,-1-2 23,21 2 79,-5-2-360,13 1 293,-14-1-57,-4 0-45,-7 0 1703,-2 0-1669,-2 0 33,-3 0 12,1 0-90,0 0 23,6-1 145,8-3-112,1-1 233,0-1-199,-2 0-90,-9 4 45,5-1 112,-1 0-134,-5 2 22,11-2-45,-12 1 45,5 0 0,-8 1-1389,1-1 1389,3 2-45,-2-1 34,10 1 22,-9 0-11,7 0 11,-8 0 11,5 0 1,3 0-23,-1 0-45,1 0 67,0 0-22,13 0 0,-7 0 1379,6 0-1390,-4 0 44,-9 0-66,6 0 33,-5 0-56,-5 0 112,4 0-56,-4 0 22,0 0-11,-1 0-22,0 0 0,0 0 33,17 0-22,-11 0 45,15 0-90,-19 0 45,4 0-33,-8 0 77,5 0-44,-6 0 0,2 0-11,4 0 67,6 0 67,-7 0-537,-14 0-1850,-17-9-7567,-5 2 9571,1-7 0,15 8 0,1 2 0</inkml:trace>
  <inkml:trace contextRef="#ctx0" brushRef="#br0" timeOffset="4042">19664 5990 9509,'7'7'1961,"-2"-2"-1467,-5-5-24,0 0-246,-3 0-11,1 0 583,-3 0-539,3 0 662,-2-2-706,2 1 302,-3-1-369,3 1-34,0 1 1434,1-1-1434,0 4-11,0 2 134,-4 20-212,2-9 21,-3 10 12,4 14-3448,1-23 3416,0 23 20,1-29-44,0 2 0,0-2-68,0 4 125,0-4-23,0 5 3403,0-7-3437,0 16 11,0-12 67,0 27-55,0-24-23,0 12-3359,0-12 3404,0-3-45,0 5 34,-1 3-34,0-7-45,-1 5 45,0 4-34,1-11 34,0 10 3392,1-5-3381,0-5-11,0 5 56,0-9 34,0 4-45,-1-3 0,1 4 22,-1-6-45,1 4-89,0-3 123,0 10-56,0-8-3370,0 14 3370,0-14 34,0 7-23,0-7-11,0 0 79,0 0-79,0 9 22,0-6 45,0 11 3325,0-11-3302,0 11-113,0-13 23,0 8 0,0-11 79,0 5-79,0-4 56,1 2 112,0 2-11,0 2-459,0 0 347,-1 1-78,0-6 122,0 3-78,0-5-11,0 1 0,0-4 113,0-2 211,0 0-291,0 1-33,2 1-67,-1 1 45,3 2 22,-2-1-102,1-1 57,-2-4-806,2-1 268,-3-1-179,3 0-3540,0-11 862,0 2 3440,0-7 0,-1 9 0,-2 3 0</inkml:trace>
  <inkml:trace contextRef="#ctx0" brushRef="#br0" timeOffset="6447">18606 7281 9834,'0'4'4281,"0"-2"-3149,0-2-908,-3-2 280,2 1 325,-2-1 33,3 1-649,0 0-235,0-1 22,0 1 0,4-1 33,1 2-77,5 0 66,1-1-11,8 1 23,1-3 23,17-3-57,-13 3 33,15-3-33,-27 6-2082,12-1 2049,-8 0 89,-1 0-135,13-2 11,-6 1 203,10-3-135,-13 4-44,-5-3 44,-10 4 2082,0-2-2150,1 2 124,0-1-56,-1 1-45,6-3 45,-4 3 90,8-4-90,-9 4 34,3-1-57,-4 1 23,0-1 12,9 0-24,-3-1 12,3 1 45,-5-1-45,-5 2 0,0-1-22,-1 1 44,0 0-22,1 0 0,1 0-67,8-1 157,-8 1-90,5-1 22,-8 1-78,-1 0 45,3 0 22,1 0-11,4 0 0,-1 0 56,3 0-67,-1 0 11,1 0 0,0 0 0,-1 0-34,3 0 34,1 2-11,0-1 11,0 2 0,-2-2 11,0 0 135,12-1-135,-8 0 67,3 0 102,-12 0-46,-6 0-56,0 0-145,3 0 90,-1 0 44,2 0-112,-2 0 45,1 0 0,-1 1 0,7 3-45,-6-1 45,5 2 79,-6-4-2746,-2-1 314,3 0 2353,-2 0 0,1 0 0,-2 0 0</inkml:trace>
  <inkml:trace contextRef="#ctx0" brushRef="#br0" timeOffset="8646">18330 7683 10496,'-5'-7'2778,"1"1"-570,3 6-1301,1 0-705,-2 2 313,-7 21-358,4-8-146,-7 18-3246,3-1 3347,3-12-112,-3 12 11,5-16 180,1 27-2437,3-25 2313,0 19-45,0-31-22,0-1 2269,0 0-2269,0 1 0,0-2 67,0 5 3325,0 1-3437,0 2 45,0 0 45,0 3-45,0-5 11,0 2-11,0-5 11,0 15-11,-1-8 0,0 10 0,-4 13-22,3-15 33,-3 14 46,2-13-57,1-10-79,1 4 79,1-6 0,0-5 0,0 1 0,0 3 0,0-3-11,0 6-23,0-7 56,0 8-22,0-5 56,0 17-89,0-7-57,0 4 90,0-7-134,1-1 123,1-5 67,1 8-101,0 1 112,-1-3-586,-1 7 519,-1-13 0,0 2-33,0-5-225,7 12 258,-3-5 90,4 6-79,-6-9 22,-1-2-21,-1-1 32,0 1 124,0 0-33,0 12-135,0-10 79,0 8 451,0-14-530,0 0-11,0 7 0,1-3-3393,2 8 3393,3-4-169,5 6-2055,-2-3 2258,2-1-23,-3-6 124,-4-5-113,0-1 269,-2-2 2056,-1-1-3155,-1-5-1108,1-4 2354,-1-11 0,1 9 1,-1-2-1</inkml:trace>
  <inkml:trace contextRef="#ctx0" brushRef="#br0" timeOffset="10431">18838 8763 12490,'15'8'4829,"-4"-2"-4829,-11-5 45,0 1-11,0 1-46,-8 4 12,3-2 56,-6 2-11,6-3 414,3-2 214,1-1-662,5-1 113,0 0-102,6 0 45,5 0-44,0 0-23,9 0 44,-7 0-44,4-1 12,1 1-68,-8-1 67,5 1-11,-8 0 0,0 0 33,0 0-33,1 0 23,9 0-79,8 0 45,-4 0 22,4-1-22,-15 1-12,0-1-33,4-1-3291,5-2 3392,-5 1-56,1-2 11,-10 3 0,0 0-34,-1 0 56,5-1-78,-1 1 3415,1 0-3471,2 1 89,-4 1 12,-1 0-101,9 0 101,-11 0 11,12 0 56,-13 0-90,2 0 68,-3 0-34,-2 0-45,3 0 45,0 0 0,1 0 45,0 0-56,-1 0 123,18 0-135,-16 0 23,12 0 0,-20 0 0,-1 0-44,3 0-1693,-3 0-269,4 0 2006,-3-4 0,0 5 0,0-2 0</inkml:trace>
  <inkml:trace contextRef="#ctx0" brushRef="#br0" timeOffset="12844">19727 7557 10608,'11'1'3440,"-3"1"-2914,-8-2-10,0 0 469,0-5-660,0 4-145,0-3 626,0 4-682,-2 2-113,-2 6-3235,-1 5 3269,-1 4-187,1 1 422,-4 20-257,5-13 55,-4 20-134,6-14 78,-1-3 46,1 10-68,1-16-12,0 6 3312,1-11-3300,0 1 268,0 7-268,0-6 0,0 6 56,0-9-89,0-1 77,0 11-44,0-11 0,2 12-22,1-13 0,3 9 22,-1-10 67,-1 3-112,-2-4 45,0-5-45,0 3 112,0-4-55,-1 1-12,1 0-34,1 4 34,1-3 0,0 4-67,-1-4 156,-1 2-100,0-1-101,2 9 112,-1-8-56,3 13 45,-3-13-67,1 2 43,-1 0-10,0-5-11,-2 5 68,0-1 44,1 2-124,1 10 91,0-7-23,1 3 0,-1-10 45,0-1-101,2 8 134,-1 2-67,2 1-22,-2-2-23,1 9 68,0-3-56,3 13-3348,-5-16 3370,1-2 0,-2-10 34,0 1-46,-1-3 192,1 21-168,-2-11-12,1 12-12,-1-16 80,0-5-68,0 0 3414,1 0-3414,-1-2-22,1 0 44,0-2-22,0-1 22,0 0-55,0 0-46,0 4 68,-1-3 11,2 3-11,-2-4-11,1-1-3475,0-16-5354,1 0 8851,-1-17 0,1 17 0,-2 2 0</inkml:trace>
  <inkml:trace contextRef="#ctx0" brushRef="#br0" timeOffset="67135">5885 5673 6148,'40'-43'10,"1"0"0,0 0 0,-1 0 0,1 0 0,-1 0 0,1 0 0,0 1 0,-1-1 0,5 0 1,-1 4-1,-1 1 0,-2 1 0,-4 1 0,-5-1 0,0-8 0,-4-3 0,-6 7 0,-12 16 1,-10 18-1</inkml:trace>
  <inkml:trace contextRef="#ctx0" brushRef="#br0" timeOffset="80944">20257 8573 6420,'34'-38'0,"0"1"0,-6 7 0,-1 0 0</inkml:trace>
  <inkml:trace contextRef="#ctx0" brushRef="#br0" timeOffset="81145">20380 8438 0,'34'-47'0,"-1"0"0,1 0 0,-1 0 0,0 0 0,1 0 0,-1 0 0,1 0 0,-1 0 0,1 0 0,-1 0 0,1 0 0,-1 0 0,1 0 0,-1 0 0,1 0 0,-1 0 0,3-4 0,1-2 0,1 0 0,1 0 0,-1-1 0,0 1 0,0 0 0,-2 2 0,-2 2 0,-1 2 0,-2 3 0,-3 2 0,-3 5 0,-4 3 0,15-27 0,-10 12 0,-2 4 0,1-1 0,-2 4 0,-6 6 0,0-1 0</inkml:trace>
  <inkml:trace contextRef="#ctx0" brushRef="#br0" timeOffset="101000">13039 2328 11257,'14'5'2891,"-2"-2"-1546,-12-3 313,8-3-952,-5 1-459,5-3-90,-7 0-157,-1 2 89,0-1-89,0 3 0,0 0-257,-8 1 257,-10 0-90,-4 3 11,-15 9 1,-11 6-1,6-1-3335,-11 5 3365,11-4 1,-5 2-1,9-3-390,6 0 439,5-4-56,4-2 56,7-3-23,2-1 102,5-2 3055,2-1-3134,3-1 641,1-1-1022,-6 7 337,3-2-292,-4 8 280,0-3-606,-20 19 662,16-17-694,-14 11 436,25-22-1692,1-3 404,7 0 1546,11-1 0,-8 1 0,8-1 0</inkml:trace>
  <inkml:trace contextRef="#ctx0" brushRef="#br0" timeOffset="102891">12467 2455 8266,'14'-8'2005,"-4"1"-649,-10 7-874,0 0-661,-3 5-12,-11 13 191,-2 1-3392,-10 12 3448,6-8-2324,-9 7 2290,10-8-33,-5 2-68,10-6 12,6-8 56,2-1 101,5-7 2783,1-2-2805,-6 11-147,-1 0 1407,-3 6-1250,3-6-33,4-5 0,1-3-45,1 1-303,1-3 370,0 0-67,0 2 56,0 3-56,1-2 2065,-1 3-1987,2-1-78,-1-3-100,2 2 77,0-5 23,2 1 0,1 0 157,9 1-135,-1 0-3178,29 7 3111,-24-5-1047,15 3 1092,-26-4-692,45 15 692,-31-12-1652,34 12 1652,-46-16 1674,0-1-1573,-7 0 799,1 0-900,-3-1 895,1 1-850,0-1 3369,0 0-3447,0 0 33,0 0 0,-1 0 67,1 0-89,-1 0-68,1 0 90,0 0-45,0 0 90,1 0-45,-2 0 67,1 0 0,-2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1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2FB12D-28DC-724E-995D-E97BDA909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9435688-EC4D-D442-911B-C259B099D30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316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10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462BC9-BA92-1642-81D3-04617B237E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F2E07B5-9B5A-1148-93BC-F825FF5554F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11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719EBD-49E0-AB49-B150-F0BC8C4E0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6A180E3-10A7-334B-81F9-78048CB303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1A4EE-73C6-44A2-A5E9-C6FCE9A148AE}" type="slidenum">
              <a:rPr lang="en-US"/>
              <a:pPr/>
              <a:t>12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0F367-B088-D34F-8A3B-349C4FA684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D22A78C-CEDE-794E-8BE7-10C241F607F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13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5EDC65-C716-504D-8155-29E0BC134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3CE41F-A3A5-2344-BC35-832B4A5100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14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5EDC65-C716-504D-8155-29E0BC134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3CE41F-A3A5-2344-BC35-832B4A5100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22804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15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E8A9D-0A5F-B846-9709-AF5696760D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B2B4703-BAFC-7448-9C4B-96E732682F2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D2065-F47C-4D77-807C-83D8BB6B42FD}" type="slidenum">
              <a:rPr lang="en-US"/>
              <a:pPr/>
              <a:t>16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5D987-A176-814A-8539-589BE8B87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C72336F-656F-3040-9A34-C7E8A55AFEC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17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EB911B-4850-CF4D-90B1-FC4A34826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3FA7BE4-DE38-0541-8789-3E018296FE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18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799816-E1ED-884D-A65F-4F12C2E26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CD358CA-ABA5-D54D-B7EF-EA7A0B9FAD0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19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799816-E1ED-884D-A65F-4F12C2E26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CD358CA-ABA5-D54D-B7EF-EA7A0B9FAD0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9430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49020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20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799816-E1ED-884D-A65F-4F12C2E26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CD358CA-ABA5-D54D-B7EF-EA7A0B9FAD0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6592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21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D441FF-DC70-D842-8D4F-4CC2877F52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059436F-3732-1247-B7E6-BEC6E6D2B39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22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FD34E-9519-B74B-8ABC-2490E37D3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1237FA0-E197-9448-AC6B-1CA356FF10E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23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554A2-180B-3442-9B52-48A4EE09B0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96EFC53-75DC-5941-83DF-678959B4B05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24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925ADC-BA46-8C4C-B96A-0CFFB8DBC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5A8232-B9CE-6747-9F6D-AFCC72C89D9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25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8BD3E-7500-5A49-B076-0642B38A7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8AC74C5-CE0E-D842-9A42-67A9A934D01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507FC9-A0BD-F040-8458-60C10525E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50DE58C-985C-DE4A-A241-B5666B5EE56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27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F24508-D72C-6349-A192-C21184ED3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59CE1E2-96A6-F74C-9DB3-2CF82E5D596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28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E97388-5132-4546-A36B-5877DB030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A703D34-FE4F-4243-BFCE-E1F133A711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29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13BC02-993E-E146-8D33-81FC897FE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E89C502-9C86-F74A-9871-CEBCBE82C07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34847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30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A11C1-E4D6-FC48-9B81-1192555DC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9DE79BE-6BC9-F848-BC61-9C1E54B292E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31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FCA2EB-25B7-4341-8BB9-2696C15DD2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7EC0ACE-B63F-544B-B67A-003EFB0302B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32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74B3D-953F-AD46-8318-899AFC18C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E910B71-6F4A-9B4B-ACF8-6F711F26706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10026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44129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8754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5111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5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DDC1E-2D35-664B-939E-CF039E6E9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E449532-4F4C-E44F-8982-18E52BCFB1B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7641BF-7D7E-0A46-A3C5-64FB3F8D4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088B3A4-7374-9F4C-9FDB-35A1CB6CEE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7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1CD348-51A9-6642-85D2-299EC6D5CE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9AD5770-C5DC-344E-AE45-45CF8026C40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8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6A3677-66DC-A443-A2E5-C1E32264F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FEA3E44-A723-0D4F-8E7A-2A3FF0D980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9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9D4701-4734-0541-BABB-EF5BB87480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F365162-602B-ED42-BFF0-9DAB21703B7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6.emf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0.w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11.emf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12.emf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hyperlink" Target="https://digilent.com/reference/programmable-logic/basys-3/start" TargetMode="External"/><Relationship Id="rId5" Type="http://schemas.openxmlformats.org/officeDocument/2006/relationships/hyperlink" Target="https://github.com/pontarelli/vpong" TargetMode="External"/><Relationship Id="rId4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em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6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6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5342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TRUTH TABLES WITH UNDEFINED AND FLOATING INPUTS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86736D91-3696-42FB-ADFB-1BA7E2BED16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59280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4404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63738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59117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9488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7897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42214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&amp;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337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475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73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93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68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46108"/>
                  </a:ext>
                </a:extLst>
              </a:tr>
            </a:tbl>
          </a:graphicData>
        </a:graphic>
      </p:graphicFrame>
      <p:graphicFrame>
        <p:nvGraphicFramePr>
          <p:cNvPr id="20" name="Tabella 15">
            <a:extLst>
              <a:ext uri="{FF2B5EF4-FFF2-40B4-BE49-F238E27FC236}">
                <a16:creationId xmlns:a16="http://schemas.microsoft.com/office/drawing/2014/main" id="{76A479C3-C1E3-4ED8-A523-E04A8CEA2D8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267200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4404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63738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59117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9488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7897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42214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337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4750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73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93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68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46108"/>
                  </a:ext>
                </a:extLst>
              </a:tr>
            </a:tbl>
          </a:graphicData>
        </a:graphic>
      </p:graphicFrame>
      <p:sp>
        <p:nvSpPr>
          <p:cNvPr id="21" name="Rectangle 4">
            <a:extLst>
              <a:ext uri="{FF2B5EF4-FFF2-40B4-BE49-F238E27FC236}">
                <a16:creationId xmlns:a16="http://schemas.microsoft.com/office/drawing/2014/main" id="{B6625F00-BD47-4483-8E17-5B20A8E03DE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2964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+mj-lt"/>
              </a:rPr>
              <a:t>SystemVerilog</a:t>
            </a:r>
            <a:r>
              <a:rPr lang="en-US" sz="2400" dirty="0">
                <a:latin typeface="+mj-lt"/>
              </a:rPr>
              <a:t> sometimes can determine the output of logic operation despite some inputs being unknown.</a:t>
            </a:r>
            <a:endParaRPr lang="en-US" sz="24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9601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assign #4 y = n1</a:t>
            </a:r>
            <a:r>
              <a:rPr lang="en-US" sz="1600" dirty="0">
                <a:latin typeface="Courier New" pitchFamily="49" charset="0"/>
              </a:rPr>
              <a:t>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60688994"/>
              </p:ext>
            </p:extLst>
          </p:nvPr>
        </p:nvGraphicFramePr>
        <p:xfrm>
          <a:off x="5678488" y="1219200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19200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2088" y="3059112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973888" y="3173412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8002" y="286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5466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+mj-lt"/>
                <a:cs typeface="Arial" charset="0"/>
              </a:rPr>
              <a:t>Whenever the event in 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occurs, </a:t>
            </a:r>
            <a:r>
              <a:rPr lang="en-US" sz="26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823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Always Statement</a:t>
            </a:r>
          </a:p>
        </p:txBody>
      </p:sp>
    </p:spTree>
    <p:extLst>
      <p:ext uri="{BB962C8B-B14F-4D97-AF65-F5344CB8AC3E}">
        <p14:creationId xmlns:p14="http://schemas.microsoft.com/office/powerpoint/2010/main" val="28291493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Statements that must be inside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for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Other Behavioral Statements</a:t>
            </a:r>
          </a:p>
        </p:txBody>
      </p:sp>
    </p:spTree>
    <p:extLst>
      <p:ext uri="{BB962C8B-B14F-4D97-AF65-F5344CB8AC3E}">
        <p14:creationId xmlns:p14="http://schemas.microsoft.com/office/powerpoint/2010/main" val="12903704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80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rial" charset="0"/>
              </a:rPr>
              <a:t>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gates(input  logic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logic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begin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   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Arial" charset="0"/>
              </a:rPr>
              <a:t>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latin typeface="Courier New" pitchFamily="49" charset="0"/>
                <a:cs typeface="Arial" charset="0"/>
              </a:rPr>
              <a:t>endmodule</a:t>
            </a:r>
            <a:endParaRPr lang="en-US" sz="18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u="sng" dirty="0">
              <a:latin typeface="+mj-lt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latin typeface="+mj-lt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20871591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80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If generic always is used, sensitivity list MUST include all signals used in </a:t>
            </a:r>
            <a:r>
              <a:rPr lang="it-IT" sz="3200" dirty="0">
                <a:latin typeface="+mj-lt"/>
                <a:cs typeface="Arial" charset="0"/>
              </a:rPr>
              <a:t>the </a:t>
            </a:r>
            <a:r>
              <a:rPr lang="it-IT" sz="3200" dirty="0" err="1">
                <a:latin typeface="+mj-lt"/>
                <a:cs typeface="Arial" charset="0"/>
              </a:rPr>
              <a:t>always</a:t>
            </a:r>
            <a:r>
              <a:rPr lang="it-IT" sz="3200" dirty="0">
                <a:latin typeface="+mj-lt"/>
                <a:cs typeface="Arial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32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all outputs should have default values or must be assigned for every input combination. If not, a latch will be generated to hold the current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9771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General Rules for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3984836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 logic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logic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always_comb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 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>
                <a:latin typeface="Courier New" pitchFamily="49" charset="0"/>
                <a:cs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     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     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     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     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     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     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     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     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    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      7'b111_0011;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89453C-1A2D-644D-B19A-BDFF739FFCD1}"/>
                  </a:ext>
                </a:extLst>
              </p14:cNvPr>
              <p14:cNvContentPartPr/>
              <p14:nvPr/>
            </p14:nvContentPartPr>
            <p14:xfrm>
              <a:off x="2118600" y="832320"/>
              <a:ext cx="5653800" cy="234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89453C-1A2D-644D-B19A-BDFF739FFC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2400" y="816120"/>
                <a:ext cx="5686200" cy="23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1110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+mj-lt"/>
                <a:cs typeface="Arial" charset="0"/>
              </a:rPr>
              <a:t>statement  implies combinational logic </a:t>
            </a:r>
            <a:r>
              <a:rPr lang="en-US" sz="2800" b="1" dirty="0">
                <a:latin typeface="+mj-lt"/>
                <a:cs typeface="Arial" charset="0"/>
              </a:rPr>
              <a:t>only if</a:t>
            </a:r>
            <a:r>
              <a:rPr lang="en-US" sz="2800" dirty="0">
                <a:latin typeface="+mj-lt"/>
                <a:cs typeface="Arial" charset="0"/>
              </a:rPr>
              <a:t> all possible input combinations described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Remember to use </a:t>
            </a:r>
            <a:r>
              <a:rPr lang="en-US" sz="2800" b="1" dirty="0"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</a:t>
            </a:r>
            <a:r>
              <a:rPr lang="en-US" sz="4400" dirty="0">
                <a:latin typeface="Courier New" pitchFamily="49" charset="0"/>
                <a:cs typeface="Courier New" pitchFamily="49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22209329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logic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casez</a:t>
            </a:r>
            <a:r>
              <a:rPr lang="en-US" sz="1800" dirty="0">
                <a:latin typeface="Courier New" pitchFamily="49" charset="0"/>
                <a:cs typeface="Arial" charset="0"/>
              </a:rPr>
              <a:t>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</a:t>
            </a:r>
            <a:r>
              <a:rPr lang="en-US" sz="1800" b="1" dirty="0">
                <a:latin typeface="Courier New" pitchFamily="49" charset="0"/>
                <a:cs typeface="Arial" charset="0"/>
              </a:rPr>
              <a:t>// ?=don’t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22098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Combinational Logic using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casez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12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066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/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logic [width-1:0]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logic      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logic [width-1:0]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/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>
                <a:latin typeface="Courier New" pitchFamily="49" charset="0"/>
              </a:rPr>
              <a:t>myMux</a:t>
            </a:r>
            <a:r>
              <a:rPr lang="en-US" sz="1800" dirty="0">
                <a:latin typeface="Courier New" pitchFamily="49" charset="0"/>
              </a:rPr>
              <a:t>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/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Parameterized Modules</a:t>
            </a: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81000" y="5638800"/>
            <a:ext cx="8763000" cy="990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1800" dirty="0">
                <a:latin typeface="Courier New" pitchFamily="49" charset="0"/>
              </a:rPr>
              <a:t>The loop </a:t>
            </a:r>
            <a:r>
              <a:rPr lang="en-US" sz="1800" b="1" dirty="0">
                <a:latin typeface="Courier New" pitchFamily="49" charset="0"/>
              </a:rPr>
              <a:t>generate</a:t>
            </a:r>
            <a:r>
              <a:rPr lang="en-US" sz="1800" dirty="0">
                <a:latin typeface="Courier New" pitchFamily="49" charset="0"/>
              </a:rPr>
              <a:t> construct provides an easy and concise method to create multiple instances of module instances, assign statements and so on. Think of it as a cloning machine.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Generate statements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62BDC69-0DFE-565E-22C9-35D9784C5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29" y="838200"/>
            <a:ext cx="6072142" cy="4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085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Free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 err="1"/>
              <a:t>Simulatore</a:t>
            </a:r>
            <a:r>
              <a:rPr lang="en-US" sz="1600" i="1" dirty="0"/>
              <a:t> (</a:t>
            </a:r>
            <a:r>
              <a:rPr lang="en-US" sz="1600" i="1" dirty="0" err="1"/>
              <a:t>icarus</a:t>
            </a:r>
            <a:r>
              <a:rPr lang="en-US" sz="1600" i="1" dirty="0"/>
              <a:t> </a:t>
            </a:r>
            <a:r>
              <a:rPr lang="en-US" sz="1600" i="1" dirty="0" err="1"/>
              <a:t>verilog</a:t>
            </a:r>
            <a:r>
              <a:rPr lang="en-US" sz="1600" i="1" dirty="0"/>
              <a:t>):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apt-get </a:t>
            </a:r>
            <a:r>
              <a:rPr lang="en-US" sz="1600" dirty="0" err="1"/>
              <a:t>iverilog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 err="1"/>
              <a:t>Sintesi</a:t>
            </a:r>
            <a:r>
              <a:rPr lang="en-US" sz="1600" i="1" dirty="0"/>
              <a:t> (</a:t>
            </a:r>
            <a:r>
              <a:rPr lang="en-US" sz="1600" i="1" dirty="0" err="1"/>
              <a:t>yosys</a:t>
            </a:r>
            <a:r>
              <a:rPr lang="en-US" sz="1600" i="1" dirty="0"/>
              <a:t>):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apt-get </a:t>
            </a:r>
            <a:r>
              <a:rPr lang="en-US" sz="1600" dirty="0" err="1"/>
              <a:t>yosys</a:t>
            </a:r>
            <a:endParaRPr lang="en-US" sz="1600" b="1" dirty="0"/>
          </a:p>
          <a:p>
            <a:pPr marL="0" indent="0">
              <a:buNone/>
            </a:pPr>
            <a:r>
              <a:rPr lang="en-US" sz="1600" i="1" dirty="0" err="1"/>
              <a:t>Visualizzatore</a:t>
            </a:r>
            <a:r>
              <a:rPr lang="en-US" sz="1600" i="1" dirty="0"/>
              <a:t> </a:t>
            </a:r>
            <a:r>
              <a:rPr lang="en-US" sz="1600" i="1" dirty="0" err="1"/>
              <a:t>schematici</a:t>
            </a:r>
            <a:r>
              <a:rPr lang="en-US" sz="1600" i="1" dirty="0"/>
              <a:t>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npm</a:t>
            </a:r>
            <a:r>
              <a:rPr lang="en-US" sz="1600" dirty="0"/>
              <a:t> install -g </a:t>
            </a:r>
            <a:r>
              <a:rPr lang="en-US" sz="1600" dirty="0" err="1"/>
              <a:t>netlistsvg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 err="1"/>
              <a:t>Visualizzatore</a:t>
            </a:r>
            <a:r>
              <a:rPr lang="en-US" sz="1600" i="1" dirty="0"/>
              <a:t> waveforms</a:t>
            </a:r>
            <a:endParaRPr lang="en-US" sz="1600" i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apt-get </a:t>
            </a:r>
            <a:r>
              <a:rPr lang="en-US" sz="1600" dirty="0" err="1"/>
              <a:t>gtkwave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 err="1"/>
              <a:t>Vivado</a:t>
            </a:r>
            <a:r>
              <a:rPr lang="en-US" sz="1600" i="1" dirty="0"/>
              <a:t> FPGA design suite</a:t>
            </a:r>
          </a:p>
          <a:p>
            <a:pPr marL="0" indent="0">
              <a:buNone/>
            </a:pPr>
            <a:r>
              <a:rPr lang="en-US" sz="1600" dirty="0"/>
              <a:t>	https://www.xilinx.com/support/download.html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3046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81000" y="5638800"/>
            <a:ext cx="8763000" cy="990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1800" dirty="0">
                <a:latin typeface="Courier New" pitchFamily="49" charset="0"/>
              </a:rPr>
              <a:t>Conditional generate construct lets you alter the structure of your design based on Parameter values.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Conditional Generate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2DCD18-D8CB-ED11-D997-E3BF77CA3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66" y="838200"/>
            <a:ext cx="8475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86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19200"/>
            <a:ext cx="7772400" cy="5181600"/>
          </a:xfrm>
        </p:spPr>
        <p:txBody>
          <a:bodyPr/>
          <a:lstStyle/>
          <a:p>
            <a:r>
              <a:rPr lang="en-US" dirty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Self-checking</a:t>
            </a:r>
          </a:p>
          <a:p>
            <a:pPr lvl="1"/>
            <a:r>
              <a:rPr lang="en-US" dirty="0"/>
              <a:t>Self-checking 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76600" y="248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81400" y="248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248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    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ab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logic a,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471853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logic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 instantiate device under test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 apply inputs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Simple </a:t>
            </a:r>
            <a:r>
              <a:rPr lang="en-US" sz="4400" dirty="0" err="1">
                <a:latin typeface="+mj-lt"/>
              </a:rPr>
              <a:t>Testbench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4648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logic 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err="1">
                <a:latin typeface="Courier New" pitchFamily="49" charset="0"/>
              </a:rPr>
              <a:t>sillyfunction</a:t>
            </a:r>
            <a:r>
              <a:rPr lang="en-US" sz="1300" dirty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y);  </a:t>
            </a:r>
            <a:r>
              <a:rPr lang="en-US" sz="1300" b="1" dirty="0">
                <a:latin typeface="Courier New" pitchFamily="49" charset="0"/>
              </a:rPr>
              <a:t>// instantiate </a:t>
            </a:r>
            <a:r>
              <a:rPr lang="en-US" sz="1300" b="1" dirty="0" err="1">
                <a:latin typeface="Courier New" pitchFamily="49" charset="0"/>
              </a:rPr>
              <a:t>dut</a:t>
            </a:r>
            <a:endParaRPr lang="en-US" sz="13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initial begin </a:t>
            </a:r>
            <a:r>
              <a:rPr lang="en-US" sz="1300" b="1" dirty="0">
                <a:latin typeface="Courier New" pitchFamily="49" charset="0"/>
              </a:rPr>
              <a:t>// apply inputs, check results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Self-checking </a:t>
            </a:r>
            <a:r>
              <a:rPr lang="en-US" sz="4400" dirty="0" err="1">
                <a:latin typeface="+mj-lt"/>
              </a:rPr>
              <a:t>Testbench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/>
              <a:t>Testvector</a:t>
            </a:r>
            <a:r>
              <a:rPr lang="en-US" dirty="0"/>
              <a:t> 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outputs with expected 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with </a:t>
            </a:r>
            <a:r>
              <a:rPr lang="en-US" sz="4400" dirty="0" err="1">
                <a:latin typeface="+mj-lt"/>
              </a:rPr>
              <a:t>Testvectors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6096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clock: </a:t>
            </a:r>
          </a:p>
          <a:p>
            <a:pPr marL="933450" lvl="1" indent="-533400"/>
            <a:r>
              <a:rPr lang="en-US" sz="2400" dirty="0"/>
              <a:t>assign inputs (on rising edge)</a:t>
            </a:r>
          </a:p>
          <a:p>
            <a:pPr marL="933450" lvl="1" indent="-533400"/>
            <a:r>
              <a:rPr lang="en-US" sz="2400" dirty="0"/>
              <a:t>compare outputs with expected outputs (on falling 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/>
              <a:t>Testbench</a:t>
            </a:r>
            <a:r>
              <a:rPr lang="en-US" sz="2400" dirty="0"/>
              <a:t> clock also used as clock for synchronous sequential circuits</a:t>
            </a:r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1905000" y="291465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437920" imgH="905040" progId="Visio.Drawing.6">
                  <p:embed/>
                </p:oleObj>
              </mc:Choice>
              <mc:Fallback>
                <p:oleObj name="VISIO" r:id="rId6" imgW="2437920" imgH="9050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1465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with </a:t>
            </a:r>
            <a:r>
              <a:rPr lang="en-US" sz="4400" dirty="0" err="1">
                <a:latin typeface="+mj-lt"/>
              </a:rPr>
              <a:t>Testvectors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/>
              <a:t>File: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example.tv </a:t>
            </a:r>
          </a:p>
          <a:p>
            <a:r>
              <a:rPr lang="en-US" dirty="0">
                <a:latin typeface="+mj-lt"/>
              </a:rPr>
              <a:t>contains 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Testvectors</a:t>
            </a:r>
            <a:r>
              <a:rPr lang="en-US" sz="4400" dirty="0">
                <a:latin typeface="+mj-lt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04800" y="1304925"/>
            <a:ext cx="8534400" cy="4495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a,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[31:0]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[3:0]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1. Generate Clock</a:t>
            </a: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Esempio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sommatore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simulazione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$  </a:t>
            </a:r>
            <a:r>
              <a:rPr lang="en-US" sz="1800" dirty="0" err="1"/>
              <a:t>iverilog</a:t>
            </a:r>
            <a:r>
              <a:rPr lang="en-US" sz="1800" dirty="0"/>
              <a:t>  -g2005-sv -o testbench adder_tb.sv adder.sv </a:t>
            </a:r>
          </a:p>
          <a:p>
            <a:pPr marL="0" indent="0">
              <a:buNone/>
            </a:pPr>
            <a:r>
              <a:rPr lang="en-US" sz="1800" dirty="0"/>
              <a:t>$ ./testbench</a:t>
            </a:r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gtkwave</a:t>
            </a:r>
            <a:r>
              <a:rPr lang="en-US" sz="1800" dirty="0"/>
              <a:t> </a:t>
            </a:r>
            <a:r>
              <a:rPr lang="en-US" sz="1800" dirty="0" err="1"/>
              <a:t>test.vcd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37EC48-C04E-E281-62E0-D9A60FFB0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1417"/>
            <a:ext cx="9144000" cy="15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148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02841"/>
            <a:ext cx="7772400" cy="41835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// at start of test, load vectors and 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2. Read </a:t>
            </a:r>
            <a:r>
              <a:rPr lang="en-US" sz="4400" dirty="0" err="1">
                <a:latin typeface="+mj-lt"/>
              </a:rPr>
              <a:t>Testvectors</a:t>
            </a:r>
            <a:r>
              <a:rPr lang="en-US" sz="4400" dirty="0">
                <a:latin typeface="+mj-lt"/>
              </a:rPr>
              <a:t> into Array</a:t>
            </a: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371600"/>
            <a:ext cx="8001000" cy="16764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  // apply test vectors on rising edge of </a:t>
            </a:r>
            <a:r>
              <a:rPr lang="en-US" sz="1800" b="1" dirty="0" err="1">
                <a:latin typeface="Courier New" pitchFamily="49" charset="0"/>
              </a:rPr>
              <a:t>clk</a:t>
            </a: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3. Assign Inputs &amp;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295400"/>
            <a:ext cx="8153400" cy="3581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700" b="1" dirty="0"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latin typeface="Courier New" pitchFamily="49" charset="0"/>
              </a:rPr>
              <a:t>clk</a:t>
            </a:r>
            <a:endParaRPr lang="en-US" sz="17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85800" y="1371600"/>
            <a:ext cx="7772400" cy="38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latin typeface="Courier New" pitchFamily="49" charset="0"/>
              </a:rPr>
              <a:t>testvector</a:t>
            </a:r>
            <a:endParaRPr lang="en-US" sz="17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latin typeface="Courier New" pitchFamily="49" charset="0"/>
              </a:rPr>
              <a:t>===</a:t>
            </a:r>
            <a:r>
              <a:rPr lang="en-US" sz="1700" dirty="0">
                <a:latin typeface="Courier New" pitchFamily="49" charset="0"/>
              </a:rPr>
              <a:t> and </a:t>
            </a:r>
            <a:r>
              <a:rPr lang="en-US" sz="1700" b="1" dirty="0"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1,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762000" y="1076325"/>
            <a:ext cx="7772400" cy="2590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adder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(input logic [N–1:0] a, b,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</a:t>
            </a:r>
            <a:r>
              <a:rPr lang="en-US" sz="1700" dirty="0" err="1">
                <a:latin typeface="Courier New" pitchFamily="49" charset="0"/>
              </a:rPr>
              <a:t>cin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[N–1:0] s,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</a:t>
            </a: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assign {</a:t>
            </a: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, s} = a + b + </a:t>
            </a:r>
            <a:r>
              <a:rPr lang="en-US" sz="1700" dirty="0" err="1">
                <a:latin typeface="Courier New" pitchFamily="49" charset="0"/>
              </a:rPr>
              <a:t>cin</a:t>
            </a:r>
            <a:r>
              <a:rPr lang="en-US" sz="17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ADDER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B41481-6CB0-4E9A-A86F-8C9C38E65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135244"/>
            <a:ext cx="5754029" cy="19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296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85800" y="980369"/>
            <a:ext cx="7772400" cy="275343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comparator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   (input logic [N–1:0] a, b,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    output logic eq, </a:t>
            </a:r>
            <a:r>
              <a:rPr lang="en-US" sz="1700" dirty="0" err="1">
                <a:latin typeface="Courier New" pitchFamily="49" charset="0"/>
              </a:rPr>
              <a:t>neq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lt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lte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gt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gte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eq = (a ==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neq</a:t>
            </a:r>
            <a:r>
              <a:rPr lang="en-US" sz="1700" dirty="0">
                <a:latin typeface="Courier New" pitchFamily="49" charset="0"/>
              </a:rPr>
              <a:t> = (a !=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lt</a:t>
            </a:r>
            <a:r>
              <a:rPr lang="en-US" sz="1700" dirty="0">
                <a:latin typeface="Courier New" pitchFamily="49" charset="0"/>
              </a:rPr>
              <a:t> = (a &lt;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lte</a:t>
            </a:r>
            <a:r>
              <a:rPr lang="en-US" sz="1700" dirty="0">
                <a:latin typeface="Courier New" pitchFamily="49" charset="0"/>
              </a:rPr>
              <a:t> = (a &lt;=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gt</a:t>
            </a:r>
            <a:r>
              <a:rPr lang="en-US" sz="1700" dirty="0">
                <a:latin typeface="Courier New" pitchFamily="49" charset="0"/>
              </a:rPr>
              <a:t> = (a &gt;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gte</a:t>
            </a:r>
            <a:r>
              <a:rPr lang="en-US" sz="1700" dirty="0">
                <a:latin typeface="Courier New" pitchFamily="49" charset="0"/>
              </a:rPr>
              <a:t> = (a &gt;= b);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COMPARATORS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23C18D-87D7-4EC8-9330-B0B770D3F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817442"/>
            <a:ext cx="3363764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73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FPGA demo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4195283-37E0-6068-B7B4-D8164502C24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2400" y="12954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Git repository: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https://github.com/pontarelli/vpong</a:t>
            </a:r>
            <a:endParaRPr 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FPGA board: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https://digilent.com/reference/programmable-logic/basys-3/start</a:t>
            </a:r>
            <a:endParaRPr 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61F70-BAE7-5168-031D-8422DFBD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20" y="4124325"/>
            <a:ext cx="380558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890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Esempio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sommatore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sintesi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$  </a:t>
            </a:r>
            <a:r>
              <a:rPr lang="en-US" sz="1600" dirty="0" err="1"/>
              <a:t>yosys</a:t>
            </a:r>
            <a:r>
              <a:rPr lang="en-US" sz="1600" dirty="0"/>
              <a:t> </a:t>
            </a:r>
            <a:r>
              <a:rPr lang="en-US" sz="1600" dirty="0" err="1"/>
              <a:t>synth_adder.ys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$  </a:t>
            </a:r>
            <a:r>
              <a:rPr lang="en-US" sz="1600" dirty="0" err="1"/>
              <a:t>netlistsvg</a:t>
            </a:r>
            <a:r>
              <a:rPr lang="en-US" sz="1600" dirty="0"/>
              <a:t> adder.js -o </a:t>
            </a:r>
            <a:r>
              <a:rPr lang="en-US" sz="1600" dirty="0" err="1"/>
              <a:t>adder.svg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$ ristretto </a:t>
            </a:r>
            <a:r>
              <a:rPr lang="en-US" sz="1600" dirty="0" err="1"/>
              <a:t>adder.svg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6FFB4E-9AE2-EB10-EC7D-28ABEB194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819400"/>
            <a:ext cx="5715000" cy="3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450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92015" y="9144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F3FBF4-E21A-C044-8289-E04D63F100F4}"/>
              </a:ext>
            </a:extLst>
          </p:cNvPr>
          <p:cNvSpPr/>
          <p:nvPr/>
        </p:nvSpPr>
        <p:spPr>
          <a:xfrm>
            <a:off x="838200" y="615383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charset="0"/>
              </a:rPr>
              <a:t>y = ~a &amp; ~b &amp; ~c | a &amp; ~b &amp; ~c | a &amp; ~b &amp;  c;</a:t>
            </a:r>
          </a:p>
        </p:txBody>
      </p:sp>
    </p:spTree>
    <p:extLst>
      <p:ext uri="{BB962C8B-B14F-4D97-AF65-F5344CB8AC3E}">
        <p14:creationId xmlns:p14="http://schemas.microsoft.com/office/powerpoint/2010/main" val="27659247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38021705"/>
              </p:ext>
            </p:extLst>
          </p:nvPr>
        </p:nvGraphicFramePr>
        <p:xfrm>
          <a:off x="5638800" y="1232694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32694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</p:spTree>
    <p:extLst>
      <p:ext uri="{BB962C8B-B14F-4D97-AF65-F5344CB8AC3E}">
        <p14:creationId xmlns:p14="http://schemas.microsoft.com/office/powerpoint/2010/main" val="42719329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533400" y="12192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assign #1 {</a:t>
            </a:r>
            <a:r>
              <a:rPr lang="en-US" sz="1600" b="1" dirty="0" err="1">
                <a:latin typeface="Courier New" pitchFamily="49" charset="0"/>
              </a:rPr>
              <a:t>ab</a:t>
            </a:r>
            <a:r>
              <a:rPr lang="en-US" sz="1600" b="1" dirty="0">
                <a:latin typeface="Courier New" pitchFamily="49" charset="0"/>
              </a:rPr>
              <a:t>, bb, </a:t>
            </a:r>
            <a:r>
              <a:rPr lang="en-US" sz="1600" b="1" dirty="0" err="1">
                <a:latin typeface="Courier New" pitchFamily="49" charset="0"/>
              </a:rPr>
              <a:t>cb</a:t>
            </a:r>
            <a:r>
              <a:rPr lang="en-US" sz="1600" b="1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0757334"/>
              </p:ext>
            </p:extLst>
          </p:nvPr>
        </p:nvGraphicFramePr>
        <p:xfrm>
          <a:off x="5373688" y="12461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12461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364288" y="9906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35688" y="11430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8802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7457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1944575"/>
              </p:ext>
            </p:extLst>
          </p:nvPr>
        </p:nvGraphicFramePr>
        <p:xfrm>
          <a:off x="5602288" y="13985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13985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745288" y="11430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64288" y="12954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3602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44616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assign #2 n1 = </a:t>
            </a:r>
            <a:r>
              <a:rPr lang="en-US" sz="1600" b="1" dirty="0" err="1">
                <a:latin typeface="Courier New" pitchFamily="49" charset="0"/>
              </a:rPr>
              <a:t>ab</a:t>
            </a:r>
            <a:r>
              <a:rPr lang="en-US" sz="1600" b="1" dirty="0">
                <a:latin typeface="Courier New" pitchFamily="49" charset="0"/>
              </a:rPr>
              <a:t> &amp; bb &amp; </a:t>
            </a:r>
            <a:r>
              <a:rPr lang="en-US" sz="1600" b="1" dirty="0" err="1">
                <a:latin typeface="Courier New" pitchFamily="49" charset="0"/>
              </a:rPr>
              <a:t>cb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6572463"/>
              </p:ext>
            </p:extLst>
          </p:nvPr>
        </p:nvGraphicFramePr>
        <p:xfrm>
          <a:off x="5602288" y="1295400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856281" imgH="4593946" progId="Visio.Drawing.11">
                  <p:embed/>
                </p:oleObj>
              </mc:Choice>
              <mc:Fallback>
                <p:oleObj name="Visio" r:id="rId6" imgW="2856281" imgH="459394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1295400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Delays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973888" y="2297112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592888" y="326128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72202" y="295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16062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21424</TotalTime>
  <Words>3335</Words>
  <Application>Microsoft Office PowerPoint</Application>
  <PresentationFormat>Presentazione su schermo (4:3)</PresentationFormat>
  <Paragraphs>555</Paragraphs>
  <Slides>36</Slides>
  <Notes>36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Office Theme</vt:lpstr>
      <vt:lpstr>Visio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151</cp:revision>
  <cp:lastPrinted>2018-05-23T11:36:14Z</cp:lastPrinted>
  <dcterms:created xsi:type="dcterms:W3CDTF">2012-08-07T04:56:47Z</dcterms:created>
  <dcterms:modified xsi:type="dcterms:W3CDTF">2023-10-19T18:55:25Z</dcterms:modified>
</cp:coreProperties>
</file>