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6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8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9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0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1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2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3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4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5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16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17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18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9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20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21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22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23.xml" ContentType="application/vnd.openxmlformats-officedocument.presentationml.notesSlide+xml"/>
  <Override PartName="/ppt/tags/tag81.xml" ContentType="application/vnd.openxmlformats-officedocument.presentationml.tags+xml"/>
  <Override PartName="/ppt/notesSlides/notesSlide24.xml" ContentType="application/vnd.openxmlformats-officedocument.presentationml.notesSlide+xml"/>
  <Override PartName="/ppt/tags/tag82.xml" ContentType="application/vnd.openxmlformats-officedocument.presentationml.tags+xml"/>
  <Override PartName="/ppt/notesSlides/notesSlide25.xml" ContentType="application/vnd.openxmlformats-officedocument.presentationml.notesSlide+xml"/>
  <Override PartName="/ppt/tags/tag83.xml" ContentType="application/vnd.openxmlformats-officedocument.presentationml.tags+xml"/>
  <Override PartName="/ppt/notesSlides/notesSlide26.xml" ContentType="application/vnd.openxmlformats-officedocument.presentationml.notesSlide+xml"/>
  <Override PartName="/ppt/tags/tag84.xml" ContentType="application/vnd.openxmlformats-officedocument.presentationml.tags+xml"/>
  <Override PartName="/ppt/notesSlides/notesSlide27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28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29.xml" ContentType="application/vnd.openxmlformats-officedocument.presentationml.notesSlide+xml"/>
  <Override PartName="/ppt/tags/tag90.xml" ContentType="application/vnd.openxmlformats-officedocument.presentationml.tags+xml"/>
  <Override PartName="/ppt/notesSlides/notesSlide30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31.xml" ContentType="application/vnd.openxmlformats-officedocument.presentationml.notesSlide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notesSlides/notesSlide32.xml" ContentType="application/vnd.openxmlformats-officedocument.presentationml.notesSlide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33.xml" ContentType="application/vnd.openxmlformats-officedocument.presentationml.notesSlid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notesSlides/notesSlide34.xml" ContentType="application/vnd.openxmlformats-officedocument.presentationml.notesSlide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notesSlides/notesSlide35.xml" ContentType="application/vnd.openxmlformats-officedocument.presentationml.notesSlide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notesSlides/notesSlide36.xml" ContentType="application/vnd.openxmlformats-officedocument.presentationml.notesSlide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notesSlides/notesSlide37.xml" ContentType="application/vnd.openxmlformats-officedocument.presentationml.notesSlide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notesSlides/notesSlide38.xml" ContentType="application/vnd.openxmlformats-officedocument.presentationml.notesSlide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361" r:id="rId2"/>
    <p:sldId id="458" r:id="rId3"/>
    <p:sldId id="459" r:id="rId4"/>
    <p:sldId id="460" r:id="rId5"/>
    <p:sldId id="461" r:id="rId6"/>
    <p:sldId id="462" r:id="rId7"/>
    <p:sldId id="463" r:id="rId8"/>
    <p:sldId id="464" r:id="rId9"/>
    <p:sldId id="585" r:id="rId10"/>
    <p:sldId id="559" r:id="rId11"/>
    <p:sldId id="586" r:id="rId12"/>
    <p:sldId id="587" r:id="rId13"/>
    <p:sldId id="468" r:id="rId14"/>
    <p:sldId id="469" r:id="rId15"/>
    <p:sldId id="605" r:id="rId16"/>
    <p:sldId id="471" r:id="rId17"/>
    <p:sldId id="590" r:id="rId18"/>
    <p:sldId id="472" r:id="rId19"/>
    <p:sldId id="598" r:id="rId20"/>
    <p:sldId id="599" r:id="rId21"/>
    <p:sldId id="597" r:id="rId22"/>
    <p:sldId id="600" r:id="rId23"/>
    <p:sldId id="601" r:id="rId24"/>
    <p:sldId id="594" r:id="rId25"/>
    <p:sldId id="589" r:id="rId26"/>
    <p:sldId id="588" r:id="rId27"/>
    <p:sldId id="593" r:id="rId28"/>
    <p:sldId id="383" r:id="rId29"/>
    <p:sldId id="388" r:id="rId30"/>
    <p:sldId id="604" r:id="rId31"/>
    <p:sldId id="602" r:id="rId32"/>
    <p:sldId id="473" r:id="rId33"/>
    <p:sldId id="474" r:id="rId34"/>
    <p:sldId id="475" r:id="rId35"/>
    <p:sldId id="476" r:id="rId36"/>
    <p:sldId id="384" r:id="rId37"/>
    <p:sldId id="385" r:id="rId38"/>
    <p:sldId id="386" r:id="rId39"/>
    <p:sldId id="387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6BA"/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3" autoAdjust="0"/>
    <p:restoredTop sz="87039" autoAdjust="0"/>
  </p:normalViewPr>
  <p:slideViewPr>
    <p:cSldViewPr>
      <p:cViewPr varScale="1">
        <p:scale>
          <a:sx n="59" d="100"/>
          <a:sy n="59" d="100"/>
        </p:scale>
        <p:origin x="1418" y="3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EA756BF-5C14-A247-A374-2D5EAE3761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BE0E6A-A5C5-2842-9986-3C82C0162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BFD93-5885-0B4E-9D85-5556455CCEDF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D37F81-A87E-B741-B190-1B3749BB09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EFE81B-D5C7-B743-A634-A5C396AD6F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351936-C162-D34B-9F5F-8157359A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52634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9F1FE9-5595-054C-9372-A85A4B13D5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9E29CB30-675A-CC49-9A27-80667A4EFBE8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265F38-B71E-4901-9737-27A6123E2F74}" type="slidenum">
              <a:rPr lang="en-US"/>
              <a:pPr/>
              <a:t>10</a:t>
            </a:fld>
            <a:endParaRPr lang="en-US"/>
          </a:p>
        </p:txBody>
      </p:sp>
      <p:sp>
        <p:nvSpPr>
          <p:cNvPr id="108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F1BFA9-7BBA-624D-8C72-A654A43904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1D07A2B9-F0B6-A145-9021-BD64D62C827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265F38-B71E-4901-9737-27A6123E2F74}" type="slidenum">
              <a:rPr lang="en-US"/>
              <a:pPr/>
              <a:t>11</a:t>
            </a:fld>
            <a:endParaRPr lang="en-US"/>
          </a:p>
        </p:txBody>
      </p:sp>
      <p:sp>
        <p:nvSpPr>
          <p:cNvPr id="108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3B5B3B-5B76-CD4B-9D5F-8A4FC1377E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E5736061-0D6A-EC4B-99C5-8823AF15DE64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79B89C-3EE3-48D7-AF0B-13CE0D931477}" type="slidenum">
              <a:rPr lang="en-US"/>
              <a:pPr/>
              <a:t>12</a:t>
            </a:fld>
            <a:endParaRPr lang="en-US"/>
          </a:p>
        </p:txBody>
      </p:sp>
      <p:sp>
        <p:nvSpPr>
          <p:cNvPr id="108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8452DE0-5908-4A46-94B3-37331F04C2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5570AA8C-9D71-2043-ACF6-B47D5378E811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9788504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79B89C-3EE3-48D7-AF0B-13CE0D931477}" type="slidenum">
              <a:rPr lang="en-US"/>
              <a:pPr/>
              <a:t>13</a:t>
            </a:fld>
            <a:endParaRPr lang="en-US"/>
          </a:p>
        </p:txBody>
      </p:sp>
      <p:sp>
        <p:nvSpPr>
          <p:cNvPr id="108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8452DE0-5908-4A46-94B3-37331F04C2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5570AA8C-9D71-2043-ACF6-B47D5378E811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B9D0C8-A7AE-440B-A8FE-D8200FFEF26E}" type="slidenum">
              <a:rPr lang="en-US"/>
              <a:pPr/>
              <a:t>14</a:t>
            </a:fld>
            <a:endParaRPr lang="en-US"/>
          </a:p>
        </p:txBody>
      </p:sp>
      <p:sp>
        <p:nvSpPr>
          <p:cNvPr id="1088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5402444-C266-5F41-9B4B-23F9C1F2E1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C5E8C20-CCC2-D049-9F02-60331F05119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693B69-BB14-4557-93B9-5AA91CDD7E46}" type="slidenum">
              <a:rPr lang="en-US"/>
              <a:pPr/>
              <a:t>15</a:t>
            </a:fld>
            <a:endParaRPr lang="en-US"/>
          </a:p>
        </p:txBody>
      </p:sp>
      <p:sp>
        <p:nvSpPr>
          <p:cNvPr id="108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286016-C502-1F43-A56F-6F28742A70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B35DE3FA-62EC-6541-B53E-F7712AAE4789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4893986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693B69-BB14-4557-93B9-5AA91CDD7E46}" type="slidenum">
              <a:rPr lang="en-US"/>
              <a:pPr/>
              <a:t>16</a:t>
            </a:fld>
            <a:endParaRPr lang="en-US"/>
          </a:p>
        </p:txBody>
      </p:sp>
      <p:sp>
        <p:nvSpPr>
          <p:cNvPr id="108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286016-C502-1F43-A56F-6F28742A70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B35DE3FA-62EC-6541-B53E-F7712AAE4789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693B69-BB14-4557-93B9-5AA91CDD7E46}" type="slidenum">
              <a:rPr lang="en-US"/>
              <a:pPr/>
              <a:t>17</a:t>
            </a:fld>
            <a:endParaRPr lang="en-US"/>
          </a:p>
        </p:txBody>
      </p:sp>
      <p:sp>
        <p:nvSpPr>
          <p:cNvPr id="108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E33CE9F-E645-694D-88B7-E58F105C89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3305C310-D16F-844F-AF1E-90950099532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4203086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CDB552-9272-40F2-845C-204B1D69DBDB}" type="slidenum">
              <a:rPr lang="en-US"/>
              <a:pPr/>
              <a:t>18</a:t>
            </a:fld>
            <a:endParaRPr lang="en-US"/>
          </a:p>
        </p:txBody>
      </p:sp>
      <p:sp>
        <p:nvSpPr>
          <p:cNvPr id="109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Fine </a:t>
            </a:r>
            <a:r>
              <a:rPr lang="en-US" dirty="0" err="1"/>
              <a:t>lezione</a:t>
            </a:r>
            <a:r>
              <a:rPr lang="en-US"/>
              <a:t> 4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48C6F1-C983-6140-A3B2-23144B4E43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2EB94A98-45D7-994D-9885-B27D585EA780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CDB552-9272-40F2-845C-204B1D69DBDB}" type="slidenum">
              <a:rPr lang="en-US"/>
              <a:pPr/>
              <a:t>19</a:t>
            </a:fld>
            <a:endParaRPr lang="en-US"/>
          </a:p>
        </p:txBody>
      </p:sp>
      <p:sp>
        <p:nvSpPr>
          <p:cNvPr id="109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Fine </a:t>
            </a:r>
            <a:r>
              <a:rPr lang="en-US" dirty="0" err="1"/>
              <a:t>lezione</a:t>
            </a:r>
            <a:r>
              <a:rPr lang="en-US"/>
              <a:t> 4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48C6F1-C983-6140-A3B2-23144B4E43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2EB94A98-45D7-994D-9885-B27D585EA780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884077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A8E45E-7509-41D4-A527-1E19CBA323BC}" type="slidenum">
              <a:rPr lang="en-US"/>
              <a:pPr/>
              <a:t>2</a:t>
            </a:fld>
            <a:endParaRPr lang="en-US"/>
          </a:p>
        </p:txBody>
      </p:sp>
      <p:sp>
        <p:nvSpPr>
          <p:cNvPr id="107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E3E92EF-A3EC-6E42-8BF3-E5737AC92B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2BBE1647-094A-6F44-8B23-C401E9724DD7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CDB552-9272-40F2-845C-204B1D69DBDB}" type="slidenum">
              <a:rPr lang="en-US"/>
              <a:pPr/>
              <a:t>20</a:t>
            </a:fld>
            <a:endParaRPr lang="en-US"/>
          </a:p>
        </p:txBody>
      </p:sp>
      <p:sp>
        <p:nvSpPr>
          <p:cNvPr id="109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Fine </a:t>
            </a:r>
            <a:r>
              <a:rPr lang="en-US" dirty="0" err="1"/>
              <a:t>lezione</a:t>
            </a:r>
            <a:r>
              <a:rPr lang="en-US"/>
              <a:t> 4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48C6F1-C983-6140-A3B2-23144B4E43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2EB94A98-45D7-994D-9885-B27D585EA780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302873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CDB552-9272-40F2-845C-204B1D69DBDB}" type="slidenum">
              <a:rPr lang="en-US"/>
              <a:pPr/>
              <a:t>21</a:t>
            </a:fld>
            <a:endParaRPr lang="en-US"/>
          </a:p>
        </p:txBody>
      </p:sp>
      <p:sp>
        <p:nvSpPr>
          <p:cNvPr id="109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Fine </a:t>
            </a:r>
            <a:r>
              <a:rPr lang="en-US" dirty="0" err="1"/>
              <a:t>lezione</a:t>
            </a:r>
            <a:r>
              <a:rPr lang="en-US"/>
              <a:t> 4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48C6F1-C983-6140-A3B2-23144B4E43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2EB94A98-45D7-994D-9885-B27D585EA780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4009689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CDB552-9272-40F2-845C-204B1D69DBDB}" type="slidenum">
              <a:rPr lang="en-US"/>
              <a:pPr/>
              <a:t>22</a:t>
            </a:fld>
            <a:endParaRPr lang="en-US"/>
          </a:p>
        </p:txBody>
      </p:sp>
      <p:sp>
        <p:nvSpPr>
          <p:cNvPr id="109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Fine </a:t>
            </a:r>
            <a:r>
              <a:rPr lang="en-US" dirty="0" err="1"/>
              <a:t>lezione</a:t>
            </a:r>
            <a:r>
              <a:rPr lang="en-US"/>
              <a:t> 4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48C6F1-C983-6140-A3B2-23144B4E43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2EB94A98-45D7-994D-9885-B27D585EA780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0582226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CDB552-9272-40F2-845C-204B1D69DBDB}" type="slidenum">
              <a:rPr lang="en-US"/>
              <a:pPr/>
              <a:t>23</a:t>
            </a:fld>
            <a:endParaRPr lang="en-US"/>
          </a:p>
        </p:txBody>
      </p:sp>
      <p:sp>
        <p:nvSpPr>
          <p:cNvPr id="109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Fine </a:t>
            </a:r>
            <a:r>
              <a:rPr lang="en-US" dirty="0" err="1"/>
              <a:t>lezione</a:t>
            </a:r>
            <a:r>
              <a:rPr lang="en-US"/>
              <a:t> 4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48C6F1-C983-6140-A3B2-23144B4E43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2EB94A98-45D7-994D-9885-B27D585EA780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7243019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79B89C-3EE3-48D7-AF0B-13CE0D931477}" type="slidenum">
              <a:rPr lang="en-US"/>
              <a:pPr/>
              <a:t>24</a:t>
            </a:fld>
            <a:endParaRPr lang="en-US"/>
          </a:p>
        </p:txBody>
      </p:sp>
      <p:sp>
        <p:nvSpPr>
          <p:cNvPr id="108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8452DE0-5908-4A46-94B3-37331F04C2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5570AA8C-9D71-2043-ACF6-B47D5378E811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6120753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79B89C-3EE3-48D7-AF0B-13CE0D931477}" type="slidenum">
              <a:rPr lang="en-US"/>
              <a:pPr/>
              <a:t>25</a:t>
            </a:fld>
            <a:endParaRPr lang="en-US"/>
          </a:p>
        </p:txBody>
      </p:sp>
      <p:sp>
        <p:nvSpPr>
          <p:cNvPr id="108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8452DE0-5908-4A46-94B3-37331F04C2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5570AA8C-9D71-2043-ACF6-B47D5378E811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3043596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79B89C-3EE3-48D7-AF0B-13CE0D931477}" type="slidenum">
              <a:rPr lang="en-US"/>
              <a:pPr/>
              <a:t>26</a:t>
            </a:fld>
            <a:endParaRPr lang="en-US"/>
          </a:p>
        </p:txBody>
      </p:sp>
      <p:sp>
        <p:nvSpPr>
          <p:cNvPr id="108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8452DE0-5908-4A46-94B3-37331F04C2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5570AA8C-9D71-2043-ACF6-B47D5378E811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6636234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79B89C-3EE3-48D7-AF0B-13CE0D931477}" type="slidenum">
              <a:rPr lang="en-US"/>
              <a:pPr/>
              <a:t>27</a:t>
            </a:fld>
            <a:endParaRPr lang="en-US"/>
          </a:p>
        </p:txBody>
      </p:sp>
      <p:sp>
        <p:nvSpPr>
          <p:cNvPr id="108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8452DE0-5908-4A46-94B3-37331F04C2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5570AA8C-9D71-2043-ACF6-B47D5378E811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5962125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20B0DC-77DF-415F-9F94-F6F4156B4EA3}" type="slidenum">
              <a:rPr lang="en-US"/>
              <a:pPr/>
              <a:t>28</a:t>
            </a:fld>
            <a:endParaRPr lang="en-US"/>
          </a:p>
        </p:txBody>
      </p:sp>
      <p:sp>
        <p:nvSpPr>
          <p:cNvPr id="94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719EBD-49E0-AB49-B150-F0BC8C4E07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76A180E3-10A7-334B-81F9-78048CB303E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94704E-457B-42BF-918B-1C2936EBD3B4}" type="slidenum">
              <a:rPr lang="en-US"/>
              <a:pPr/>
              <a:t>29</a:t>
            </a:fld>
            <a:endParaRPr lang="en-US"/>
          </a:p>
        </p:txBody>
      </p:sp>
      <p:sp>
        <p:nvSpPr>
          <p:cNvPr id="94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A43832-7E60-D749-89DE-3C593E6C0A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356C8647-1000-B744-9EDE-CB8A1CA68ABF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81D1F9-1FC3-46FB-9867-1CD1BC8C10A3}" type="slidenum">
              <a:rPr lang="en-US"/>
              <a:pPr/>
              <a:t>3</a:t>
            </a:fld>
            <a:endParaRPr lang="en-US"/>
          </a:p>
        </p:txBody>
      </p:sp>
      <p:sp>
        <p:nvSpPr>
          <p:cNvPr id="107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BB2F59E-9B33-AD4D-8363-36457CF0CD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9FFD634C-FAC0-A44F-8B56-F674B3C013A4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94704E-457B-42BF-918B-1C2936EBD3B4}" type="slidenum">
              <a:rPr lang="en-US"/>
              <a:pPr/>
              <a:t>30</a:t>
            </a:fld>
            <a:endParaRPr lang="en-US"/>
          </a:p>
        </p:txBody>
      </p:sp>
      <p:sp>
        <p:nvSpPr>
          <p:cNvPr id="94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A43832-7E60-D749-89DE-3C593E6C0A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356C8647-1000-B744-9EDE-CB8A1CA68ABF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4622051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CDB552-9272-40F2-845C-204B1D69DBDB}" type="slidenum">
              <a:rPr lang="en-US"/>
              <a:pPr/>
              <a:t>31</a:t>
            </a:fld>
            <a:endParaRPr lang="en-US"/>
          </a:p>
        </p:txBody>
      </p:sp>
      <p:sp>
        <p:nvSpPr>
          <p:cNvPr id="109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Fine </a:t>
            </a:r>
            <a:r>
              <a:rPr lang="en-US" dirty="0" err="1"/>
              <a:t>lezione</a:t>
            </a:r>
            <a:r>
              <a:rPr lang="en-US"/>
              <a:t> 4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48C6F1-C983-6140-A3B2-23144B4E43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2EB94A98-45D7-994D-9885-B27D585EA780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5705905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36CAEC-6C48-467D-8130-0D7E6E08AB74}" type="slidenum">
              <a:rPr lang="en-US"/>
              <a:pPr/>
              <a:t>32</a:t>
            </a:fld>
            <a:endParaRPr lang="en-US"/>
          </a:p>
        </p:txBody>
      </p:sp>
      <p:sp>
        <p:nvSpPr>
          <p:cNvPr id="109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1F45DB-AA36-5B4E-8531-57D3C3FA2D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19CB6E0F-E1EE-6B4B-A5C4-5DB0E52959C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B1820B-11B3-4E47-8DA8-EF0BB49D8E6A}" type="slidenum">
              <a:rPr lang="en-US"/>
              <a:pPr/>
              <a:t>33</a:t>
            </a:fld>
            <a:endParaRPr lang="en-US"/>
          </a:p>
        </p:txBody>
      </p:sp>
      <p:sp>
        <p:nvSpPr>
          <p:cNvPr id="109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FC30C9B-AE47-684B-AC95-D6829DF27D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D3C8BCA1-B972-694E-B7D0-BCE9A0FD4D12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81123-E7F4-472C-B1F2-BC7FF42E54A8}" type="slidenum">
              <a:rPr lang="en-US"/>
              <a:pPr/>
              <a:t>34</a:t>
            </a:fld>
            <a:endParaRPr lang="en-US"/>
          </a:p>
        </p:txBody>
      </p:sp>
      <p:sp>
        <p:nvSpPr>
          <p:cNvPr id="109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1F0E03-FCB0-9C45-831A-D5109ED1D6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EE8C6FEB-4D9F-C349-B2C9-F4061ECD3248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CAEE0A-4F0B-400F-AFAD-6EE6551C831C}" type="slidenum">
              <a:rPr lang="en-US"/>
              <a:pPr/>
              <a:t>35</a:t>
            </a:fld>
            <a:endParaRPr lang="en-US"/>
          </a:p>
        </p:txBody>
      </p:sp>
      <p:sp>
        <p:nvSpPr>
          <p:cNvPr id="109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A8DD65A-8C2C-1C4A-901C-F663C305E1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5E20C25D-904F-7042-9050-25A5A6C0C9C9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8E2DCB-4571-46A1-956F-95662E1595FE}" type="slidenum">
              <a:rPr lang="en-US"/>
              <a:pPr/>
              <a:t>36</a:t>
            </a:fld>
            <a:endParaRPr lang="en-US"/>
          </a:p>
        </p:txBody>
      </p:sp>
      <p:sp>
        <p:nvSpPr>
          <p:cNvPr id="94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1D67430-4DC9-3843-A532-8D2BB5C2CE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12087A66-80B5-DD4B-8BE1-5C2E6C029EFF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1CCFAA-1860-41F7-A390-23FA2CED6278}" type="slidenum">
              <a:rPr lang="en-US"/>
              <a:pPr/>
              <a:t>37</a:t>
            </a:fld>
            <a:endParaRPr lang="en-US"/>
          </a:p>
        </p:txBody>
      </p:sp>
      <p:sp>
        <p:nvSpPr>
          <p:cNvPr id="94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062078-34AC-5F47-A7F4-1909C48461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3D8206E5-4722-0D48-9CDE-E59F2637B273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059647-4F11-467F-A331-45397E999E40}" type="slidenum">
              <a:rPr lang="en-US"/>
              <a:pPr/>
              <a:t>38</a:t>
            </a:fld>
            <a:endParaRPr lang="en-US"/>
          </a:p>
        </p:txBody>
      </p:sp>
      <p:sp>
        <p:nvSpPr>
          <p:cNvPr id="94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E7CB0CB-C10B-F14D-B22D-03A61499FC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F6BB8540-7102-3043-A001-5C14DA5956CA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A24EB4-DDA1-4BEE-AA58-0486B74B0B4D}" type="slidenum">
              <a:rPr lang="en-US"/>
              <a:pPr/>
              <a:t>39</a:t>
            </a:fld>
            <a:endParaRPr lang="en-US"/>
          </a:p>
        </p:txBody>
      </p:sp>
      <p:sp>
        <p:nvSpPr>
          <p:cNvPr id="94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B2003C-92A3-EF46-AF8E-DC63B3CC4C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FB03E823-9EE4-8B4F-9648-D96697D54B6D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6D4312-8977-4F80-AA52-ABB01A077599}" type="slidenum">
              <a:rPr lang="en-US"/>
              <a:pPr/>
              <a:t>4</a:t>
            </a:fld>
            <a:endParaRPr lang="en-US"/>
          </a:p>
        </p:txBody>
      </p:sp>
      <p:sp>
        <p:nvSpPr>
          <p:cNvPr id="108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C29404-27B9-6545-AC85-CE2EDC634C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92636E86-7723-F34A-80EC-572630975B0F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7D844-8467-4118-A647-F5CB2BAE7A77}" type="slidenum">
              <a:rPr lang="en-US"/>
              <a:pPr/>
              <a:t>5</a:t>
            </a:fld>
            <a:endParaRPr lang="en-US"/>
          </a:p>
        </p:txBody>
      </p:sp>
      <p:sp>
        <p:nvSpPr>
          <p:cNvPr id="108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F40C4C-9788-CC4D-AE30-AF6E57362C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85760E0C-51B8-024D-9AC7-9B381B124D09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BC8C2B-079B-4CA4-B588-26F772BF6F31}" type="slidenum">
              <a:rPr lang="en-US"/>
              <a:pPr/>
              <a:t>6</a:t>
            </a:fld>
            <a:endParaRPr lang="en-US"/>
          </a:p>
        </p:txBody>
      </p:sp>
      <p:sp>
        <p:nvSpPr>
          <p:cNvPr id="108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3FD6EB-8434-3145-8FAC-264062D5C8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C2A696FC-96C7-554C-ACDC-59F132F64D9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55F05F-36A8-493F-8B3B-BD855B82DF9D}" type="slidenum">
              <a:rPr lang="en-US"/>
              <a:pPr/>
              <a:t>7</a:t>
            </a:fld>
            <a:endParaRPr lang="en-US"/>
          </a:p>
        </p:txBody>
      </p:sp>
      <p:sp>
        <p:nvSpPr>
          <p:cNvPr id="1083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D1B647-A725-A849-A5E3-489EA0353D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1D8FDDF-BB22-2141-A106-B32443619E02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309049-1DEB-49EB-9F90-7A34131FF28D}" type="slidenum">
              <a:rPr lang="en-US"/>
              <a:pPr/>
              <a:t>8</a:t>
            </a:fld>
            <a:endParaRPr lang="en-US"/>
          </a:p>
        </p:txBody>
      </p:sp>
      <p:sp>
        <p:nvSpPr>
          <p:cNvPr id="108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279C03-E42B-314B-8DF5-1FEA92D367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0187DD43-08C5-E541-B145-CFD6F878302C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309049-1DEB-49EB-9F90-7A34131FF28D}" type="slidenum">
              <a:rPr lang="en-US"/>
              <a:pPr/>
              <a:t>9</a:t>
            </a:fld>
            <a:endParaRPr lang="en-US"/>
          </a:p>
        </p:txBody>
      </p:sp>
      <p:sp>
        <p:nvSpPr>
          <p:cNvPr id="108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A0F2AA-B455-EF42-98D8-D63965A901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9B24396F-0478-A04E-BA9D-E8EB9C6FF732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3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‹#›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3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‹#›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56772E6B-5AA2-4C5F-A7F8-95F9D4354597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82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3D7F715D-3209-482A-ABCD-4F9C0036FCD6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99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DD0BCF35-A1C1-47C4-BF2B-8B9B8D4EBCAE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24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C0FBBB96-A630-4B05-BA47-6FDCC80A2530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668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B8D13B05-696B-43F3-A133-03DEFFF24850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70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ABE97F21-FF4B-4B80-811E-C7802C99A8A5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51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tags" Target="../tags/tag36.xml"/><Relationship Id="rId7" Type="http://schemas.openxmlformats.org/officeDocument/2006/relationships/oleObject" Target="../embeddings/oleObject9.bin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1.wmf"/><Relationship Id="rId4" Type="http://schemas.openxmlformats.org/officeDocument/2006/relationships/tags" Target="../tags/tag37.xml"/><Relationship Id="rId9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tags" Target="../tags/tag40.xml"/><Relationship Id="rId7" Type="http://schemas.openxmlformats.org/officeDocument/2006/relationships/notesSlide" Target="../notesSlides/notesSlide11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1.wmf"/><Relationship Id="rId5" Type="http://schemas.openxmlformats.org/officeDocument/2006/relationships/tags" Target="../tags/tag42.xml"/><Relationship Id="rId10" Type="http://schemas.openxmlformats.org/officeDocument/2006/relationships/oleObject" Target="../embeddings/oleObject12.bin"/><Relationship Id="rId4" Type="http://schemas.openxmlformats.org/officeDocument/2006/relationships/tags" Target="../tags/tag41.xml"/><Relationship Id="rId9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image" Target="../media/image12.emf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tags" Target="../tags/tag49.xml"/><Relationship Id="rId7" Type="http://schemas.openxmlformats.org/officeDocument/2006/relationships/oleObject" Target="../embeddings/oleObject14.bin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tags" Target="../tags/tag53.xml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7.emf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notesSlide" Target="../notesSlides/notesSlide15.xml"/><Relationship Id="rId11" Type="http://schemas.openxmlformats.org/officeDocument/2006/relationships/oleObject" Target="../embeddings/oleObject17.bin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6.wmf"/><Relationship Id="rId4" Type="http://schemas.openxmlformats.org/officeDocument/2006/relationships/tags" Target="../tags/tag54.xml"/><Relationship Id="rId9" Type="http://schemas.openxmlformats.org/officeDocument/2006/relationships/oleObject" Target="../embeddings/oleObject16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tags" Target="../tags/tag57.xml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17.emf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notesSlide" Target="../notesSlides/notesSlide16.xml"/><Relationship Id="rId11" Type="http://schemas.openxmlformats.org/officeDocument/2006/relationships/oleObject" Target="../embeddings/oleObject20.bin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6.wmf"/><Relationship Id="rId4" Type="http://schemas.openxmlformats.org/officeDocument/2006/relationships/tags" Target="../tags/tag58.xml"/><Relationship Id="rId9" Type="http://schemas.openxmlformats.org/officeDocument/2006/relationships/oleObject" Target="../embeddings/oleObject19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tags" Target="../tags/tag61.xml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18.wmf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notesSlide" Target="../notesSlides/notesSlide17.xml"/><Relationship Id="rId11" Type="http://schemas.openxmlformats.org/officeDocument/2006/relationships/oleObject" Target="../embeddings/oleObject23.bin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6.wmf"/><Relationship Id="rId4" Type="http://schemas.openxmlformats.org/officeDocument/2006/relationships/tags" Target="../tags/tag62.xml"/><Relationship Id="rId9" Type="http://schemas.openxmlformats.org/officeDocument/2006/relationships/oleObject" Target="../embeddings/oleObject2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image" Target="../media/image19.png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image" Target="../media/image19.png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image" Target="../media/image19.png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image" Target="../media/image19.png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image" Target="../media/image19.png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image" Target="../media/image20.png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Relationship Id="rId4" Type="http://schemas.openxmlformats.org/officeDocument/2006/relationships/image" Target="../media/image21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Relationship Id="rId4" Type="http://schemas.openxmlformats.org/officeDocument/2006/relationships/image" Target="../media/image21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4.bin"/><Relationship Id="rId4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7" Type="http://schemas.openxmlformats.org/officeDocument/2006/relationships/image" Target="../media/image23.emf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oleObject" Target="../embeddings/oleObject25.bin"/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tags" Target="../tags/tag96.xml"/><Relationship Id="rId7" Type="http://schemas.openxmlformats.org/officeDocument/2006/relationships/oleObject" Target="../embeddings/oleObject26.bin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notesSlide" Target="../notesSlides/notesSlide3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tags" Target="../tags/tag100.xml"/><Relationship Id="rId7" Type="http://schemas.openxmlformats.org/officeDocument/2006/relationships/image" Target="../media/image16.wmf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26.wmf"/><Relationship Id="rId5" Type="http://schemas.openxmlformats.org/officeDocument/2006/relationships/notesSlide" Target="../notesSlides/notesSlide33.xml"/><Relationship Id="rId10" Type="http://schemas.openxmlformats.org/officeDocument/2006/relationships/oleObject" Target="../embeddings/oleObject29.bin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5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tags" Target="../tags/tag103.xml"/><Relationship Id="rId7" Type="http://schemas.openxmlformats.org/officeDocument/2006/relationships/image" Target="../media/image27.wmf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25.wmf"/><Relationship Id="rId5" Type="http://schemas.openxmlformats.org/officeDocument/2006/relationships/notesSlide" Target="../notesSlides/notesSlide34.xml"/><Relationship Id="rId10" Type="http://schemas.openxmlformats.org/officeDocument/2006/relationships/oleObject" Target="../embeddings/oleObject32.bin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6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tags" Target="../tags/tag106.xml"/><Relationship Id="rId7" Type="http://schemas.openxmlformats.org/officeDocument/2006/relationships/image" Target="../media/image28.wmf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oleObject" Target="../embeddings/oleObject33.bin"/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9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5" Type="http://schemas.openxmlformats.org/officeDocument/2006/relationships/image" Target="../media/image30.png"/><Relationship Id="rId4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111.xml"/><Relationship Id="rId7" Type="http://schemas.openxmlformats.org/officeDocument/2006/relationships/image" Target="../media/image31.wmf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oleObject" Target="../embeddings/oleObject35.bin"/><Relationship Id="rId5" Type="http://schemas.openxmlformats.org/officeDocument/2006/relationships/notesSlide" Target="../notesSlides/notesSlide37.xml"/><Relationship Id="rId4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114.xml"/><Relationship Id="rId7" Type="http://schemas.openxmlformats.org/officeDocument/2006/relationships/image" Target="../media/image32.wmf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oleObject" Target="../embeddings/oleObject36.bin"/><Relationship Id="rId5" Type="http://schemas.openxmlformats.org/officeDocument/2006/relationships/notesSlide" Target="../notesSlides/notesSlide38.xml"/><Relationship Id="rId4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image" Target="../media/image33.png"/><Relationship Id="rId5" Type="http://schemas.openxmlformats.org/officeDocument/2006/relationships/notesSlide" Target="../notesSlides/notesSlide39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tags" Target="../tags/tag9.xml"/><Relationship Id="rId7" Type="http://schemas.openxmlformats.org/officeDocument/2006/relationships/oleObject" Target="../embeddings/oleObject1.bin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oleObject" Target="../embeddings/oleObject3.bin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5.wmf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oleObject" Target="../embeddings/oleObject2.bin"/><Relationship Id="rId5" Type="http://schemas.openxmlformats.org/officeDocument/2006/relationships/tags" Target="../tags/tag15.xml"/><Relationship Id="rId10" Type="http://schemas.openxmlformats.org/officeDocument/2006/relationships/notesSlide" Target="../notesSlides/notesSlide6.xml"/><Relationship Id="rId4" Type="http://schemas.openxmlformats.org/officeDocument/2006/relationships/tags" Target="../tags/tag14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image" Target="../media/image7.wmf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3" Type="http://schemas.openxmlformats.org/officeDocument/2006/relationships/tags" Target="../tags/tag2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9.emf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oleObject" Target="../embeddings/oleObject6.bin"/><Relationship Id="rId5" Type="http://schemas.openxmlformats.org/officeDocument/2006/relationships/tags" Target="../tags/tag26.xml"/><Relationship Id="rId10" Type="http://schemas.openxmlformats.org/officeDocument/2006/relationships/image" Target="../media/image8.wmf"/><Relationship Id="rId4" Type="http://schemas.openxmlformats.org/officeDocument/2006/relationships/tags" Target="../tags/tag25.xml"/><Relationship Id="rId9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3" Type="http://schemas.openxmlformats.org/officeDocument/2006/relationships/tags" Target="../tags/tag30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9.emf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oleObject" Target="../embeddings/oleObject8.bin"/><Relationship Id="rId5" Type="http://schemas.openxmlformats.org/officeDocument/2006/relationships/tags" Target="../tags/tag32.xml"/><Relationship Id="rId10" Type="http://schemas.openxmlformats.org/officeDocument/2006/relationships/image" Target="../media/image8.wmf"/><Relationship Id="rId4" Type="http://schemas.openxmlformats.org/officeDocument/2006/relationships/tags" Target="../tags/tag31.xml"/><Relationship Id="rId9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Chapter 3 :: Topics</a:t>
            </a:r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914400" y="1219200"/>
            <a:ext cx="5638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Introduction</a:t>
            </a:r>
          </a:p>
          <a:p>
            <a:r>
              <a:rPr lang="en-US" b="1" dirty="0"/>
              <a:t>Latches and Flip-Flops</a:t>
            </a:r>
          </a:p>
          <a:p>
            <a:r>
              <a:rPr lang="en-US" b="1" dirty="0"/>
              <a:t>Synchronous Logic Design</a:t>
            </a:r>
          </a:p>
          <a:p>
            <a:r>
              <a:rPr lang="en-US" b="1" dirty="0"/>
              <a:t>Finite State Machines</a:t>
            </a:r>
          </a:p>
          <a:p>
            <a:r>
              <a:rPr lang="en-US" b="1" dirty="0"/>
              <a:t>Timing of Sequential Logic</a:t>
            </a:r>
          </a:p>
          <a:p>
            <a:r>
              <a:rPr lang="en-US" b="1" dirty="0"/>
              <a:t>Parallelism</a:t>
            </a:r>
            <a:endParaRPr lang="en-GB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491" y="1143000"/>
            <a:ext cx="1732109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819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4861" name="Object 13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05822401"/>
              </p:ext>
            </p:extLst>
          </p:nvPr>
        </p:nvGraphicFramePr>
        <p:xfrm>
          <a:off x="3962400" y="914400"/>
          <a:ext cx="5943600" cy="2664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2486160" imgH="1114560" progId="Visio.Drawing.6">
                  <p:embed/>
                </p:oleObj>
              </mc:Choice>
              <mc:Fallback>
                <p:oleObj name="VISIO" r:id="rId7" imgW="2486160" imgH="11145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914400"/>
                        <a:ext cx="5943600" cy="26648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485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24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buFontTx/>
              <a:buChar char="–"/>
            </a:pPr>
            <a:r>
              <a:rPr lang="en-US" sz="3200" b="1" i="1" dirty="0">
                <a:latin typeface="+mj-lt"/>
                <a:cs typeface="Arial" charset="0"/>
              </a:rPr>
              <a:t>S</a:t>
            </a:r>
            <a:r>
              <a:rPr lang="en-US" sz="3200" b="1" dirty="0">
                <a:latin typeface="+mj-lt"/>
                <a:cs typeface="Arial" charset="0"/>
              </a:rPr>
              <a:t> = 0, </a:t>
            </a:r>
            <a:r>
              <a:rPr lang="en-US" sz="3200" b="1" i="1" dirty="0">
                <a:latin typeface="+mj-lt"/>
                <a:cs typeface="Arial" charset="0"/>
              </a:rPr>
              <a:t>R</a:t>
            </a:r>
            <a:r>
              <a:rPr lang="en-US" sz="3200" b="1" dirty="0">
                <a:latin typeface="+mj-lt"/>
                <a:cs typeface="Arial" charset="0"/>
              </a:rPr>
              <a:t> = 0: </a:t>
            </a:r>
          </a:p>
          <a:p>
            <a:pPr lvl="1"/>
            <a:r>
              <a:rPr lang="en-US" sz="3200" b="1" dirty="0">
                <a:latin typeface="+mj-lt"/>
                <a:cs typeface="Arial" charset="0"/>
              </a:rPr>
              <a:t>   </a:t>
            </a:r>
            <a:r>
              <a:rPr lang="en-US" sz="3200" dirty="0">
                <a:latin typeface="+mj-lt"/>
                <a:cs typeface="Arial" charset="0"/>
              </a:rPr>
              <a:t>then </a:t>
            </a:r>
            <a:r>
              <a:rPr lang="en-US" sz="3200" i="1" dirty="0">
                <a:latin typeface="+mj-lt"/>
                <a:cs typeface="Arial" charset="0"/>
              </a:rPr>
              <a:t>Q</a:t>
            </a:r>
            <a:r>
              <a:rPr lang="en-US" sz="3200" dirty="0">
                <a:latin typeface="+mj-lt"/>
                <a:cs typeface="Arial" charset="0"/>
              </a:rPr>
              <a:t> = </a:t>
            </a:r>
            <a:r>
              <a:rPr lang="en-US" sz="3200" i="1" dirty="0" err="1">
                <a:latin typeface="+mj-lt"/>
                <a:cs typeface="Arial" charset="0"/>
              </a:rPr>
              <a:t>Q</a:t>
            </a:r>
            <a:r>
              <a:rPr lang="en-US" sz="3200" i="1" baseline="-25000" dirty="0" err="1">
                <a:latin typeface="+mj-lt"/>
                <a:cs typeface="Arial" charset="0"/>
              </a:rPr>
              <a:t>prev</a:t>
            </a:r>
            <a:endParaRPr lang="en-US" sz="3200" i="1" baseline="-25000" dirty="0">
              <a:latin typeface="+mj-lt"/>
              <a:cs typeface="Arial" charset="0"/>
            </a:endParaRPr>
          </a:p>
          <a:p>
            <a:pPr lvl="1"/>
            <a:r>
              <a:rPr lang="en-US" sz="3200" b="1" dirty="0">
                <a:latin typeface="+mj-lt"/>
                <a:cs typeface="Arial" charset="0"/>
              </a:rPr>
              <a:t>    </a:t>
            </a:r>
          </a:p>
          <a:p>
            <a:pPr marL="742950" lvl="1" indent="-285750">
              <a:buFontTx/>
              <a:buChar char="–"/>
            </a:pPr>
            <a:endParaRPr lang="en-US" sz="3200" dirty="0">
              <a:latin typeface="+mj-lt"/>
              <a:cs typeface="Arial" charset="0"/>
            </a:endParaRPr>
          </a:p>
          <a:p>
            <a:pPr lvl="1"/>
            <a:endParaRPr lang="en-US" sz="3200" dirty="0">
              <a:latin typeface="+mj-lt"/>
              <a:cs typeface="Arial" charset="0"/>
            </a:endParaRPr>
          </a:p>
          <a:p>
            <a:pPr marL="742950" lvl="1" indent="-285750">
              <a:buFontTx/>
              <a:buChar char="–"/>
            </a:pPr>
            <a:r>
              <a:rPr lang="en-US" sz="3200" b="1" i="1" dirty="0">
                <a:latin typeface="+mj-lt"/>
                <a:cs typeface="Arial" charset="0"/>
              </a:rPr>
              <a:t>S</a:t>
            </a:r>
            <a:r>
              <a:rPr lang="en-US" sz="3200" b="1" dirty="0">
                <a:latin typeface="+mj-lt"/>
                <a:cs typeface="Arial" charset="0"/>
              </a:rPr>
              <a:t> = 1, </a:t>
            </a:r>
            <a:r>
              <a:rPr lang="en-US" sz="3200" b="1" i="1" dirty="0">
                <a:latin typeface="+mj-lt"/>
                <a:cs typeface="Arial" charset="0"/>
              </a:rPr>
              <a:t>R</a:t>
            </a:r>
            <a:r>
              <a:rPr lang="en-US" sz="3200" b="1" dirty="0">
                <a:latin typeface="+mj-lt"/>
                <a:cs typeface="Arial" charset="0"/>
              </a:rPr>
              <a:t> = 1: </a:t>
            </a:r>
          </a:p>
          <a:p>
            <a:pPr lvl="1"/>
            <a:r>
              <a:rPr lang="en-US" sz="3200" b="1" dirty="0">
                <a:latin typeface="+mj-lt"/>
                <a:cs typeface="Arial" charset="0"/>
              </a:rPr>
              <a:t>   </a:t>
            </a:r>
            <a:r>
              <a:rPr lang="en-US" sz="3200" dirty="0">
                <a:latin typeface="+mj-lt"/>
                <a:cs typeface="Arial" charset="0"/>
              </a:rPr>
              <a:t>then </a:t>
            </a:r>
            <a:r>
              <a:rPr lang="en-US" sz="3200" i="1" dirty="0">
                <a:latin typeface="+mj-lt"/>
                <a:cs typeface="Arial" charset="0"/>
              </a:rPr>
              <a:t>Q</a:t>
            </a:r>
            <a:r>
              <a:rPr lang="en-US" sz="3200" dirty="0">
                <a:latin typeface="+mj-lt"/>
                <a:cs typeface="Arial" charset="0"/>
              </a:rPr>
              <a:t> = 0, </a:t>
            </a:r>
            <a:r>
              <a:rPr lang="en-US" sz="3200" i="1" dirty="0">
                <a:latin typeface="+mj-lt"/>
                <a:cs typeface="Arial" charset="0"/>
              </a:rPr>
              <a:t>Q</a:t>
            </a:r>
            <a:r>
              <a:rPr lang="en-US" sz="3200" dirty="0">
                <a:latin typeface="+mj-lt"/>
                <a:cs typeface="Arial" charset="0"/>
              </a:rPr>
              <a:t> = 0</a:t>
            </a:r>
            <a:endParaRPr lang="en-US" sz="3200" i="1" dirty="0">
              <a:latin typeface="+mj-lt"/>
              <a:cs typeface="Times New Roman" pitchFamily="18" charset="0"/>
            </a:endParaRPr>
          </a:p>
          <a:p>
            <a:pPr lvl="1"/>
            <a:r>
              <a:rPr lang="en-US" sz="3200" b="1" dirty="0">
                <a:latin typeface="+mj-lt"/>
                <a:cs typeface="Arial" charset="0"/>
              </a:rPr>
              <a:t>    </a:t>
            </a:r>
          </a:p>
          <a:p>
            <a:pPr marL="742950" lvl="1" indent="-285750">
              <a:buFontTx/>
              <a:buChar char="–"/>
            </a:pPr>
            <a:endParaRPr lang="en-US" sz="2000" dirty="0">
              <a:latin typeface="+mj-lt"/>
              <a:cs typeface="Arial" charset="0"/>
            </a:endParaRPr>
          </a:p>
          <a:p>
            <a:pPr marL="742950" lvl="1" indent="-285750"/>
            <a:endParaRPr lang="en-US" sz="2000" dirty="0">
              <a:latin typeface="+mj-lt"/>
              <a:cs typeface="Arial" charset="0"/>
            </a:endParaRPr>
          </a:p>
          <a:p>
            <a:pPr marL="742950" lvl="1" indent="-285750"/>
            <a:endParaRPr lang="en-US" sz="2000" dirty="0">
              <a:latin typeface="+mj-lt"/>
              <a:cs typeface="Arial" charset="0"/>
            </a:endParaRPr>
          </a:p>
        </p:txBody>
      </p:sp>
      <p:sp>
        <p:nvSpPr>
          <p:cNvPr id="974857" name="Line 9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971800" y="4038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SR Latch Analysis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595445083"/>
              </p:ext>
            </p:extLst>
          </p:nvPr>
        </p:nvGraphicFramePr>
        <p:xfrm>
          <a:off x="3962400" y="3733800"/>
          <a:ext cx="2514600" cy="2106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1057895" imgH="885396" progId="Visio.Drawing.6">
                  <p:embed/>
                </p:oleObj>
              </mc:Choice>
              <mc:Fallback>
                <p:oleObj name="VISIO" r:id="rId9" imgW="1057895" imgH="88539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733800"/>
                        <a:ext cx="2514600" cy="21061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05800" y="167640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el"/>
              </a:rPr>
              <a:t>1</a:t>
            </a:r>
            <a:endParaRPr lang="en-US" sz="2000" dirty="0">
              <a:latin typeface="Ariel"/>
            </a:endParaRPr>
          </a:p>
        </p:txBody>
      </p:sp>
    </p:spTree>
    <p:extLst>
      <p:ext uri="{BB962C8B-B14F-4D97-AF65-F5344CB8AC3E}">
        <p14:creationId xmlns:p14="http://schemas.microsoft.com/office/powerpoint/2010/main" val="38904359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4861" name="Object 13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89254811"/>
              </p:ext>
            </p:extLst>
          </p:nvPr>
        </p:nvGraphicFramePr>
        <p:xfrm>
          <a:off x="3962400" y="914400"/>
          <a:ext cx="5943600" cy="2664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2486160" imgH="1114560" progId="Visio.Drawing.6">
                  <p:embed/>
                </p:oleObj>
              </mc:Choice>
              <mc:Fallback>
                <p:oleObj name="VISIO" r:id="rId8" imgW="2486160" imgH="11145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914400"/>
                        <a:ext cx="5943600" cy="26648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485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24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buFontTx/>
              <a:buChar char="–"/>
            </a:pPr>
            <a:r>
              <a:rPr lang="en-US" sz="3200" b="1" i="1" dirty="0">
                <a:latin typeface="+mj-lt"/>
                <a:cs typeface="Arial" charset="0"/>
              </a:rPr>
              <a:t>S</a:t>
            </a:r>
            <a:r>
              <a:rPr lang="en-US" sz="3200" b="1" dirty="0">
                <a:latin typeface="+mj-lt"/>
                <a:cs typeface="Arial" charset="0"/>
              </a:rPr>
              <a:t> = 0, </a:t>
            </a:r>
            <a:r>
              <a:rPr lang="en-US" sz="3200" b="1" i="1" dirty="0">
                <a:latin typeface="+mj-lt"/>
                <a:cs typeface="Arial" charset="0"/>
              </a:rPr>
              <a:t>R</a:t>
            </a:r>
            <a:r>
              <a:rPr lang="en-US" sz="3200" b="1" dirty="0">
                <a:latin typeface="+mj-lt"/>
                <a:cs typeface="Arial" charset="0"/>
              </a:rPr>
              <a:t> = 0: </a:t>
            </a:r>
          </a:p>
          <a:p>
            <a:pPr lvl="1"/>
            <a:r>
              <a:rPr lang="en-US" sz="3200" b="1" dirty="0">
                <a:latin typeface="+mj-lt"/>
                <a:cs typeface="Arial" charset="0"/>
              </a:rPr>
              <a:t>   </a:t>
            </a:r>
            <a:r>
              <a:rPr lang="en-US" sz="3200" dirty="0">
                <a:latin typeface="+mj-lt"/>
                <a:cs typeface="Arial" charset="0"/>
              </a:rPr>
              <a:t>then </a:t>
            </a:r>
            <a:r>
              <a:rPr lang="en-US" sz="3200" i="1" dirty="0">
                <a:latin typeface="+mj-lt"/>
                <a:cs typeface="Arial" charset="0"/>
              </a:rPr>
              <a:t>Q</a:t>
            </a:r>
            <a:r>
              <a:rPr lang="en-US" sz="3200" dirty="0">
                <a:latin typeface="+mj-lt"/>
                <a:cs typeface="Arial" charset="0"/>
              </a:rPr>
              <a:t> = </a:t>
            </a:r>
            <a:r>
              <a:rPr lang="en-US" sz="3200" i="1" dirty="0" err="1">
                <a:latin typeface="+mj-lt"/>
                <a:cs typeface="Arial" charset="0"/>
              </a:rPr>
              <a:t>Q</a:t>
            </a:r>
            <a:r>
              <a:rPr lang="en-US" sz="3200" i="1" baseline="-25000" dirty="0" err="1">
                <a:latin typeface="+mj-lt"/>
                <a:cs typeface="Arial" charset="0"/>
              </a:rPr>
              <a:t>prev</a:t>
            </a:r>
            <a:endParaRPr lang="en-US" sz="3200" i="1" baseline="-25000" dirty="0">
              <a:latin typeface="+mj-lt"/>
              <a:cs typeface="Arial" charset="0"/>
            </a:endParaRPr>
          </a:p>
          <a:p>
            <a:pPr lvl="1"/>
            <a:r>
              <a:rPr lang="en-US" sz="3200" b="1" dirty="0">
                <a:latin typeface="+mj-lt"/>
                <a:cs typeface="Arial" charset="0"/>
              </a:rPr>
              <a:t>   </a:t>
            </a:r>
            <a:r>
              <a:rPr lang="en-US" sz="3200" b="1" u="sng" dirty="0">
                <a:latin typeface="+mj-lt"/>
                <a:cs typeface="Arial" charset="0"/>
              </a:rPr>
              <a:t>Memory</a:t>
            </a:r>
            <a:r>
              <a:rPr lang="en-US" sz="3200" b="1" dirty="0">
                <a:latin typeface="+mj-lt"/>
                <a:cs typeface="Arial" charset="0"/>
              </a:rPr>
              <a:t>!</a:t>
            </a:r>
          </a:p>
          <a:p>
            <a:pPr marL="742950" lvl="1" indent="-285750">
              <a:buFontTx/>
              <a:buChar char="–"/>
            </a:pPr>
            <a:endParaRPr lang="en-US" sz="3200" dirty="0">
              <a:latin typeface="+mj-lt"/>
              <a:cs typeface="Arial" charset="0"/>
            </a:endParaRPr>
          </a:p>
          <a:p>
            <a:pPr lvl="1"/>
            <a:endParaRPr lang="en-US" sz="3200" dirty="0">
              <a:latin typeface="+mj-lt"/>
              <a:cs typeface="Arial" charset="0"/>
            </a:endParaRPr>
          </a:p>
          <a:p>
            <a:pPr marL="742950" lvl="1" indent="-285750">
              <a:buFontTx/>
              <a:buChar char="–"/>
            </a:pPr>
            <a:r>
              <a:rPr lang="en-US" sz="3200" b="1" i="1" dirty="0">
                <a:latin typeface="+mj-lt"/>
                <a:cs typeface="Arial" charset="0"/>
              </a:rPr>
              <a:t>S</a:t>
            </a:r>
            <a:r>
              <a:rPr lang="en-US" sz="3200" b="1" dirty="0">
                <a:latin typeface="+mj-lt"/>
                <a:cs typeface="Arial" charset="0"/>
              </a:rPr>
              <a:t> = 1, </a:t>
            </a:r>
            <a:r>
              <a:rPr lang="en-US" sz="3200" b="1" i="1" dirty="0">
                <a:latin typeface="+mj-lt"/>
                <a:cs typeface="Arial" charset="0"/>
              </a:rPr>
              <a:t>R</a:t>
            </a:r>
            <a:r>
              <a:rPr lang="en-US" sz="3200" b="1" dirty="0">
                <a:latin typeface="+mj-lt"/>
                <a:cs typeface="Arial" charset="0"/>
              </a:rPr>
              <a:t> = 1: </a:t>
            </a:r>
          </a:p>
          <a:p>
            <a:pPr lvl="1"/>
            <a:r>
              <a:rPr lang="en-US" sz="3200" b="1" dirty="0">
                <a:latin typeface="+mj-lt"/>
                <a:cs typeface="Arial" charset="0"/>
              </a:rPr>
              <a:t>   </a:t>
            </a:r>
            <a:r>
              <a:rPr lang="en-US" sz="3200" dirty="0">
                <a:latin typeface="+mj-lt"/>
                <a:cs typeface="Arial" charset="0"/>
              </a:rPr>
              <a:t>then </a:t>
            </a:r>
            <a:r>
              <a:rPr lang="en-US" sz="3200" i="1" dirty="0">
                <a:latin typeface="+mj-lt"/>
                <a:cs typeface="Arial" charset="0"/>
              </a:rPr>
              <a:t>Q</a:t>
            </a:r>
            <a:r>
              <a:rPr lang="en-US" sz="3200" dirty="0">
                <a:latin typeface="+mj-lt"/>
                <a:cs typeface="Arial" charset="0"/>
              </a:rPr>
              <a:t> = 0, </a:t>
            </a:r>
            <a:r>
              <a:rPr lang="en-US" sz="3200" i="1" dirty="0">
                <a:latin typeface="+mj-lt"/>
                <a:cs typeface="Arial" charset="0"/>
              </a:rPr>
              <a:t>Q</a:t>
            </a:r>
            <a:r>
              <a:rPr lang="en-US" sz="3200" dirty="0">
                <a:latin typeface="+mj-lt"/>
                <a:cs typeface="Arial" charset="0"/>
              </a:rPr>
              <a:t> = 0</a:t>
            </a:r>
            <a:endParaRPr lang="en-US" sz="3200" i="1" dirty="0">
              <a:latin typeface="+mj-lt"/>
              <a:cs typeface="Times New Roman" pitchFamily="18" charset="0"/>
            </a:endParaRPr>
          </a:p>
          <a:p>
            <a:pPr lvl="1"/>
            <a:r>
              <a:rPr lang="en-US" sz="3200" b="1" dirty="0">
                <a:latin typeface="+mj-lt"/>
                <a:cs typeface="Arial" charset="0"/>
              </a:rPr>
              <a:t>   </a:t>
            </a:r>
            <a:r>
              <a:rPr lang="en-US" sz="3200" b="1" u="sng" dirty="0">
                <a:latin typeface="+mj-lt"/>
                <a:cs typeface="Arial" charset="0"/>
              </a:rPr>
              <a:t>Invalid State</a:t>
            </a:r>
          </a:p>
          <a:p>
            <a:pPr lvl="1"/>
            <a:r>
              <a:rPr lang="en-US" sz="3200" i="1" dirty="0">
                <a:latin typeface="+mj-lt"/>
                <a:cs typeface="Arial" charset="0"/>
              </a:rPr>
              <a:t>   Q </a:t>
            </a:r>
            <a:r>
              <a:rPr lang="en-US" sz="3200" dirty="0">
                <a:latin typeface="+mj-lt"/>
                <a:cs typeface="Arial" charset="0"/>
              </a:rPr>
              <a:t>≠ NOT </a:t>
            </a:r>
            <a:r>
              <a:rPr lang="en-US" sz="3200" i="1" dirty="0">
                <a:latin typeface="+mj-lt"/>
                <a:cs typeface="Arial" charset="0"/>
              </a:rPr>
              <a:t>Q</a:t>
            </a:r>
            <a:endParaRPr lang="en-US" sz="3200" b="1" dirty="0">
              <a:latin typeface="+mj-lt"/>
              <a:cs typeface="Arial" charset="0"/>
            </a:endParaRPr>
          </a:p>
          <a:p>
            <a:pPr marL="742950" lvl="1" indent="-285750">
              <a:buFontTx/>
              <a:buChar char="–"/>
            </a:pPr>
            <a:endParaRPr lang="en-US" sz="2000" dirty="0">
              <a:latin typeface="+mj-lt"/>
              <a:cs typeface="Arial" charset="0"/>
            </a:endParaRPr>
          </a:p>
          <a:p>
            <a:pPr marL="742950" lvl="1" indent="-285750"/>
            <a:endParaRPr lang="en-US" sz="2000" dirty="0">
              <a:latin typeface="+mj-lt"/>
              <a:cs typeface="Arial" charset="0"/>
            </a:endParaRPr>
          </a:p>
          <a:p>
            <a:pPr marL="742950" lvl="1" indent="-285750"/>
            <a:endParaRPr lang="en-US" sz="2000" dirty="0">
              <a:latin typeface="+mj-lt"/>
              <a:cs typeface="Arial" charset="0"/>
            </a:endParaRPr>
          </a:p>
        </p:txBody>
      </p:sp>
      <p:sp>
        <p:nvSpPr>
          <p:cNvPr id="974857" name="Line 9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971800" y="4038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SR Latch Analysis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003611631"/>
              </p:ext>
            </p:extLst>
          </p:nvPr>
        </p:nvGraphicFramePr>
        <p:xfrm>
          <a:off x="3962400" y="3733800"/>
          <a:ext cx="2514600" cy="2106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0" imgW="1057895" imgH="885396" progId="Visio.Drawing.6">
                  <p:embed/>
                </p:oleObj>
              </mc:Choice>
              <mc:Fallback>
                <p:oleObj name="VISIO" r:id="rId10" imgW="1057895" imgH="88539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733800"/>
                        <a:ext cx="2514600" cy="21061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ine 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2556989" y="5011034"/>
            <a:ext cx="152400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05800" y="167640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el"/>
              </a:rPr>
              <a:t>1</a:t>
            </a:r>
            <a:endParaRPr lang="en-US" sz="2000" dirty="0">
              <a:latin typeface="Ariel"/>
            </a:endParaRPr>
          </a:p>
        </p:txBody>
      </p:sp>
    </p:spTree>
    <p:extLst>
      <p:ext uri="{BB962C8B-B14F-4D97-AF65-F5344CB8AC3E}">
        <p14:creationId xmlns:p14="http://schemas.microsoft.com/office/powerpoint/2010/main" val="305074138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SR Latch Truth Table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445456-A55F-4832-89EE-F0DDA8D3AB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0" y="3952770"/>
            <a:ext cx="3962400" cy="29337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685F09D-6C61-4A7F-A1CE-2AB69CC222F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990600"/>
            <a:ext cx="8305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cs typeface="Arial" charset="0"/>
              </a:rPr>
              <a:t>The truth table in Figure summarizes these four cases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AdvOTbc475f09"/>
              </a:rPr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cs typeface="Arial" charset="0"/>
              </a:rPr>
              <a:t>The outputs, Q and Q, are normally complementary.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cs typeface="Arial" charset="0"/>
              </a:rPr>
              <a:t>When neither input is asserted, Q remembers its old value, </a:t>
            </a:r>
            <a:r>
              <a:rPr lang="en-US" sz="2800" dirty="0" err="1">
                <a:latin typeface="+mj-lt"/>
                <a:cs typeface="Arial" charset="0"/>
              </a:rPr>
              <a:t>Q</a:t>
            </a:r>
            <a:r>
              <a:rPr lang="en-US" sz="2800" baseline="-25000" dirty="0" err="1">
                <a:latin typeface="+mj-lt"/>
                <a:cs typeface="Arial" charset="0"/>
              </a:rPr>
              <a:t>prev</a:t>
            </a:r>
            <a:r>
              <a:rPr lang="en-US" sz="2800" dirty="0">
                <a:latin typeface="+mj-lt"/>
                <a:cs typeface="Arial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cs typeface="Arial" charset="0"/>
              </a:rPr>
              <a:t>Asserting both S and R simultaneously doesn’t make much sense</a:t>
            </a:r>
          </a:p>
        </p:txBody>
      </p:sp>
      <p:sp>
        <p:nvSpPr>
          <p:cNvPr id="5" name="Line 9">
            <a:extLst>
              <a:ext uri="{FF2B5EF4-FFF2-40B4-BE49-F238E27FC236}">
                <a16:creationId xmlns:a16="http://schemas.microsoft.com/office/drawing/2014/main" id="{07E1E60F-66C1-41A8-8F39-341B4776AD0E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810000" y="1981200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5405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7932" name="Object 12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72710077"/>
              </p:ext>
            </p:extLst>
          </p:nvPr>
        </p:nvGraphicFramePr>
        <p:xfrm>
          <a:off x="6019800" y="2667000"/>
          <a:ext cx="2743200" cy="265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885960" imgH="857880" progId="Visio.Drawing.6">
                  <p:embed/>
                </p:oleObj>
              </mc:Choice>
              <mc:Fallback>
                <p:oleObj name="VISIO" r:id="rId5" imgW="885960" imgH="8578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667000"/>
                        <a:ext cx="2743200" cy="2655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7923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10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SR stands for Set/Reset Latch</a:t>
            </a:r>
          </a:p>
          <a:p>
            <a:pPr marL="742950" lvl="1" indent="-285750"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Stores one bit of state (</a:t>
            </a:r>
            <a:r>
              <a:rPr lang="en-US" sz="2600" i="1" dirty="0">
                <a:latin typeface="+mj-lt"/>
                <a:cs typeface="Arial" charset="0"/>
              </a:rPr>
              <a:t>Q</a:t>
            </a:r>
            <a:r>
              <a:rPr lang="en-US" sz="2600" dirty="0">
                <a:latin typeface="+mj-lt"/>
                <a:cs typeface="Arial" charset="0"/>
              </a:rPr>
              <a:t>)</a:t>
            </a:r>
          </a:p>
          <a:p>
            <a:pPr marL="342900" indent="-342900"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Control what value is being stored with </a:t>
            </a:r>
            <a:r>
              <a:rPr lang="en-US" sz="3200" i="1" dirty="0">
                <a:latin typeface="+mj-lt"/>
                <a:cs typeface="Arial" charset="0"/>
              </a:rPr>
              <a:t>S</a:t>
            </a:r>
            <a:r>
              <a:rPr lang="en-US" sz="3200" dirty="0">
                <a:latin typeface="+mj-lt"/>
                <a:cs typeface="Arial" charset="0"/>
              </a:rPr>
              <a:t>, </a:t>
            </a:r>
            <a:r>
              <a:rPr lang="en-US" sz="3200" i="1" dirty="0">
                <a:latin typeface="+mj-lt"/>
                <a:cs typeface="Arial" charset="0"/>
              </a:rPr>
              <a:t>R</a:t>
            </a:r>
            <a:r>
              <a:rPr lang="en-US" sz="3200" dirty="0">
                <a:latin typeface="+mj-lt"/>
                <a:cs typeface="Arial" charset="0"/>
              </a:rPr>
              <a:t> inputs</a:t>
            </a:r>
          </a:p>
          <a:p>
            <a:pPr marL="742950" lvl="1" indent="-285750">
              <a:buFontTx/>
              <a:buChar char="–"/>
            </a:pPr>
            <a:r>
              <a:rPr lang="en-US" sz="3200" b="1" dirty="0">
                <a:latin typeface="+mj-lt"/>
                <a:cs typeface="Arial" charset="0"/>
              </a:rPr>
              <a:t>Set: </a:t>
            </a:r>
            <a:r>
              <a:rPr lang="en-US" sz="3200" dirty="0">
                <a:latin typeface="+mj-lt"/>
                <a:cs typeface="Arial" charset="0"/>
              </a:rPr>
              <a:t>Make the output 1 </a:t>
            </a:r>
          </a:p>
          <a:p>
            <a:pPr lvl="1"/>
            <a:r>
              <a:rPr lang="en-US" sz="3200" dirty="0">
                <a:latin typeface="+mj-lt"/>
                <a:cs typeface="Arial" charset="0"/>
              </a:rPr>
              <a:t>   (</a:t>
            </a:r>
            <a:r>
              <a:rPr lang="en-US" sz="3200" i="1" dirty="0">
                <a:latin typeface="+mj-lt"/>
                <a:cs typeface="Arial" charset="0"/>
              </a:rPr>
              <a:t>S </a:t>
            </a:r>
            <a:r>
              <a:rPr lang="en-US" sz="3200" dirty="0">
                <a:latin typeface="+mj-lt"/>
                <a:cs typeface="Arial" charset="0"/>
              </a:rPr>
              <a:t>= 1, </a:t>
            </a:r>
            <a:r>
              <a:rPr lang="en-US" sz="3200" i="1" dirty="0">
                <a:latin typeface="+mj-lt"/>
                <a:cs typeface="Arial" charset="0"/>
              </a:rPr>
              <a:t>R </a:t>
            </a:r>
            <a:r>
              <a:rPr lang="en-US" sz="3200" dirty="0">
                <a:latin typeface="+mj-lt"/>
                <a:cs typeface="Arial" charset="0"/>
              </a:rPr>
              <a:t>= 0, </a:t>
            </a:r>
            <a:r>
              <a:rPr lang="en-US" sz="3200" i="1" dirty="0">
                <a:latin typeface="+mj-lt"/>
                <a:cs typeface="Arial" charset="0"/>
              </a:rPr>
              <a:t>Q</a:t>
            </a:r>
            <a:r>
              <a:rPr lang="en-US" sz="3200" dirty="0">
                <a:latin typeface="+mj-lt"/>
                <a:cs typeface="Arial" charset="0"/>
              </a:rPr>
              <a:t> = </a:t>
            </a:r>
            <a:r>
              <a:rPr lang="en-US" sz="3200" b="1" dirty="0">
                <a:latin typeface="+mj-lt"/>
                <a:cs typeface="Arial" charset="0"/>
              </a:rPr>
              <a:t>1</a:t>
            </a:r>
            <a:r>
              <a:rPr lang="en-US" sz="3200" dirty="0">
                <a:latin typeface="+mj-lt"/>
                <a:cs typeface="Arial" charset="0"/>
              </a:rPr>
              <a:t>)</a:t>
            </a:r>
          </a:p>
          <a:p>
            <a:pPr marL="742950" lvl="1" indent="-285750">
              <a:buFontTx/>
              <a:buChar char="–"/>
            </a:pPr>
            <a:r>
              <a:rPr lang="en-US" sz="3200" b="1" dirty="0">
                <a:latin typeface="+mj-lt"/>
                <a:cs typeface="Arial" charset="0"/>
              </a:rPr>
              <a:t>Reset: </a:t>
            </a:r>
            <a:r>
              <a:rPr lang="en-US" sz="3200" dirty="0">
                <a:latin typeface="+mj-lt"/>
                <a:cs typeface="Arial" charset="0"/>
              </a:rPr>
              <a:t>Make the output 0 </a:t>
            </a:r>
          </a:p>
          <a:p>
            <a:pPr lvl="1"/>
            <a:r>
              <a:rPr lang="en-US" sz="3200" dirty="0">
                <a:latin typeface="+mj-lt"/>
                <a:cs typeface="Arial" charset="0"/>
              </a:rPr>
              <a:t>   (</a:t>
            </a:r>
            <a:r>
              <a:rPr lang="en-US" sz="3200" i="1" dirty="0">
                <a:latin typeface="+mj-lt"/>
                <a:cs typeface="Arial" charset="0"/>
              </a:rPr>
              <a:t>S </a:t>
            </a:r>
            <a:r>
              <a:rPr lang="en-US" sz="3200" dirty="0">
                <a:latin typeface="+mj-lt"/>
                <a:cs typeface="Arial" charset="0"/>
              </a:rPr>
              <a:t>= 0, </a:t>
            </a:r>
            <a:r>
              <a:rPr lang="en-US" sz="3200" i="1" dirty="0">
                <a:latin typeface="+mj-lt"/>
                <a:cs typeface="Arial" charset="0"/>
              </a:rPr>
              <a:t>R </a:t>
            </a:r>
            <a:r>
              <a:rPr lang="en-US" sz="3200" dirty="0">
                <a:latin typeface="+mj-lt"/>
                <a:cs typeface="Arial" charset="0"/>
              </a:rPr>
              <a:t>= 1, </a:t>
            </a:r>
            <a:r>
              <a:rPr lang="en-US" sz="3200" i="1" dirty="0">
                <a:latin typeface="+mj-lt"/>
                <a:cs typeface="Arial" charset="0"/>
              </a:rPr>
              <a:t>Q</a:t>
            </a:r>
            <a:r>
              <a:rPr lang="en-US" sz="3200" dirty="0">
                <a:latin typeface="+mj-lt"/>
                <a:cs typeface="Arial" charset="0"/>
              </a:rPr>
              <a:t> = </a:t>
            </a:r>
            <a:r>
              <a:rPr lang="en-US" sz="3200" b="1" dirty="0">
                <a:latin typeface="+mj-lt"/>
                <a:cs typeface="Arial" charset="0"/>
              </a:rPr>
              <a:t>0</a:t>
            </a:r>
            <a:r>
              <a:rPr lang="en-US" sz="3200" dirty="0">
                <a:latin typeface="+mj-lt"/>
                <a:cs typeface="Arial" charset="0"/>
              </a:rPr>
              <a:t>)</a:t>
            </a:r>
          </a:p>
          <a:p>
            <a:pPr marL="342900" indent="-342900">
              <a:buFontTx/>
              <a:buChar char="•"/>
            </a:pPr>
            <a:r>
              <a:rPr lang="en-US" sz="3200" b="1" u="sng" dirty="0">
                <a:latin typeface="+mj-lt"/>
                <a:cs typeface="Arial" charset="0"/>
              </a:rPr>
              <a:t>Must do something to avoid</a:t>
            </a:r>
            <a:endParaRPr lang="en-US" sz="3200" b="1" dirty="0">
              <a:latin typeface="+mj-lt"/>
              <a:cs typeface="Arial" charset="0"/>
            </a:endParaRPr>
          </a:p>
          <a:p>
            <a:pPr marL="342900" indent="-342900"/>
            <a:r>
              <a:rPr lang="en-US" sz="3200" b="1" dirty="0">
                <a:latin typeface="+mj-lt"/>
                <a:cs typeface="Arial" charset="0"/>
              </a:rPr>
              <a:t>	</a:t>
            </a:r>
            <a:r>
              <a:rPr lang="en-US" sz="3200" b="1" u="sng" dirty="0">
                <a:latin typeface="+mj-lt"/>
                <a:cs typeface="Arial" charset="0"/>
              </a:rPr>
              <a:t>invalid state (when </a:t>
            </a:r>
            <a:r>
              <a:rPr lang="en-US" sz="3200" b="1" i="1" u="sng" dirty="0">
                <a:latin typeface="+mj-lt"/>
                <a:cs typeface="Arial" charset="0"/>
              </a:rPr>
              <a:t>S</a:t>
            </a:r>
            <a:r>
              <a:rPr lang="en-US" sz="3200" b="1" u="sng" dirty="0">
                <a:latin typeface="+mj-lt"/>
                <a:cs typeface="Arial" charset="0"/>
              </a:rPr>
              <a:t> = </a:t>
            </a:r>
            <a:r>
              <a:rPr lang="en-US" sz="3200" b="1" i="1" u="sng" dirty="0">
                <a:latin typeface="+mj-lt"/>
                <a:cs typeface="Arial" charset="0"/>
              </a:rPr>
              <a:t>R</a:t>
            </a:r>
            <a:r>
              <a:rPr lang="en-US" sz="3200" b="1" u="sng" dirty="0">
                <a:latin typeface="+mj-lt"/>
                <a:cs typeface="Arial" charset="0"/>
              </a:rPr>
              <a:t> = 1)</a:t>
            </a:r>
          </a:p>
          <a:p>
            <a:pPr marL="342900" indent="-342900"/>
            <a:endParaRPr lang="en-US" sz="2400" b="1" i="1" baseline="-25000" dirty="0">
              <a:latin typeface="+mj-lt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SR Latch Symbol</a:t>
            </a:r>
          </a:p>
        </p:txBody>
      </p:sp>
    </p:spTree>
    <p:extLst>
      <p:ext uri="{BB962C8B-B14F-4D97-AF65-F5344CB8AC3E}">
        <p14:creationId xmlns:p14="http://schemas.microsoft.com/office/powerpoint/2010/main" val="338355236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9493" name="Object 5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47897753"/>
              </p:ext>
            </p:extLst>
          </p:nvPr>
        </p:nvGraphicFramePr>
        <p:xfrm>
          <a:off x="6422505" y="2826841"/>
          <a:ext cx="2752725" cy="284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885960" imgH="913680" progId="Visio.Drawing.6">
                  <p:embed/>
                </p:oleObj>
              </mc:Choice>
              <mc:Fallback>
                <p:oleObj name="VISIO" r:id="rId7" imgW="885960" imgH="9136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2505" y="2826841"/>
                        <a:ext cx="2752725" cy="2841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949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74241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59494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074241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Two inputs: </a:t>
            </a:r>
            <a:r>
              <a:rPr lang="en-US" sz="3200" i="1" dirty="0">
                <a:latin typeface="+mj-lt"/>
                <a:cs typeface="Arial" charset="0"/>
              </a:rPr>
              <a:t>CLK</a:t>
            </a:r>
            <a:r>
              <a:rPr lang="en-US" sz="3200" dirty="0">
                <a:latin typeface="+mj-lt"/>
                <a:cs typeface="Arial" charset="0"/>
              </a:rPr>
              <a:t>, </a:t>
            </a:r>
            <a:r>
              <a:rPr lang="en-US" sz="3200" i="1" dirty="0">
                <a:latin typeface="+mj-lt"/>
                <a:cs typeface="Arial" charset="0"/>
              </a:rPr>
              <a:t>D</a:t>
            </a:r>
          </a:p>
          <a:p>
            <a:pPr marL="742950" lvl="1" indent="-285750">
              <a:buFontTx/>
              <a:buChar char="–"/>
            </a:pPr>
            <a:r>
              <a:rPr lang="en-US" sz="2600" b="1" i="1" dirty="0">
                <a:latin typeface="+mj-lt"/>
                <a:cs typeface="Arial" charset="0"/>
              </a:rPr>
              <a:t>CLK</a:t>
            </a:r>
            <a:r>
              <a:rPr lang="en-US" sz="2600" b="1" dirty="0">
                <a:latin typeface="+mj-lt"/>
                <a:cs typeface="Arial" charset="0"/>
              </a:rPr>
              <a:t>:</a:t>
            </a:r>
            <a:r>
              <a:rPr lang="en-US" sz="2600" dirty="0">
                <a:latin typeface="+mj-lt"/>
                <a:cs typeface="Arial" charset="0"/>
              </a:rPr>
              <a:t> controls </a:t>
            </a:r>
            <a:r>
              <a:rPr lang="en-US" sz="2600" i="1" dirty="0">
                <a:latin typeface="+mj-lt"/>
                <a:cs typeface="Arial" charset="0"/>
              </a:rPr>
              <a:t>when</a:t>
            </a:r>
            <a:r>
              <a:rPr lang="en-US" sz="2600" dirty="0">
                <a:latin typeface="+mj-lt"/>
                <a:cs typeface="Arial" charset="0"/>
              </a:rPr>
              <a:t> the output changes</a:t>
            </a:r>
          </a:p>
          <a:p>
            <a:pPr marL="742950" lvl="1" indent="-285750">
              <a:buFontTx/>
              <a:buChar char="–"/>
            </a:pPr>
            <a:r>
              <a:rPr lang="en-US" sz="2600" b="1" i="1" dirty="0">
                <a:latin typeface="+mj-lt"/>
                <a:cs typeface="Arial" charset="0"/>
              </a:rPr>
              <a:t>D</a:t>
            </a:r>
            <a:r>
              <a:rPr lang="en-US" sz="2600" dirty="0">
                <a:latin typeface="+mj-lt"/>
                <a:cs typeface="Arial" charset="0"/>
              </a:rPr>
              <a:t> (the data input): controls </a:t>
            </a:r>
            <a:r>
              <a:rPr lang="en-US" sz="2600" i="1" dirty="0">
                <a:latin typeface="+mj-lt"/>
                <a:cs typeface="Arial" charset="0"/>
              </a:rPr>
              <a:t>what</a:t>
            </a:r>
            <a:r>
              <a:rPr lang="en-US" sz="2600" dirty="0">
                <a:latin typeface="+mj-lt"/>
                <a:cs typeface="Arial" charset="0"/>
              </a:rPr>
              <a:t> the output changes to</a:t>
            </a:r>
          </a:p>
          <a:p>
            <a:pPr marL="342900" indent="-342900"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Function</a:t>
            </a:r>
          </a:p>
          <a:p>
            <a:pPr marL="742950" lvl="1" indent="-285750"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When </a:t>
            </a:r>
            <a:r>
              <a:rPr lang="en-US" sz="2600" b="1" i="1" dirty="0">
                <a:latin typeface="+mj-lt"/>
                <a:cs typeface="Arial" charset="0"/>
              </a:rPr>
              <a:t>CLK</a:t>
            </a:r>
            <a:r>
              <a:rPr lang="en-US" sz="2600" b="1" dirty="0">
                <a:latin typeface="+mj-lt"/>
                <a:cs typeface="Arial" charset="0"/>
              </a:rPr>
              <a:t> = 1</a:t>
            </a:r>
            <a:r>
              <a:rPr lang="en-US" sz="2600" dirty="0">
                <a:latin typeface="+mj-lt"/>
                <a:cs typeface="Arial" charset="0"/>
              </a:rPr>
              <a:t>, </a:t>
            </a:r>
          </a:p>
          <a:p>
            <a:pPr lvl="1"/>
            <a:r>
              <a:rPr lang="en-US" sz="2600" i="1" dirty="0">
                <a:latin typeface="+mj-lt"/>
                <a:cs typeface="Arial" charset="0"/>
              </a:rPr>
              <a:t>   D</a:t>
            </a:r>
            <a:r>
              <a:rPr lang="en-US" sz="2600" dirty="0">
                <a:latin typeface="+mj-lt"/>
                <a:cs typeface="Arial" charset="0"/>
              </a:rPr>
              <a:t> passes through to </a:t>
            </a:r>
            <a:r>
              <a:rPr lang="en-US" sz="2600" i="1" dirty="0">
                <a:latin typeface="+mj-lt"/>
                <a:cs typeface="Arial" charset="0"/>
              </a:rPr>
              <a:t>Q </a:t>
            </a:r>
            <a:r>
              <a:rPr lang="en-US" sz="2600" dirty="0">
                <a:latin typeface="+mj-lt"/>
                <a:cs typeface="Arial" charset="0"/>
              </a:rPr>
              <a:t>(</a:t>
            </a:r>
            <a:r>
              <a:rPr lang="en-US" sz="2600" i="1" dirty="0">
                <a:latin typeface="+mj-lt"/>
                <a:cs typeface="Arial" charset="0"/>
              </a:rPr>
              <a:t>transparent</a:t>
            </a:r>
            <a:r>
              <a:rPr lang="en-US" sz="2600" dirty="0">
                <a:latin typeface="+mj-lt"/>
                <a:cs typeface="Arial" charset="0"/>
              </a:rPr>
              <a:t>)</a:t>
            </a:r>
            <a:endParaRPr lang="en-US" sz="2600" i="1" dirty="0">
              <a:latin typeface="+mj-lt"/>
              <a:cs typeface="Arial" charset="0"/>
            </a:endParaRPr>
          </a:p>
          <a:p>
            <a:pPr marL="742950" lvl="1" indent="-285750"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When </a:t>
            </a:r>
            <a:r>
              <a:rPr lang="en-US" sz="2600" b="1" i="1" dirty="0">
                <a:latin typeface="+mj-lt"/>
                <a:cs typeface="Arial" charset="0"/>
              </a:rPr>
              <a:t>CLK</a:t>
            </a:r>
            <a:r>
              <a:rPr lang="en-US" sz="2600" b="1" dirty="0">
                <a:latin typeface="+mj-lt"/>
                <a:cs typeface="Arial" charset="0"/>
              </a:rPr>
              <a:t> = 0</a:t>
            </a:r>
            <a:r>
              <a:rPr lang="en-US" sz="2600" dirty="0">
                <a:latin typeface="+mj-lt"/>
                <a:cs typeface="Arial" charset="0"/>
              </a:rPr>
              <a:t>, </a:t>
            </a:r>
          </a:p>
          <a:p>
            <a:pPr lvl="1"/>
            <a:r>
              <a:rPr lang="en-US" sz="2600" i="1" dirty="0">
                <a:latin typeface="+mj-lt"/>
                <a:cs typeface="Arial" charset="0"/>
              </a:rPr>
              <a:t>   Q</a:t>
            </a:r>
            <a:r>
              <a:rPr lang="en-US" sz="2600" dirty="0">
                <a:latin typeface="+mj-lt"/>
                <a:cs typeface="Arial" charset="0"/>
              </a:rPr>
              <a:t> holds its previous value (</a:t>
            </a:r>
            <a:r>
              <a:rPr lang="en-US" sz="2600" i="1" dirty="0">
                <a:latin typeface="+mj-lt"/>
                <a:cs typeface="Arial" charset="0"/>
              </a:rPr>
              <a:t>opaque</a:t>
            </a:r>
            <a:r>
              <a:rPr lang="en-US" sz="2600" dirty="0">
                <a:latin typeface="+mj-lt"/>
                <a:cs typeface="Arial" charset="0"/>
              </a:rPr>
              <a:t>)</a:t>
            </a:r>
            <a:endParaRPr lang="en-US" sz="2600" i="1" baseline="-25000" dirty="0">
              <a:latin typeface="+mj-lt"/>
              <a:cs typeface="Arial" charset="0"/>
            </a:endParaRPr>
          </a:p>
          <a:p>
            <a:pPr marL="342900" indent="-342900"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Avoids invalid case when </a:t>
            </a:r>
          </a:p>
          <a:p>
            <a:r>
              <a:rPr lang="en-US" sz="3200" i="1" dirty="0">
                <a:latin typeface="+mj-lt"/>
                <a:cs typeface="Arial" charset="0"/>
              </a:rPr>
              <a:t>   Q </a:t>
            </a:r>
            <a:r>
              <a:rPr lang="en-US" sz="3200" dirty="0">
                <a:latin typeface="+mj-lt"/>
                <a:cs typeface="Arial" charset="0"/>
              </a:rPr>
              <a:t>≠ NOT </a:t>
            </a:r>
            <a:r>
              <a:rPr lang="en-US" sz="3200" i="1" dirty="0">
                <a:latin typeface="+mj-lt"/>
                <a:cs typeface="Arial" charset="0"/>
              </a:rPr>
              <a:t>Q</a:t>
            </a:r>
          </a:p>
        </p:txBody>
      </p:sp>
      <p:sp>
        <p:nvSpPr>
          <p:cNvPr id="959495" name="Line 7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2590800" y="5036641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D Latch</a:t>
            </a:r>
          </a:p>
        </p:txBody>
      </p:sp>
    </p:spTree>
    <p:extLst>
      <p:ext uri="{BB962C8B-B14F-4D97-AF65-F5344CB8AC3E}">
        <p14:creationId xmlns:p14="http://schemas.microsoft.com/office/powerpoint/2010/main" val="52756852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0516" name="Object 4"/>
          <p:cNvGraphicFramePr>
            <a:graphicFrameLocks noGrp="1" noChangeAspect="1"/>
          </p:cNvGraphicFramePr>
          <p:nvPr>
            <p:ph sz="quarter" idx="4294967295"/>
            <p:custDataLst>
              <p:tags r:id="rId1"/>
            </p:custDataLst>
          </p:nvPr>
        </p:nvGraphicFramePr>
        <p:xfrm>
          <a:off x="1143000" y="1295400"/>
          <a:ext cx="4953000" cy="169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1836720" imgH="657360" progId="Visio.Drawing.6">
                  <p:embed/>
                </p:oleObj>
              </mc:Choice>
              <mc:Fallback>
                <p:oleObj name="VISIO" r:id="rId7" imgW="1836720" imgH="657360" progId="Visio.Drawing.6">
                  <p:embed/>
                  <p:pic>
                    <p:nvPicPr>
                      <p:cNvPr id="9605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295400"/>
                        <a:ext cx="4953000" cy="169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0517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</p:nvPr>
        </p:nvGraphicFramePr>
        <p:xfrm>
          <a:off x="6553200" y="1295400"/>
          <a:ext cx="1677987" cy="196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491760" imgH="603000" progId="Visio.Drawing.6">
                  <p:embed/>
                </p:oleObj>
              </mc:Choice>
              <mc:Fallback>
                <p:oleObj name="VISIO" r:id="rId9" imgW="491760" imgH="603000" progId="Visio.Drawing.6">
                  <p:embed/>
                  <p:pic>
                    <p:nvPicPr>
                      <p:cNvPr id="96051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1295400"/>
                        <a:ext cx="1677987" cy="1966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0518" name="Object 6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</p:nvPr>
        </p:nvGraphicFramePr>
        <p:xfrm>
          <a:off x="1562100" y="3505200"/>
          <a:ext cx="6019800" cy="197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1" imgW="1857240" imgH="637920" progId="Visio.Drawing.6">
                  <p:embed/>
                </p:oleObj>
              </mc:Choice>
              <mc:Fallback>
                <p:oleObj name="VISIO" r:id="rId11" imgW="1857240" imgH="637920" progId="Visio.Drawing.6">
                  <p:embed/>
                  <p:pic>
                    <p:nvPicPr>
                      <p:cNvPr id="9605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3505200"/>
                        <a:ext cx="6019800" cy="1979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0514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D Latch Internal Circuit (</a:t>
            </a:r>
            <a:r>
              <a:rPr lang="en-US" sz="4400" dirty="0">
                <a:solidFill>
                  <a:srgbClr val="FF0000"/>
                </a:solidFill>
                <a:latin typeface="+mj-lt"/>
              </a:rPr>
              <a:t>Do it</a:t>
            </a:r>
            <a:r>
              <a:rPr lang="en-US" sz="4400" dirty="0">
                <a:latin typeface="+mj-lt"/>
              </a:rPr>
              <a:t>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0044CB-25FC-D1D8-DA3A-6FD5EFC17A34}"/>
              </a:ext>
            </a:extLst>
          </p:cNvPr>
          <p:cNvSpPr/>
          <p:nvPr/>
        </p:nvSpPr>
        <p:spPr>
          <a:xfrm>
            <a:off x="1981200" y="1143000"/>
            <a:ext cx="2514600" cy="19669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577424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0516" name="Object 4"/>
          <p:cNvGraphicFramePr>
            <a:graphicFrameLocks noGrp="1" noChangeAspect="1"/>
          </p:cNvGraphicFramePr>
          <p:nvPr>
            <p:ph sz="quarter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38015734"/>
              </p:ext>
            </p:extLst>
          </p:nvPr>
        </p:nvGraphicFramePr>
        <p:xfrm>
          <a:off x="1143000" y="1295400"/>
          <a:ext cx="4953000" cy="169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1836720" imgH="657360" progId="Visio.Drawing.6">
                  <p:embed/>
                </p:oleObj>
              </mc:Choice>
              <mc:Fallback>
                <p:oleObj name="VISIO" r:id="rId7" imgW="1836720" imgH="657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295400"/>
                        <a:ext cx="4953000" cy="169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0517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00349020"/>
              </p:ext>
            </p:extLst>
          </p:nvPr>
        </p:nvGraphicFramePr>
        <p:xfrm>
          <a:off x="6553200" y="1295400"/>
          <a:ext cx="1677987" cy="196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491760" imgH="603000" progId="Visio.Drawing.6">
                  <p:embed/>
                </p:oleObj>
              </mc:Choice>
              <mc:Fallback>
                <p:oleObj name="VISIO" r:id="rId9" imgW="491760" imgH="603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1295400"/>
                        <a:ext cx="1677987" cy="1966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0518" name="Object 6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122275974"/>
              </p:ext>
            </p:extLst>
          </p:nvPr>
        </p:nvGraphicFramePr>
        <p:xfrm>
          <a:off x="1562100" y="3505200"/>
          <a:ext cx="6019800" cy="197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1" imgW="1857240" imgH="637920" progId="Visio.Drawing.6">
                  <p:embed/>
                </p:oleObj>
              </mc:Choice>
              <mc:Fallback>
                <p:oleObj name="VISIO" r:id="rId11" imgW="1857240" imgH="6379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3505200"/>
                        <a:ext cx="6019800" cy="1979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0514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D Latch Internal Circuit (</a:t>
            </a:r>
            <a:r>
              <a:rPr lang="en-US" sz="4400" dirty="0">
                <a:solidFill>
                  <a:srgbClr val="FF0000"/>
                </a:solidFill>
                <a:latin typeface="+mj-lt"/>
              </a:rPr>
              <a:t>Do it</a:t>
            </a:r>
            <a:r>
              <a:rPr lang="en-US" sz="4400" dirty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4058440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0516" name="Object 4"/>
          <p:cNvGraphicFramePr>
            <a:graphicFrameLocks noGrp="1" noChangeAspect="1"/>
          </p:cNvGraphicFramePr>
          <p:nvPr>
            <p:ph sz="quarter" idx="4294967295"/>
            <p:custDataLst>
              <p:tags r:id="rId1"/>
            </p:custDataLst>
          </p:nvPr>
        </p:nvGraphicFramePr>
        <p:xfrm>
          <a:off x="1143000" y="1295400"/>
          <a:ext cx="4953000" cy="169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1836720" imgH="657360" progId="Visio.Drawing.6">
                  <p:embed/>
                </p:oleObj>
              </mc:Choice>
              <mc:Fallback>
                <p:oleObj name="VISIO" r:id="rId7" imgW="1836720" imgH="657360" progId="Visio.Drawing.6">
                  <p:embed/>
                  <p:pic>
                    <p:nvPicPr>
                      <p:cNvPr id="9605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295400"/>
                        <a:ext cx="4953000" cy="169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0517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</p:nvPr>
        </p:nvGraphicFramePr>
        <p:xfrm>
          <a:off x="6553200" y="1295400"/>
          <a:ext cx="1677987" cy="196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491760" imgH="603000" progId="Visio.Drawing.6">
                  <p:embed/>
                </p:oleObj>
              </mc:Choice>
              <mc:Fallback>
                <p:oleObj name="VISIO" r:id="rId9" imgW="491760" imgH="603000" progId="Visio.Drawing.6">
                  <p:embed/>
                  <p:pic>
                    <p:nvPicPr>
                      <p:cNvPr id="96051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1295400"/>
                        <a:ext cx="1677987" cy="1966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0518" name="Object 6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</p:nvPr>
        </p:nvGraphicFramePr>
        <p:xfrm>
          <a:off x="1562100" y="3506787"/>
          <a:ext cx="6019800" cy="197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1" imgW="1857240" imgH="637920" progId="Visio.Drawing.6">
                  <p:embed/>
                </p:oleObj>
              </mc:Choice>
              <mc:Fallback>
                <p:oleObj name="VISIO" r:id="rId11" imgW="1857240" imgH="637920" progId="Visio.Drawing.6">
                  <p:embed/>
                  <p:pic>
                    <p:nvPicPr>
                      <p:cNvPr id="9605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3506787"/>
                        <a:ext cx="6019800" cy="1979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0514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D Latch Internal Circuit (</a:t>
            </a:r>
            <a:r>
              <a:rPr lang="en-US" sz="4400" dirty="0">
                <a:solidFill>
                  <a:srgbClr val="FF0000"/>
                </a:solidFill>
                <a:latin typeface="+mj-lt"/>
              </a:rPr>
              <a:t>Done</a:t>
            </a:r>
            <a:r>
              <a:rPr lang="en-US" sz="4400" dirty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74167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Forme</a:t>
            </a:r>
            <a:r>
              <a:rPr lang="en-US" sz="4400" dirty="0">
                <a:latin typeface="+mj-lt"/>
              </a:rPr>
              <a:t> </a:t>
            </a:r>
            <a:r>
              <a:rPr lang="en-US" sz="4400" dirty="0" err="1">
                <a:latin typeface="+mj-lt"/>
              </a:rPr>
              <a:t>d’onda</a:t>
            </a:r>
            <a:r>
              <a:rPr lang="en-US" sz="4400" dirty="0">
                <a:latin typeface="+mj-lt"/>
              </a:rPr>
              <a:t> del latch</a:t>
            </a:r>
          </a:p>
        </p:txBody>
      </p:sp>
      <p:sp>
        <p:nvSpPr>
          <p:cNvPr id="9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1000" y="9906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endParaRPr lang="en-US" sz="2400" i="1" baseline="-25000" dirty="0">
              <a:latin typeface="+mj-lt"/>
              <a:cs typeface="Arial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1000" y="990600"/>
            <a:ext cx="83058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600" b="1" dirty="0">
                <a:latin typeface="+mj-lt"/>
                <a:cs typeface="Arial" charset="0"/>
              </a:rPr>
              <a:t>1:</a:t>
            </a:r>
            <a:r>
              <a:rPr lang="en-US" sz="2600" dirty="0">
                <a:latin typeface="+mj-lt"/>
                <a:cs typeface="Arial" charset="0"/>
              </a:rPr>
              <a:t> </a:t>
            </a:r>
            <a:r>
              <a:rPr lang="en-US" sz="2600" dirty="0" err="1">
                <a:latin typeface="+mj-lt"/>
                <a:cs typeface="Arial" charset="0"/>
              </a:rPr>
              <a:t>il</a:t>
            </a:r>
            <a:r>
              <a:rPr lang="en-US" sz="2600" dirty="0">
                <a:latin typeface="+mj-lt"/>
                <a:cs typeface="Arial" charset="0"/>
              </a:rPr>
              <a:t> latch è in hold. Non </a:t>
            </a:r>
            <a:r>
              <a:rPr lang="en-US" sz="2600" dirty="0" err="1">
                <a:latin typeface="+mj-lt"/>
                <a:cs typeface="Arial" charset="0"/>
              </a:rPr>
              <a:t>sappiamo</a:t>
            </a:r>
            <a:r>
              <a:rPr lang="en-US" sz="2600" dirty="0">
                <a:latin typeface="+mj-lt"/>
                <a:cs typeface="Arial" charset="0"/>
              </a:rPr>
              <a:t> </a:t>
            </a:r>
            <a:r>
              <a:rPr lang="en-US" sz="2600" dirty="0" err="1">
                <a:latin typeface="+mj-lt"/>
                <a:cs typeface="Arial" charset="0"/>
              </a:rPr>
              <a:t>il</a:t>
            </a:r>
            <a:r>
              <a:rPr lang="en-US" sz="2600" dirty="0">
                <a:latin typeface="+mj-lt"/>
                <a:cs typeface="Arial" charset="0"/>
              </a:rPr>
              <a:t> </a:t>
            </a:r>
            <a:r>
              <a:rPr lang="en-US" sz="2600" dirty="0" err="1">
                <a:latin typeface="+mj-lt"/>
                <a:cs typeface="Arial" charset="0"/>
              </a:rPr>
              <a:t>valore</a:t>
            </a:r>
            <a:r>
              <a:rPr lang="en-US" sz="2600" dirty="0">
                <a:latin typeface="+mj-lt"/>
                <a:cs typeface="Arial" charset="0"/>
              </a:rPr>
              <a:t> di Q: è </a:t>
            </a:r>
            <a:r>
              <a:rPr lang="en-US" sz="2600" dirty="0" err="1">
                <a:latin typeface="+mj-lt"/>
                <a:cs typeface="Arial" charset="0"/>
              </a:rPr>
              <a:t>ignoto</a:t>
            </a:r>
            <a:r>
              <a:rPr lang="en-US" sz="2600" dirty="0">
                <a:latin typeface="+mj-lt"/>
                <a:cs typeface="Arial" charset="0"/>
              </a:rPr>
              <a:t> o indeterminate (ho </a:t>
            </a:r>
            <a:r>
              <a:rPr lang="en-US" sz="2600" dirty="0" err="1">
                <a:latin typeface="+mj-lt"/>
                <a:cs typeface="Arial" charset="0"/>
              </a:rPr>
              <a:t>appena</a:t>
            </a:r>
            <a:r>
              <a:rPr lang="en-US" sz="2600" dirty="0">
                <a:latin typeface="+mj-lt"/>
                <a:cs typeface="Arial" charset="0"/>
              </a:rPr>
              <a:t> </a:t>
            </a:r>
            <a:r>
              <a:rPr lang="en-US" sz="2600" dirty="0" err="1">
                <a:latin typeface="+mj-lt"/>
                <a:cs typeface="Arial" charset="0"/>
              </a:rPr>
              <a:t>acceso</a:t>
            </a:r>
            <a:r>
              <a:rPr lang="en-US" sz="2600" dirty="0">
                <a:latin typeface="+mj-lt"/>
                <a:cs typeface="Arial" charset="0"/>
              </a:rPr>
              <a:t> </a:t>
            </a:r>
            <a:r>
              <a:rPr lang="en-US" sz="2600" dirty="0" err="1">
                <a:latin typeface="+mj-lt"/>
                <a:cs typeface="Arial" charset="0"/>
              </a:rPr>
              <a:t>l’alimentazione</a:t>
            </a:r>
            <a:r>
              <a:rPr lang="en-US" sz="2600" dirty="0">
                <a:latin typeface="+mj-lt"/>
                <a:cs typeface="Arial" charset="0"/>
              </a:rPr>
              <a:t>)</a:t>
            </a:r>
            <a:endParaRPr lang="en-US" sz="2600" b="1" dirty="0">
              <a:cs typeface="Arial" charset="0"/>
              <a:sym typeface="Wingdings" panose="05000000000000000000" pitchFamily="2" charset="2"/>
            </a:endParaRPr>
          </a:p>
          <a:p>
            <a:endParaRPr lang="en-US" sz="2800" b="1" dirty="0">
              <a:cs typeface="Arial" charset="0"/>
            </a:endParaRPr>
          </a:p>
          <a:p>
            <a:r>
              <a:rPr lang="en-US" sz="2800" dirty="0">
                <a:latin typeface="+mj-lt"/>
                <a:cs typeface="Arial" charset="0"/>
              </a:rPr>
              <a:t> </a:t>
            </a:r>
            <a:endParaRPr lang="en-US" sz="2800" i="1" baseline="-25000" dirty="0">
              <a:latin typeface="+mj-lt"/>
              <a:cs typeface="Arial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6"/>
          <a:srcRect r="87456"/>
          <a:stretch/>
        </p:blipFill>
        <p:spPr>
          <a:xfrm>
            <a:off x="365312" y="4657725"/>
            <a:ext cx="1082488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9316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Forme</a:t>
            </a:r>
            <a:r>
              <a:rPr lang="en-US" sz="4400" dirty="0">
                <a:latin typeface="+mj-lt"/>
              </a:rPr>
              <a:t> </a:t>
            </a:r>
            <a:r>
              <a:rPr lang="en-US" sz="4400" dirty="0" err="1">
                <a:latin typeface="+mj-lt"/>
              </a:rPr>
              <a:t>d’onda</a:t>
            </a:r>
            <a:r>
              <a:rPr lang="en-US" sz="4400" dirty="0">
                <a:latin typeface="+mj-lt"/>
              </a:rPr>
              <a:t> del latch</a:t>
            </a:r>
          </a:p>
        </p:txBody>
      </p:sp>
      <p:sp>
        <p:nvSpPr>
          <p:cNvPr id="9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1000" y="9906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endParaRPr lang="en-US" sz="2400" i="1" baseline="-25000" dirty="0">
              <a:latin typeface="+mj-lt"/>
              <a:cs typeface="Arial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1000" y="990600"/>
            <a:ext cx="83058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600" b="1" dirty="0">
                <a:latin typeface="+mj-lt"/>
                <a:cs typeface="Arial" charset="0"/>
              </a:rPr>
              <a:t>1:</a:t>
            </a:r>
            <a:r>
              <a:rPr lang="en-US" sz="2600" dirty="0">
                <a:latin typeface="+mj-lt"/>
                <a:cs typeface="Arial" charset="0"/>
              </a:rPr>
              <a:t> </a:t>
            </a:r>
            <a:r>
              <a:rPr lang="en-US" sz="2600" dirty="0" err="1">
                <a:latin typeface="+mj-lt"/>
                <a:cs typeface="Arial" charset="0"/>
              </a:rPr>
              <a:t>il</a:t>
            </a:r>
            <a:r>
              <a:rPr lang="en-US" sz="2600" dirty="0">
                <a:latin typeface="+mj-lt"/>
                <a:cs typeface="Arial" charset="0"/>
              </a:rPr>
              <a:t> latch è in hold. Non </a:t>
            </a:r>
            <a:r>
              <a:rPr lang="en-US" sz="2600" dirty="0" err="1">
                <a:latin typeface="+mj-lt"/>
                <a:cs typeface="Arial" charset="0"/>
              </a:rPr>
              <a:t>sappiamo</a:t>
            </a:r>
            <a:r>
              <a:rPr lang="en-US" sz="2600" dirty="0">
                <a:latin typeface="+mj-lt"/>
                <a:cs typeface="Arial" charset="0"/>
              </a:rPr>
              <a:t> </a:t>
            </a:r>
            <a:r>
              <a:rPr lang="en-US" sz="2600" dirty="0" err="1">
                <a:latin typeface="+mj-lt"/>
                <a:cs typeface="Arial" charset="0"/>
              </a:rPr>
              <a:t>il</a:t>
            </a:r>
            <a:r>
              <a:rPr lang="en-US" sz="2600" dirty="0">
                <a:latin typeface="+mj-lt"/>
                <a:cs typeface="Arial" charset="0"/>
              </a:rPr>
              <a:t> </a:t>
            </a:r>
            <a:r>
              <a:rPr lang="en-US" sz="2600" dirty="0" err="1">
                <a:latin typeface="+mj-lt"/>
                <a:cs typeface="Arial" charset="0"/>
              </a:rPr>
              <a:t>valore</a:t>
            </a:r>
            <a:r>
              <a:rPr lang="en-US" sz="2600" dirty="0">
                <a:latin typeface="+mj-lt"/>
                <a:cs typeface="Arial" charset="0"/>
              </a:rPr>
              <a:t> di Q: è </a:t>
            </a:r>
            <a:r>
              <a:rPr lang="en-US" sz="2600" dirty="0" err="1">
                <a:latin typeface="+mj-lt"/>
                <a:cs typeface="Arial" charset="0"/>
              </a:rPr>
              <a:t>ignoto</a:t>
            </a:r>
            <a:r>
              <a:rPr lang="en-US" sz="2600" dirty="0">
                <a:latin typeface="+mj-lt"/>
                <a:cs typeface="Arial" charset="0"/>
              </a:rPr>
              <a:t> o indeterminate (ho </a:t>
            </a:r>
            <a:r>
              <a:rPr lang="en-US" sz="2600" dirty="0" err="1">
                <a:latin typeface="+mj-lt"/>
                <a:cs typeface="Arial" charset="0"/>
              </a:rPr>
              <a:t>appena</a:t>
            </a:r>
            <a:r>
              <a:rPr lang="en-US" sz="2600" dirty="0">
                <a:latin typeface="+mj-lt"/>
                <a:cs typeface="Arial" charset="0"/>
              </a:rPr>
              <a:t> </a:t>
            </a:r>
            <a:r>
              <a:rPr lang="en-US" sz="2600" dirty="0" err="1">
                <a:latin typeface="+mj-lt"/>
                <a:cs typeface="Arial" charset="0"/>
              </a:rPr>
              <a:t>acceso</a:t>
            </a:r>
            <a:r>
              <a:rPr lang="en-US" sz="2600" dirty="0">
                <a:latin typeface="+mj-lt"/>
                <a:cs typeface="Arial" charset="0"/>
              </a:rPr>
              <a:t> </a:t>
            </a:r>
            <a:r>
              <a:rPr lang="en-US" sz="2600" dirty="0" err="1">
                <a:latin typeface="+mj-lt"/>
                <a:cs typeface="Arial" charset="0"/>
              </a:rPr>
              <a:t>l’alimentazione</a:t>
            </a:r>
            <a:r>
              <a:rPr lang="en-US" sz="2600" dirty="0">
                <a:latin typeface="+mj-lt"/>
                <a:cs typeface="Arial" charset="0"/>
              </a:rPr>
              <a:t>)</a:t>
            </a:r>
          </a:p>
          <a:p>
            <a:r>
              <a:rPr lang="en-US" sz="2600" b="1" dirty="0">
                <a:latin typeface="+mj-lt"/>
                <a:cs typeface="Arial" charset="0"/>
              </a:rPr>
              <a:t>2:</a:t>
            </a:r>
            <a:r>
              <a:rPr lang="en-US" sz="2600" dirty="0">
                <a:latin typeface="+mj-lt"/>
                <a:cs typeface="Arial" charset="0"/>
              </a:rPr>
              <a:t> </a:t>
            </a:r>
            <a:r>
              <a:rPr lang="en-US" sz="2600" dirty="0" err="1">
                <a:latin typeface="+mj-lt"/>
                <a:cs typeface="Arial" charset="0"/>
              </a:rPr>
              <a:t>il</a:t>
            </a:r>
            <a:r>
              <a:rPr lang="en-US" sz="2600" dirty="0">
                <a:latin typeface="+mj-lt"/>
                <a:cs typeface="Arial" charset="0"/>
              </a:rPr>
              <a:t> latch </a:t>
            </a:r>
            <a:r>
              <a:rPr lang="en-US" sz="2600" dirty="0" err="1">
                <a:latin typeface="+mj-lt"/>
                <a:cs typeface="Arial" charset="0"/>
              </a:rPr>
              <a:t>diventa</a:t>
            </a:r>
            <a:r>
              <a:rPr lang="en-US" sz="2600" dirty="0">
                <a:latin typeface="+mj-lt"/>
                <a:cs typeface="Arial" charset="0"/>
              </a:rPr>
              <a:t> </a:t>
            </a:r>
            <a:r>
              <a:rPr lang="en-US" sz="2600" dirty="0" err="1">
                <a:latin typeface="+mj-lt"/>
                <a:cs typeface="Arial" charset="0"/>
              </a:rPr>
              <a:t>trasparente</a:t>
            </a:r>
            <a:r>
              <a:rPr lang="en-US" sz="2600" dirty="0">
                <a:latin typeface="+mj-lt"/>
                <a:cs typeface="Arial" charset="0"/>
              </a:rPr>
              <a:t>. </a:t>
            </a:r>
            <a:r>
              <a:rPr lang="en-US" sz="2600" dirty="0" err="1">
                <a:latin typeface="+mj-lt"/>
                <a:cs typeface="Arial" charset="0"/>
              </a:rPr>
              <a:t>Ora</a:t>
            </a:r>
            <a:r>
              <a:rPr lang="en-US" sz="2600" dirty="0">
                <a:latin typeface="+mj-lt"/>
                <a:cs typeface="Arial" charset="0"/>
              </a:rPr>
              <a:t>  </a:t>
            </a:r>
            <a:r>
              <a:rPr lang="en-US" sz="2600" b="1" dirty="0">
                <a:latin typeface="+mj-lt"/>
                <a:cs typeface="Arial" charset="0"/>
              </a:rPr>
              <a:t>Q=D.</a:t>
            </a:r>
          </a:p>
          <a:p>
            <a:endParaRPr lang="en-US" sz="2800" b="1" dirty="0">
              <a:cs typeface="Arial" charset="0"/>
              <a:sym typeface="Wingdings" panose="05000000000000000000" pitchFamily="2" charset="2"/>
            </a:endParaRPr>
          </a:p>
          <a:p>
            <a:endParaRPr lang="en-US" sz="2800" b="1" dirty="0">
              <a:cs typeface="Arial" charset="0"/>
            </a:endParaRPr>
          </a:p>
          <a:p>
            <a:r>
              <a:rPr lang="en-US" sz="2800" dirty="0">
                <a:latin typeface="+mj-lt"/>
                <a:cs typeface="Arial" charset="0"/>
              </a:rPr>
              <a:t> </a:t>
            </a:r>
            <a:endParaRPr lang="en-US" sz="2800" i="1" baseline="-25000" dirty="0">
              <a:latin typeface="+mj-lt"/>
              <a:cs typeface="Arial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6"/>
          <a:srcRect r="78626"/>
          <a:stretch/>
        </p:blipFill>
        <p:spPr>
          <a:xfrm>
            <a:off x="365312" y="4657725"/>
            <a:ext cx="1844488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84710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683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533400" y="1066800"/>
            <a:ext cx="8229600" cy="4525963"/>
          </a:xfrm>
        </p:spPr>
        <p:txBody>
          <a:bodyPr/>
          <a:lstStyle/>
          <a:p>
            <a:r>
              <a:rPr lang="en-US" dirty="0"/>
              <a:t>Outputs of sequential logic depend on current </a:t>
            </a:r>
            <a:r>
              <a:rPr lang="en-US" i="1" dirty="0"/>
              <a:t>and</a:t>
            </a:r>
            <a:r>
              <a:rPr lang="en-US" dirty="0"/>
              <a:t> prior input values – it has </a:t>
            </a:r>
            <a:r>
              <a:rPr lang="en-US" b="1" i="1" dirty="0"/>
              <a:t>memory</a:t>
            </a:r>
            <a:r>
              <a:rPr lang="en-US" dirty="0"/>
              <a:t>.</a:t>
            </a:r>
          </a:p>
          <a:p>
            <a:r>
              <a:rPr lang="en-US" dirty="0"/>
              <a:t>Some definitions:</a:t>
            </a:r>
          </a:p>
          <a:p>
            <a:pPr lvl="1"/>
            <a:r>
              <a:rPr lang="en-US" b="1" dirty="0"/>
              <a:t>State: </a:t>
            </a:r>
            <a:r>
              <a:rPr lang="en-US" dirty="0"/>
              <a:t>all the information about a circuit necessary to explain its future behavior</a:t>
            </a:r>
          </a:p>
          <a:p>
            <a:pPr lvl="1"/>
            <a:r>
              <a:rPr lang="en-US" b="1" dirty="0"/>
              <a:t>Latches and flip-flops: </a:t>
            </a:r>
            <a:r>
              <a:rPr lang="en-US" dirty="0"/>
              <a:t>state elements that store one bit of state</a:t>
            </a:r>
          </a:p>
          <a:p>
            <a:pPr lvl="1"/>
            <a:r>
              <a:rPr lang="en-US" b="1" dirty="0"/>
              <a:t>Synchronous sequential circuits: </a:t>
            </a:r>
            <a:r>
              <a:rPr lang="en-US" dirty="0"/>
              <a:t>combinational logic followed by a bank of flip-flops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932275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Forme</a:t>
            </a:r>
            <a:r>
              <a:rPr lang="en-US" sz="4400" dirty="0">
                <a:latin typeface="+mj-lt"/>
              </a:rPr>
              <a:t> </a:t>
            </a:r>
            <a:r>
              <a:rPr lang="en-US" sz="4400" dirty="0" err="1">
                <a:latin typeface="+mj-lt"/>
              </a:rPr>
              <a:t>d’onda</a:t>
            </a:r>
            <a:r>
              <a:rPr lang="en-US" sz="4400" dirty="0">
                <a:latin typeface="+mj-lt"/>
              </a:rPr>
              <a:t> del latch</a:t>
            </a:r>
          </a:p>
        </p:txBody>
      </p:sp>
      <p:sp>
        <p:nvSpPr>
          <p:cNvPr id="9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1000" y="9906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endParaRPr lang="en-US" sz="2400" i="1" baseline="-25000" dirty="0">
              <a:latin typeface="+mj-lt"/>
              <a:cs typeface="Arial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1000" y="990600"/>
            <a:ext cx="83058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600" b="1" dirty="0">
                <a:latin typeface="+mj-lt"/>
                <a:cs typeface="Arial" charset="0"/>
              </a:rPr>
              <a:t>1:</a:t>
            </a:r>
            <a:r>
              <a:rPr lang="en-US" sz="2600" dirty="0">
                <a:latin typeface="+mj-lt"/>
                <a:cs typeface="Arial" charset="0"/>
              </a:rPr>
              <a:t> </a:t>
            </a:r>
            <a:r>
              <a:rPr lang="en-US" sz="2600" dirty="0" err="1">
                <a:latin typeface="+mj-lt"/>
                <a:cs typeface="Arial" charset="0"/>
              </a:rPr>
              <a:t>il</a:t>
            </a:r>
            <a:r>
              <a:rPr lang="en-US" sz="2600" dirty="0">
                <a:latin typeface="+mj-lt"/>
                <a:cs typeface="Arial" charset="0"/>
              </a:rPr>
              <a:t> latch è in hold. Non </a:t>
            </a:r>
            <a:r>
              <a:rPr lang="en-US" sz="2600" dirty="0" err="1">
                <a:latin typeface="+mj-lt"/>
                <a:cs typeface="Arial" charset="0"/>
              </a:rPr>
              <a:t>sappiamo</a:t>
            </a:r>
            <a:r>
              <a:rPr lang="en-US" sz="2600" dirty="0">
                <a:latin typeface="+mj-lt"/>
                <a:cs typeface="Arial" charset="0"/>
              </a:rPr>
              <a:t> </a:t>
            </a:r>
            <a:r>
              <a:rPr lang="en-US" sz="2600" dirty="0" err="1">
                <a:latin typeface="+mj-lt"/>
                <a:cs typeface="Arial" charset="0"/>
              </a:rPr>
              <a:t>il</a:t>
            </a:r>
            <a:r>
              <a:rPr lang="en-US" sz="2600" dirty="0">
                <a:latin typeface="+mj-lt"/>
                <a:cs typeface="Arial" charset="0"/>
              </a:rPr>
              <a:t> </a:t>
            </a:r>
            <a:r>
              <a:rPr lang="en-US" sz="2600" dirty="0" err="1">
                <a:latin typeface="+mj-lt"/>
                <a:cs typeface="Arial" charset="0"/>
              </a:rPr>
              <a:t>valore</a:t>
            </a:r>
            <a:r>
              <a:rPr lang="en-US" sz="2600" dirty="0">
                <a:latin typeface="+mj-lt"/>
                <a:cs typeface="Arial" charset="0"/>
              </a:rPr>
              <a:t> di Q: è </a:t>
            </a:r>
            <a:r>
              <a:rPr lang="en-US" sz="2600" dirty="0" err="1">
                <a:latin typeface="+mj-lt"/>
                <a:cs typeface="Arial" charset="0"/>
              </a:rPr>
              <a:t>ignoto</a:t>
            </a:r>
            <a:r>
              <a:rPr lang="en-US" sz="2600" dirty="0">
                <a:latin typeface="+mj-lt"/>
                <a:cs typeface="Arial" charset="0"/>
              </a:rPr>
              <a:t> o indeterminate (ho </a:t>
            </a:r>
            <a:r>
              <a:rPr lang="en-US" sz="2600" dirty="0" err="1">
                <a:latin typeface="+mj-lt"/>
                <a:cs typeface="Arial" charset="0"/>
              </a:rPr>
              <a:t>appena</a:t>
            </a:r>
            <a:r>
              <a:rPr lang="en-US" sz="2600" dirty="0">
                <a:latin typeface="+mj-lt"/>
                <a:cs typeface="Arial" charset="0"/>
              </a:rPr>
              <a:t> </a:t>
            </a:r>
            <a:r>
              <a:rPr lang="en-US" sz="2600" dirty="0" err="1">
                <a:latin typeface="+mj-lt"/>
                <a:cs typeface="Arial" charset="0"/>
              </a:rPr>
              <a:t>acceso</a:t>
            </a:r>
            <a:r>
              <a:rPr lang="en-US" sz="2600" dirty="0">
                <a:latin typeface="+mj-lt"/>
                <a:cs typeface="Arial" charset="0"/>
              </a:rPr>
              <a:t> </a:t>
            </a:r>
            <a:r>
              <a:rPr lang="en-US" sz="2600" dirty="0" err="1">
                <a:latin typeface="+mj-lt"/>
                <a:cs typeface="Arial" charset="0"/>
              </a:rPr>
              <a:t>l’alimentazione</a:t>
            </a:r>
            <a:r>
              <a:rPr lang="en-US" sz="2600" dirty="0">
                <a:latin typeface="+mj-lt"/>
                <a:cs typeface="Arial" charset="0"/>
              </a:rPr>
              <a:t>)</a:t>
            </a:r>
          </a:p>
          <a:p>
            <a:r>
              <a:rPr lang="en-US" sz="2600" b="1" dirty="0">
                <a:latin typeface="+mj-lt"/>
                <a:cs typeface="Arial" charset="0"/>
              </a:rPr>
              <a:t>2:</a:t>
            </a:r>
            <a:r>
              <a:rPr lang="en-US" sz="2600" dirty="0">
                <a:latin typeface="+mj-lt"/>
                <a:cs typeface="Arial" charset="0"/>
              </a:rPr>
              <a:t> </a:t>
            </a:r>
            <a:r>
              <a:rPr lang="en-US" sz="2600" dirty="0" err="1">
                <a:latin typeface="+mj-lt"/>
                <a:cs typeface="Arial" charset="0"/>
              </a:rPr>
              <a:t>il</a:t>
            </a:r>
            <a:r>
              <a:rPr lang="en-US" sz="2600" dirty="0">
                <a:latin typeface="+mj-lt"/>
                <a:cs typeface="Arial" charset="0"/>
              </a:rPr>
              <a:t> latch </a:t>
            </a:r>
            <a:r>
              <a:rPr lang="en-US" sz="2600" dirty="0" err="1">
                <a:latin typeface="+mj-lt"/>
                <a:cs typeface="Arial" charset="0"/>
              </a:rPr>
              <a:t>diventa</a:t>
            </a:r>
            <a:r>
              <a:rPr lang="en-US" sz="2600" dirty="0">
                <a:latin typeface="+mj-lt"/>
                <a:cs typeface="Arial" charset="0"/>
              </a:rPr>
              <a:t> </a:t>
            </a:r>
            <a:r>
              <a:rPr lang="en-US" sz="2600" dirty="0" err="1">
                <a:latin typeface="+mj-lt"/>
                <a:cs typeface="Arial" charset="0"/>
              </a:rPr>
              <a:t>trasparente</a:t>
            </a:r>
            <a:r>
              <a:rPr lang="en-US" sz="2600" dirty="0">
                <a:latin typeface="+mj-lt"/>
                <a:cs typeface="Arial" charset="0"/>
              </a:rPr>
              <a:t>. </a:t>
            </a:r>
            <a:r>
              <a:rPr lang="en-US" sz="2600" dirty="0" err="1">
                <a:latin typeface="+mj-lt"/>
                <a:cs typeface="Arial" charset="0"/>
              </a:rPr>
              <a:t>Ora</a:t>
            </a:r>
            <a:r>
              <a:rPr lang="en-US" sz="2600" dirty="0">
                <a:latin typeface="+mj-lt"/>
                <a:cs typeface="Arial" charset="0"/>
              </a:rPr>
              <a:t>  </a:t>
            </a:r>
            <a:r>
              <a:rPr lang="en-US" sz="2600" b="1" dirty="0">
                <a:latin typeface="+mj-lt"/>
                <a:cs typeface="Arial" charset="0"/>
              </a:rPr>
              <a:t>Q=D.</a:t>
            </a:r>
          </a:p>
          <a:p>
            <a:r>
              <a:rPr lang="en-US" sz="2600" b="1" dirty="0">
                <a:cs typeface="Arial" charset="0"/>
              </a:rPr>
              <a:t>3:</a:t>
            </a:r>
            <a:r>
              <a:rPr lang="en-US" sz="2600" dirty="0">
                <a:cs typeface="Arial" charset="0"/>
              </a:rPr>
              <a:t> </a:t>
            </a:r>
            <a:r>
              <a:rPr lang="en-US" sz="2600" dirty="0" err="1">
                <a:cs typeface="Arial" charset="0"/>
              </a:rPr>
              <a:t>il</a:t>
            </a:r>
            <a:r>
              <a:rPr lang="en-US" sz="2600" dirty="0">
                <a:cs typeface="Arial" charset="0"/>
              </a:rPr>
              <a:t> </a:t>
            </a:r>
            <a:r>
              <a:rPr lang="en-US" sz="2600" b="1" dirty="0">
                <a:cs typeface="Arial" charset="0"/>
              </a:rPr>
              <a:t>D</a:t>
            </a:r>
            <a:r>
              <a:rPr lang="en-US" sz="2600" dirty="0">
                <a:cs typeface="Arial" charset="0"/>
              </a:rPr>
              <a:t> </a:t>
            </a:r>
            <a:r>
              <a:rPr lang="en-US" sz="2600" dirty="0" err="1">
                <a:cs typeface="Arial" charset="0"/>
              </a:rPr>
              <a:t>varia</a:t>
            </a:r>
            <a:r>
              <a:rPr lang="en-US" sz="2600" dirty="0">
                <a:cs typeface="Arial" charset="0"/>
              </a:rPr>
              <a:t> da 0</a:t>
            </a:r>
            <a:r>
              <a:rPr lang="en-US" sz="2600" dirty="0">
                <a:cs typeface="Arial" charset="0"/>
                <a:sym typeface="Wingdings" panose="05000000000000000000" pitchFamily="2" charset="2"/>
              </a:rPr>
              <a:t>1. </a:t>
            </a:r>
            <a:r>
              <a:rPr lang="en-US" sz="2600" b="1" dirty="0">
                <a:cs typeface="Arial" charset="0"/>
                <a:sym typeface="Wingdings" panose="05000000000000000000" pitchFamily="2" charset="2"/>
              </a:rPr>
              <a:t>Q</a:t>
            </a:r>
            <a:r>
              <a:rPr lang="en-US" sz="2600" dirty="0">
                <a:cs typeface="Arial" charset="0"/>
                <a:sym typeface="Wingdings" panose="05000000000000000000" pitchFamily="2" charset="2"/>
              </a:rPr>
              <a:t> segue </a:t>
            </a:r>
            <a:r>
              <a:rPr lang="en-US" sz="2600" dirty="0" err="1">
                <a:cs typeface="Arial" charset="0"/>
                <a:sym typeface="Wingdings" panose="05000000000000000000" pitchFamily="2" charset="2"/>
              </a:rPr>
              <a:t>il</a:t>
            </a:r>
            <a:r>
              <a:rPr lang="en-US" sz="2600" dirty="0">
                <a:cs typeface="Arial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cs typeface="Arial" charset="0"/>
                <a:sym typeface="Wingdings" panose="05000000000000000000" pitchFamily="2" charset="2"/>
              </a:rPr>
              <a:t>valore</a:t>
            </a:r>
            <a:r>
              <a:rPr lang="en-US" sz="2600" dirty="0">
                <a:cs typeface="Arial" charset="0"/>
                <a:sym typeface="Wingdings" panose="05000000000000000000" pitchFamily="2" charset="2"/>
              </a:rPr>
              <a:t> di </a:t>
            </a:r>
            <a:r>
              <a:rPr lang="en-US" sz="2600" b="1" dirty="0">
                <a:cs typeface="Arial" charset="0"/>
                <a:sym typeface="Wingdings" panose="05000000000000000000" pitchFamily="2" charset="2"/>
              </a:rPr>
              <a:t>D </a:t>
            </a:r>
            <a:r>
              <a:rPr lang="en-US" sz="2600" dirty="0">
                <a:cs typeface="Arial" charset="0"/>
                <a:sym typeface="Wingdings" panose="05000000000000000000" pitchFamily="2" charset="2"/>
              </a:rPr>
              <a:t>(CLK=1)</a:t>
            </a:r>
          </a:p>
          <a:p>
            <a:endParaRPr lang="en-US" sz="2800" b="1" dirty="0">
              <a:cs typeface="Arial" charset="0"/>
              <a:sym typeface="Wingdings" panose="05000000000000000000" pitchFamily="2" charset="2"/>
            </a:endParaRPr>
          </a:p>
          <a:p>
            <a:endParaRPr lang="en-US" sz="2800" b="1" dirty="0">
              <a:cs typeface="Arial" charset="0"/>
            </a:endParaRPr>
          </a:p>
          <a:p>
            <a:r>
              <a:rPr lang="en-US" sz="2800" dirty="0">
                <a:latin typeface="+mj-lt"/>
                <a:cs typeface="Arial" charset="0"/>
              </a:rPr>
              <a:t> </a:t>
            </a:r>
            <a:endParaRPr lang="en-US" sz="2800" i="1" baseline="-25000" dirty="0">
              <a:latin typeface="+mj-lt"/>
              <a:cs typeface="Arial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6"/>
          <a:srcRect r="51253"/>
          <a:stretch/>
        </p:blipFill>
        <p:spPr>
          <a:xfrm>
            <a:off x="365312" y="4657725"/>
            <a:ext cx="4206688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82569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Forme</a:t>
            </a:r>
            <a:r>
              <a:rPr lang="en-US" sz="4400" dirty="0">
                <a:latin typeface="+mj-lt"/>
              </a:rPr>
              <a:t> </a:t>
            </a:r>
            <a:r>
              <a:rPr lang="en-US" sz="4400" dirty="0" err="1">
                <a:latin typeface="+mj-lt"/>
              </a:rPr>
              <a:t>d’onda</a:t>
            </a:r>
            <a:r>
              <a:rPr lang="en-US" sz="4400" dirty="0">
                <a:latin typeface="+mj-lt"/>
              </a:rPr>
              <a:t> del latch</a:t>
            </a:r>
          </a:p>
        </p:txBody>
      </p:sp>
      <p:sp>
        <p:nvSpPr>
          <p:cNvPr id="9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1000" y="9906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endParaRPr lang="en-US" sz="2400" i="1" baseline="-25000" dirty="0">
              <a:latin typeface="+mj-lt"/>
              <a:cs typeface="Arial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1000" y="990600"/>
            <a:ext cx="83058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600" b="1" dirty="0">
                <a:latin typeface="+mj-lt"/>
                <a:cs typeface="Arial" charset="0"/>
              </a:rPr>
              <a:t>1:</a:t>
            </a:r>
            <a:r>
              <a:rPr lang="en-US" sz="2600" dirty="0">
                <a:latin typeface="+mj-lt"/>
                <a:cs typeface="Arial" charset="0"/>
              </a:rPr>
              <a:t> </a:t>
            </a:r>
            <a:r>
              <a:rPr lang="en-US" sz="2600" dirty="0" err="1">
                <a:latin typeface="+mj-lt"/>
                <a:cs typeface="Arial" charset="0"/>
              </a:rPr>
              <a:t>il</a:t>
            </a:r>
            <a:r>
              <a:rPr lang="en-US" sz="2600" dirty="0">
                <a:latin typeface="+mj-lt"/>
                <a:cs typeface="Arial" charset="0"/>
              </a:rPr>
              <a:t> latch è in hold. Non </a:t>
            </a:r>
            <a:r>
              <a:rPr lang="en-US" sz="2600" dirty="0" err="1">
                <a:latin typeface="+mj-lt"/>
                <a:cs typeface="Arial" charset="0"/>
              </a:rPr>
              <a:t>sappiamo</a:t>
            </a:r>
            <a:r>
              <a:rPr lang="en-US" sz="2600" dirty="0">
                <a:latin typeface="+mj-lt"/>
                <a:cs typeface="Arial" charset="0"/>
              </a:rPr>
              <a:t> </a:t>
            </a:r>
            <a:r>
              <a:rPr lang="en-US" sz="2600" dirty="0" err="1">
                <a:latin typeface="+mj-lt"/>
                <a:cs typeface="Arial" charset="0"/>
              </a:rPr>
              <a:t>il</a:t>
            </a:r>
            <a:r>
              <a:rPr lang="en-US" sz="2600" dirty="0">
                <a:latin typeface="+mj-lt"/>
                <a:cs typeface="Arial" charset="0"/>
              </a:rPr>
              <a:t> </a:t>
            </a:r>
            <a:r>
              <a:rPr lang="en-US" sz="2600" dirty="0" err="1">
                <a:latin typeface="+mj-lt"/>
                <a:cs typeface="Arial" charset="0"/>
              </a:rPr>
              <a:t>valore</a:t>
            </a:r>
            <a:r>
              <a:rPr lang="en-US" sz="2600" dirty="0">
                <a:latin typeface="+mj-lt"/>
                <a:cs typeface="Arial" charset="0"/>
              </a:rPr>
              <a:t> di Q: è </a:t>
            </a:r>
            <a:r>
              <a:rPr lang="en-US" sz="2600" dirty="0" err="1">
                <a:latin typeface="+mj-lt"/>
                <a:cs typeface="Arial" charset="0"/>
              </a:rPr>
              <a:t>ignoto</a:t>
            </a:r>
            <a:r>
              <a:rPr lang="en-US" sz="2600" dirty="0">
                <a:latin typeface="+mj-lt"/>
                <a:cs typeface="Arial" charset="0"/>
              </a:rPr>
              <a:t> o indeterminate (ho </a:t>
            </a:r>
            <a:r>
              <a:rPr lang="en-US" sz="2600" dirty="0" err="1">
                <a:latin typeface="+mj-lt"/>
                <a:cs typeface="Arial" charset="0"/>
              </a:rPr>
              <a:t>appena</a:t>
            </a:r>
            <a:r>
              <a:rPr lang="en-US" sz="2600" dirty="0">
                <a:latin typeface="+mj-lt"/>
                <a:cs typeface="Arial" charset="0"/>
              </a:rPr>
              <a:t> </a:t>
            </a:r>
            <a:r>
              <a:rPr lang="en-US" sz="2600" dirty="0" err="1">
                <a:latin typeface="+mj-lt"/>
                <a:cs typeface="Arial" charset="0"/>
              </a:rPr>
              <a:t>acceso</a:t>
            </a:r>
            <a:r>
              <a:rPr lang="en-US" sz="2600" dirty="0">
                <a:latin typeface="+mj-lt"/>
                <a:cs typeface="Arial" charset="0"/>
              </a:rPr>
              <a:t> </a:t>
            </a:r>
            <a:r>
              <a:rPr lang="en-US" sz="2600" dirty="0" err="1">
                <a:latin typeface="+mj-lt"/>
                <a:cs typeface="Arial" charset="0"/>
              </a:rPr>
              <a:t>l’alimentazione</a:t>
            </a:r>
            <a:r>
              <a:rPr lang="en-US" sz="2600" dirty="0">
                <a:latin typeface="+mj-lt"/>
                <a:cs typeface="Arial" charset="0"/>
              </a:rPr>
              <a:t>)</a:t>
            </a:r>
          </a:p>
          <a:p>
            <a:r>
              <a:rPr lang="en-US" sz="2600" b="1" dirty="0">
                <a:latin typeface="+mj-lt"/>
                <a:cs typeface="Arial" charset="0"/>
              </a:rPr>
              <a:t>2:</a:t>
            </a:r>
            <a:r>
              <a:rPr lang="en-US" sz="2600" dirty="0">
                <a:latin typeface="+mj-lt"/>
                <a:cs typeface="Arial" charset="0"/>
              </a:rPr>
              <a:t> </a:t>
            </a:r>
            <a:r>
              <a:rPr lang="en-US" sz="2600" dirty="0" err="1">
                <a:latin typeface="+mj-lt"/>
                <a:cs typeface="Arial" charset="0"/>
              </a:rPr>
              <a:t>il</a:t>
            </a:r>
            <a:r>
              <a:rPr lang="en-US" sz="2600" dirty="0">
                <a:latin typeface="+mj-lt"/>
                <a:cs typeface="Arial" charset="0"/>
              </a:rPr>
              <a:t> latch </a:t>
            </a:r>
            <a:r>
              <a:rPr lang="en-US" sz="2600" dirty="0" err="1">
                <a:latin typeface="+mj-lt"/>
                <a:cs typeface="Arial" charset="0"/>
              </a:rPr>
              <a:t>diventa</a:t>
            </a:r>
            <a:r>
              <a:rPr lang="en-US" sz="2600" dirty="0">
                <a:latin typeface="+mj-lt"/>
                <a:cs typeface="Arial" charset="0"/>
              </a:rPr>
              <a:t> </a:t>
            </a:r>
            <a:r>
              <a:rPr lang="en-US" sz="2600" dirty="0" err="1">
                <a:latin typeface="+mj-lt"/>
                <a:cs typeface="Arial" charset="0"/>
              </a:rPr>
              <a:t>trasparente</a:t>
            </a:r>
            <a:r>
              <a:rPr lang="en-US" sz="2600" dirty="0">
                <a:latin typeface="+mj-lt"/>
                <a:cs typeface="Arial" charset="0"/>
              </a:rPr>
              <a:t>. </a:t>
            </a:r>
            <a:r>
              <a:rPr lang="en-US" sz="2600" dirty="0" err="1">
                <a:latin typeface="+mj-lt"/>
                <a:cs typeface="Arial" charset="0"/>
              </a:rPr>
              <a:t>Ora</a:t>
            </a:r>
            <a:r>
              <a:rPr lang="en-US" sz="2600" dirty="0">
                <a:latin typeface="+mj-lt"/>
                <a:cs typeface="Arial" charset="0"/>
              </a:rPr>
              <a:t>  </a:t>
            </a:r>
            <a:r>
              <a:rPr lang="en-US" sz="2600" b="1" dirty="0">
                <a:latin typeface="+mj-lt"/>
                <a:cs typeface="Arial" charset="0"/>
              </a:rPr>
              <a:t>Q=D.</a:t>
            </a:r>
          </a:p>
          <a:p>
            <a:r>
              <a:rPr lang="en-US" sz="2600" b="1" dirty="0">
                <a:cs typeface="Arial" charset="0"/>
              </a:rPr>
              <a:t>3:</a:t>
            </a:r>
            <a:r>
              <a:rPr lang="en-US" sz="2600" dirty="0">
                <a:cs typeface="Arial" charset="0"/>
              </a:rPr>
              <a:t> </a:t>
            </a:r>
            <a:r>
              <a:rPr lang="en-US" sz="2600" dirty="0" err="1">
                <a:cs typeface="Arial" charset="0"/>
              </a:rPr>
              <a:t>il</a:t>
            </a:r>
            <a:r>
              <a:rPr lang="en-US" sz="2600" dirty="0">
                <a:cs typeface="Arial" charset="0"/>
              </a:rPr>
              <a:t> </a:t>
            </a:r>
            <a:r>
              <a:rPr lang="en-US" sz="2600" b="1" dirty="0">
                <a:cs typeface="Arial" charset="0"/>
              </a:rPr>
              <a:t>D</a:t>
            </a:r>
            <a:r>
              <a:rPr lang="en-US" sz="2600" dirty="0">
                <a:cs typeface="Arial" charset="0"/>
              </a:rPr>
              <a:t> </a:t>
            </a:r>
            <a:r>
              <a:rPr lang="en-US" sz="2600" dirty="0" err="1">
                <a:cs typeface="Arial" charset="0"/>
              </a:rPr>
              <a:t>varia</a:t>
            </a:r>
            <a:r>
              <a:rPr lang="en-US" sz="2600" dirty="0">
                <a:cs typeface="Arial" charset="0"/>
              </a:rPr>
              <a:t> da 0</a:t>
            </a:r>
            <a:r>
              <a:rPr lang="en-US" sz="2600" dirty="0">
                <a:cs typeface="Arial" charset="0"/>
                <a:sym typeface="Wingdings" panose="05000000000000000000" pitchFamily="2" charset="2"/>
              </a:rPr>
              <a:t>1. </a:t>
            </a:r>
            <a:r>
              <a:rPr lang="en-US" sz="2600" b="1" dirty="0">
                <a:cs typeface="Arial" charset="0"/>
                <a:sym typeface="Wingdings" panose="05000000000000000000" pitchFamily="2" charset="2"/>
              </a:rPr>
              <a:t>Q</a:t>
            </a:r>
            <a:r>
              <a:rPr lang="en-US" sz="2600" dirty="0">
                <a:cs typeface="Arial" charset="0"/>
                <a:sym typeface="Wingdings" panose="05000000000000000000" pitchFamily="2" charset="2"/>
              </a:rPr>
              <a:t> segue </a:t>
            </a:r>
            <a:r>
              <a:rPr lang="en-US" sz="2600" dirty="0" err="1">
                <a:cs typeface="Arial" charset="0"/>
                <a:sym typeface="Wingdings" panose="05000000000000000000" pitchFamily="2" charset="2"/>
              </a:rPr>
              <a:t>il</a:t>
            </a:r>
            <a:r>
              <a:rPr lang="en-US" sz="2600" dirty="0">
                <a:cs typeface="Arial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cs typeface="Arial" charset="0"/>
                <a:sym typeface="Wingdings" panose="05000000000000000000" pitchFamily="2" charset="2"/>
              </a:rPr>
              <a:t>valore</a:t>
            </a:r>
            <a:r>
              <a:rPr lang="en-US" sz="2600" dirty="0">
                <a:cs typeface="Arial" charset="0"/>
                <a:sym typeface="Wingdings" panose="05000000000000000000" pitchFamily="2" charset="2"/>
              </a:rPr>
              <a:t> di </a:t>
            </a:r>
            <a:r>
              <a:rPr lang="en-US" sz="2600" b="1" dirty="0">
                <a:cs typeface="Arial" charset="0"/>
                <a:sym typeface="Wingdings" panose="05000000000000000000" pitchFamily="2" charset="2"/>
              </a:rPr>
              <a:t>D </a:t>
            </a:r>
            <a:r>
              <a:rPr lang="en-US" sz="2600" dirty="0">
                <a:cs typeface="Arial" charset="0"/>
                <a:sym typeface="Wingdings" panose="05000000000000000000" pitchFamily="2" charset="2"/>
              </a:rPr>
              <a:t>(CLK=1)</a:t>
            </a:r>
          </a:p>
          <a:p>
            <a:r>
              <a:rPr lang="en-US" sz="2600" b="1" dirty="0">
                <a:cs typeface="Arial" charset="0"/>
              </a:rPr>
              <a:t>4:</a:t>
            </a:r>
            <a:r>
              <a:rPr lang="en-US" sz="2600" dirty="0">
                <a:cs typeface="Arial" charset="0"/>
              </a:rPr>
              <a:t> </a:t>
            </a:r>
            <a:r>
              <a:rPr lang="en-US" sz="2600" dirty="0" err="1">
                <a:cs typeface="Arial" charset="0"/>
              </a:rPr>
              <a:t>il</a:t>
            </a:r>
            <a:r>
              <a:rPr lang="en-US" sz="2600" dirty="0">
                <a:cs typeface="Arial" charset="0"/>
              </a:rPr>
              <a:t> </a:t>
            </a:r>
            <a:r>
              <a:rPr lang="en-US" sz="2600" b="1" dirty="0">
                <a:cs typeface="Arial" charset="0"/>
              </a:rPr>
              <a:t>D</a:t>
            </a:r>
            <a:r>
              <a:rPr lang="en-US" sz="2600" dirty="0">
                <a:cs typeface="Arial" charset="0"/>
              </a:rPr>
              <a:t> </a:t>
            </a:r>
            <a:r>
              <a:rPr lang="en-US" sz="2600" dirty="0" err="1">
                <a:cs typeface="Arial" charset="0"/>
              </a:rPr>
              <a:t>varia</a:t>
            </a:r>
            <a:r>
              <a:rPr lang="en-US" sz="2600" dirty="0">
                <a:cs typeface="Arial" charset="0"/>
              </a:rPr>
              <a:t> da 1</a:t>
            </a:r>
            <a:r>
              <a:rPr lang="en-US" sz="2600" dirty="0">
                <a:cs typeface="Arial" charset="0"/>
                <a:sym typeface="Wingdings" panose="05000000000000000000" pitchFamily="2" charset="2"/>
              </a:rPr>
              <a:t>0. </a:t>
            </a:r>
            <a:r>
              <a:rPr lang="en-US" sz="2600" b="1" dirty="0">
                <a:cs typeface="Arial" charset="0"/>
                <a:sym typeface="Wingdings" panose="05000000000000000000" pitchFamily="2" charset="2"/>
              </a:rPr>
              <a:t>Q</a:t>
            </a:r>
            <a:r>
              <a:rPr lang="en-US" sz="2600" dirty="0">
                <a:cs typeface="Arial" charset="0"/>
                <a:sym typeface="Wingdings" panose="05000000000000000000" pitchFamily="2" charset="2"/>
              </a:rPr>
              <a:t> segue </a:t>
            </a:r>
            <a:r>
              <a:rPr lang="en-US" sz="2600" dirty="0" err="1">
                <a:cs typeface="Arial" charset="0"/>
                <a:sym typeface="Wingdings" panose="05000000000000000000" pitchFamily="2" charset="2"/>
              </a:rPr>
              <a:t>il</a:t>
            </a:r>
            <a:r>
              <a:rPr lang="en-US" sz="2600" dirty="0">
                <a:cs typeface="Arial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cs typeface="Arial" charset="0"/>
                <a:sym typeface="Wingdings" panose="05000000000000000000" pitchFamily="2" charset="2"/>
              </a:rPr>
              <a:t>valore</a:t>
            </a:r>
            <a:r>
              <a:rPr lang="en-US" sz="2600" dirty="0">
                <a:cs typeface="Arial" charset="0"/>
                <a:sym typeface="Wingdings" panose="05000000000000000000" pitchFamily="2" charset="2"/>
              </a:rPr>
              <a:t> di </a:t>
            </a:r>
            <a:r>
              <a:rPr lang="en-US" sz="2600" b="1" dirty="0">
                <a:cs typeface="Arial" charset="0"/>
                <a:sym typeface="Wingdings" panose="05000000000000000000" pitchFamily="2" charset="2"/>
              </a:rPr>
              <a:t>D </a:t>
            </a:r>
            <a:r>
              <a:rPr lang="en-US" sz="2600" dirty="0">
                <a:cs typeface="Arial" charset="0"/>
                <a:sym typeface="Wingdings" panose="05000000000000000000" pitchFamily="2" charset="2"/>
              </a:rPr>
              <a:t>(CLK=1)</a:t>
            </a:r>
          </a:p>
          <a:p>
            <a:r>
              <a:rPr lang="en-US" sz="2600" b="1" dirty="0">
                <a:cs typeface="Arial" charset="0"/>
              </a:rPr>
              <a:t>5:</a:t>
            </a:r>
            <a:r>
              <a:rPr lang="en-US" sz="2600" dirty="0">
                <a:cs typeface="Arial" charset="0"/>
              </a:rPr>
              <a:t> </a:t>
            </a:r>
            <a:r>
              <a:rPr lang="en-US" sz="2600" dirty="0" err="1">
                <a:cs typeface="Arial" charset="0"/>
              </a:rPr>
              <a:t>il</a:t>
            </a:r>
            <a:r>
              <a:rPr lang="en-US" sz="2600" dirty="0">
                <a:cs typeface="Arial" charset="0"/>
              </a:rPr>
              <a:t> </a:t>
            </a:r>
            <a:r>
              <a:rPr lang="en-US" sz="2600" b="1" dirty="0">
                <a:cs typeface="Arial" charset="0"/>
              </a:rPr>
              <a:t>D</a:t>
            </a:r>
            <a:r>
              <a:rPr lang="en-US" sz="2600" dirty="0">
                <a:cs typeface="Arial" charset="0"/>
              </a:rPr>
              <a:t> </a:t>
            </a:r>
            <a:r>
              <a:rPr lang="en-US" sz="2600" dirty="0" err="1">
                <a:cs typeface="Arial" charset="0"/>
              </a:rPr>
              <a:t>varia</a:t>
            </a:r>
            <a:r>
              <a:rPr lang="en-US" sz="2600" dirty="0">
                <a:cs typeface="Arial" charset="0"/>
              </a:rPr>
              <a:t> da 0</a:t>
            </a:r>
            <a:r>
              <a:rPr lang="en-US" sz="2600" dirty="0">
                <a:cs typeface="Arial" charset="0"/>
                <a:sym typeface="Wingdings" panose="05000000000000000000" pitchFamily="2" charset="2"/>
              </a:rPr>
              <a:t>1. </a:t>
            </a:r>
            <a:r>
              <a:rPr lang="en-US" sz="2600" b="1" dirty="0">
                <a:cs typeface="Arial" charset="0"/>
                <a:sym typeface="Wingdings" panose="05000000000000000000" pitchFamily="2" charset="2"/>
              </a:rPr>
              <a:t>Q</a:t>
            </a:r>
            <a:r>
              <a:rPr lang="en-US" sz="2600" dirty="0">
                <a:cs typeface="Arial" charset="0"/>
                <a:sym typeface="Wingdings" panose="05000000000000000000" pitchFamily="2" charset="2"/>
              </a:rPr>
              <a:t> segue </a:t>
            </a:r>
            <a:r>
              <a:rPr lang="en-US" sz="2600" dirty="0" err="1">
                <a:cs typeface="Arial" charset="0"/>
                <a:sym typeface="Wingdings" panose="05000000000000000000" pitchFamily="2" charset="2"/>
              </a:rPr>
              <a:t>il</a:t>
            </a:r>
            <a:r>
              <a:rPr lang="en-US" sz="2600" dirty="0">
                <a:cs typeface="Arial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cs typeface="Arial" charset="0"/>
                <a:sym typeface="Wingdings" panose="05000000000000000000" pitchFamily="2" charset="2"/>
              </a:rPr>
              <a:t>valore</a:t>
            </a:r>
            <a:r>
              <a:rPr lang="en-US" sz="2600" dirty="0">
                <a:cs typeface="Arial" charset="0"/>
                <a:sym typeface="Wingdings" panose="05000000000000000000" pitchFamily="2" charset="2"/>
              </a:rPr>
              <a:t> di </a:t>
            </a:r>
            <a:r>
              <a:rPr lang="en-US" sz="2600" b="1" dirty="0">
                <a:cs typeface="Arial" charset="0"/>
                <a:sym typeface="Wingdings" panose="05000000000000000000" pitchFamily="2" charset="2"/>
              </a:rPr>
              <a:t>D </a:t>
            </a:r>
            <a:r>
              <a:rPr lang="en-US" sz="2600" dirty="0">
                <a:cs typeface="Arial" charset="0"/>
                <a:sym typeface="Wingdings" panose="05000000000000000000" pitchFamily="2" charset="2"/>
              </a:rPr>
              <a:t>(CLK=1)</a:t>
            </a:r>
          </a:p>
          <a:p>
            <a:endParaRPr lang="en-US" sz="2800" b="1" dirty="0">
              <a:cs typeface="Arial" charset="0"/>
              <a:sym typeface="Wingdings" panose="05000000000000000000" pitchFamily="2" charset="2"/>
            </a:endParaRPr>
          </a:p>
          <a:p>
            <a:endParaRPr lang="en-US" sz="2800" b="1" dirty="0">
              <a:cs typeface="Arial" charset="0"/>
            </a:endParaRPr>
          </a:p>
          <a:p>
            <a:r>
              <a:rPr lang="en-US" sz="2800" dirty="0">
                <a:latin typeface="+mj-lt"/>
                <a:cs typeface="Arial" charset="0"/>
              </a:rPr>
              <a:t> </a:t>
            </a:r>
            <a:endParaRPr lang="en-US" sz="2800" i="1" baseline="-25000" dirty="0">
              <a:latin typeface="+mj-lt"/>
              <a:cs typeface="Arial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6"/>
          <a:srcRect r="29178"/>
          <a:stretch/>
        </p:blipFill>
        <p:spPr>
          <a:xfrm>
            <a:off x="365312" y="4657725"/>
            <a:ext cx="6111688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80396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Forme</a:t>
            </a:r>
            <a:r>
              <a:rPr lang="en-US" sz="4400" dirty="0">
                <a:latin typeface="+mj-lt"/>
              </a:rPr>
              <a:t> </a:t>
            </a:r>
            <a:r>
              <a:rPr lang="en-US" sz="4400" dirty="0" err="1">
                <a:latin typeface="+mj-lt"/>
              </a:rPr>
              <a:t>d’onda</a:t>
            </a:r>
            <a:r>
              <a:rPr lang="en-US" sz="4400" dirty="0">
                <a:latin typeface="+mj-lt"/>
              </a:rPr>
              <a:t> del latch</a:t>
            </a:r>
          </a:p>
        </p:txBody>
      </p:sp>
      <p:sp>
        <p:nvSpPr>
          <p:cNvPr id="9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1000" y="9906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endParaRPr lang="en-US" sz="2400" i="1" baseline="-25000" dirty="0">
              <a:latin typeface="+mj-lt"/>
              <a:cs typeface="Arial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1000" y="990600"/>
            <a:ext cx="83058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600" b="1" dirty="0">
                <a:latin typeface="+mj-lt"/>
                <a:cs typeface="Arial" charset="0"/>
              </a:rPr>
              <a:t>1:</a:t>
            </a:r>
            <a:r>
              <a:rPr lang="en-US" sz="2600" dirty="0">
                <a:latin typeface="+mj-lt"/>
                <a:cs typeface="Arial" charset="0"/>
              </a:rPr>
              <a:t> </a:t>
            </a:r>
            <a:r>
              <a:rPr lang="en-US" sz="2600" dirty="0" err="1">
                <a:latin typeface="+mj-lt"/>
                <a:cs typeface="Arial" charset="0"/>
              </a:rPr>
              <a:t>il</a:t>
            </a:r>
            <a:r>
              <a:rPr lang="en-US" sz="2600" dirty="0">
                <a:latin typeface="+mj-lt"/>
                <a:cs typeface="Arial" charset="0"/>
              </a:rPr>
              <a:t> latch è in hold. Non </a:t>
            </a:r>
            <a:r>
              <a:rPr lang="en-US" sz="2600" dirty="0" err="1">
                <a:latin typeface="+mj-lt"/>
                <a:cs typeface="Arial" charset="0"/>
              </a:rPr>
              <a:t>sappiamo</a:t>
            </a:r>
            <a:r>
              <a:rPr lang="en-US" sz="2600" dirty="0">
                <a:latin typeface="+mj-lt"/>
                <a:cs typeface="Arial" charset="0"/>
              </a:rPr>
              <a:t> </a:t>
            </a:r>
            <a:r>
              <a:rPr lang="en-US" sz="2600" dirty="0" err="1">
                <a:latin typeface="+mj-lt"/>
                <a:cs typeface="Arial" charset="0"/>
              </a:rPr>
              <a:t>il</a:t>
            </a:r>
            <a:r>
              <a:rPr lang="en-US" sz="2600" dirty="0">
                <a:latin typeface="+mj-lt"/>
                <a:cs typeface="Arial" charset="0"/>
              </a:rPr>
              <a:t> </a:t>
            </a:r>
            <a:r>
              <a:rPr lang="en-US" sz="2600" dirty="0" err="1">
                <a:latin typeface="+mj-lt"/>
                <a:cs typeface="Arial" charset="0"/>
              </a:rPr>
              <a:t>valore</a:t>
            </a:r>
            <a:r>
              <a:rPr lang="en-US" sz="2600" dirty="0">
                <a:latin typeface="+mj-lt"/>
                <a:cs typeface="Arial" charset="0"/>
              </a:rPr>
              <a:t> di Q: è </a:t>
            </a:r>
            <a:r>
              <a:rPr lang="en-US" sz="2600" dirty="0" err="1">
                <a:latin typeface="+mj-lt"/>
                <a:cs typeface="Arial" charset="0"/>
              </a:rPr>
              <a:t>ignoto</a:t>
            </a:r>
            <a:r>
              <a:rPr lang="en-US" sz="2600" dirty="0">
                <a:latin typeface="+mj-lt"/>
                <a:cs typeface="Arial" charset="0"/>
              </a:rPr>
              <a:t> o indeterminate (ho </a:t>
            </a:r>
            <a:r>
              <a:rPr lang="en-US" sz="2600" dirty="0" err="1">
                <a:latin typeface="+mj-lt"/>
                <a:cs typeface="Arial" charset="0"/>
              </a:rPr>
              <a:t>appena</a:t>
            </a:r>
            <a:r>
              <a:rPr lang="en-US" sz="2600" dirty="0">
                <a:latin typeface="+mj-lt"/>
                <a:cs typeface="Arial" charset="0"/>
              </a:rPr>
              <a:t> </a:t>
            </a:r>
            <a:r>
              <a:rPr lang="en-US" sz="2600" dirty="0" err="1">
                <a:latin typeface="+mj-lt"/>
                <a:cs typeface="Arial" charset="0"/>
              </a:rPr>
              <a:t>acceso</a:t>
            </a:r>
            <a:r>
              <a:rPr lang="en-US" sz="2600" dirty="0">
                <a:latin typeface="+mj-lt"/>
                <a:cs typeface="Arial" charset="0"/>
              </a:rPr>
              <a:t> </a:t>
            </a:r>
            <a:r>
              <a:rPr lang="en-US" sz="2600" dirty="0" err="1">
                <a:latin typeface="+mj-lt"/>
                <a:cs typeface="Arial" charset="0"/>
              </a:rPr>
              <a:t>l’alimentazione</a:t>
            </a:r>
            <a:r>
              <a:rPr lang="en-US" sz="2600" dirty="0">
                <a:latin typeface="+mj-lt"/>
                <a:cs typeface="Arial" charset="0"/>
              </a:rPr>
              <a:t>)</a:t>
            </a:r>
          </a:p>
          <a:p>
            <a:r>
              <a:rPr lang="en-US" sz="2600" b="1" dirty="0">
                <a:latin typeface="+mj-lt"/>
                <a:cs typeface="Arial" charset="0"/>
              </a:rPr>
              <a:t>2:</a:t>
            </a:r>
            <a:r>
              <a:rPr lang="en-US" sz="2600" dirty="0">
                <a:latin typeface="+mj-lt"/>
                <a:cs typeface="Arial" charset="0"/>
              </a:rPr>
              <a:t> </a:t>
            </a:r>
            <a:r>
              <a:rPr lang="en-US" sz="2600" dirty="0" err="1">
                <a:latin typeface="+mj-lt"/>
                <a:cs typeface="Arial" charset="0"/>
              </a:rPr>
              <a:t>il</a:t>
            </a:r>
            <a:r>
              <a:rPr lang="en-US" sz="2600" dirty="0">
                <a:latin typeface="+mj-lt"/>
                <a:cs typeface="Arial" charset="0"/>
              </a:rPr>
              <a:t> latch </a:t>
            </a:r>
            <a:r>
              <a:rPr lang="en-US" sz="2600" dirty="0" err="1">
                <a:latin typeface="+mj-lt"/>
                <a:cs typeface="Arial" charset="0"/>
              </a:rPr>
              <a:t>diventa</a:t>
            </a:r>
            <a:r>
              <a:rPr lang="en-US" sz="2600" dirty="0">
                <a:latin typeface="+mj-lt"/>
                <a:cs typeface="Arial" charset="0"/>
              </a:rPr>
              <a:t> </a:t>
            </a:r>
            <a:r>
              <a:rPr lang="en-US" sz="2600" dirty="0" err="1">
                <a:latin typeface="+mj-lt"/>
                <a:cs typeface="Arial" charset="0"/>
              </a:rPr>
              <a:t>trasparente</a:t>
            </a:r>
            <a:r>
              <a:rPr lang="en-US" sz="2600" dirty="0">
                <a:latin typeface="+mj-lt"/>
                <a:cs typeface="Arial" charset="0"/>
              </a:rPr>
              <a:t>. </a:t>
            </a:r>
            <a:r>
              <a:rPr lang="en-US" sz="2600" dirty="0" err="1">
                <a:latin typeface="+mj-lt"/>
                <a:cs typeface="Arial" charset="0"/>
              </a:rPr>
              <a:t>Ora</a:t>
            </a:r>
            <a:r>
              <a:rPr lang="en-US" sz="2600" dirty="0">
                <a:latin typeface="+mj-lt"/>
                <a:cs typeface="Arial" charset="0"/>
              </a:rPr>
              <a:t>  </a:t>
            </a:r>
            <a:r>
              <a:rPr lang="en-US" sz="2600" b="1" dirty="0">
                <a:latin typeface="+mj-lt"/>
                <a:cs typeface="Arial" charset="0"/>
              </a:rPr>
              <a:t>Q=D.</a:t>
            </a:r>
          </a:p>
          <a:p>
            <a:r>
              <a:rPr lang="en-US" sz="2600" b="1" dirty="0">
                <a:cs typeface="Arial" charset="0"/>
              </a:rPr>
              <a:t>3:</a:t>
            </a:r>
            <a:r>
              <a:rPr lang="en-US" sz="2600" dirty="0">
                <a:cs typeface="Arial" charset="0"/>
              </a:rPr>
              <a:t> </a:t>
            </a:r>
            <a:r>
              <a:rPr lang="en-US" sz="2600" dirty="0" err="1">
                <a:cs typeface="Arial" charset="0"/>
              </a:rPr>
              <a:t>il</a:t>
            </a:r>
            <a:r>
              <a:rPr lang="en-US" sz="2600" dirty="0">
                <a:cs typeface="Arial" charset="0"/>
              </a:rPr>
              <a:t> </a:t>
            </a:r>
            <a:r>
              <a:rPr lang="en-US" sz="2600" b="1" dirty="0">
                <a:cs typeface="Arial" charset="0"/>
              </a:rPr>
              <a:t>D</a:t>
            </a:r>
            <a:r>
              <a:rPr lang="en-US" sz="2600" dirty="0">
                <a:cs typeface="Arial" charset="0"/>
              </a:rPr>
              <a:t> </a:t>
            </a:r>
            <a:r>
              <a:rPr lang="en-US" sz="2600" dirty="0" err="1">
                <a:cs typeface="Arial" charset="0"/>
              </a:rPr>
              <a:t>varia</a:t>
            </a:r>
            <a:r>
              <a:rPr lang="en-US" sz="2600" dirty="0">
                <a:cs typeface="Arial" charset="0"/>
              </a:rPr>
              <a:t> da 0</a:t>
            </a:r>
            <a:r>
              <a:rPr lang="en-US" sz="2600" dirty="0">
                <a:cs typeface="Arial" charset="0"/>
                <a:sym typeface="Wingdings" panose="05000000000000000000" pitchFamily="2" charset="2"/>
              </a:rPr>
              <a:t>1. </a:t>
            </a:r>
            <a:r>
              <a:rPr lang="en-US" sz="2600" b="1" dirty="0">
                <a:cs typeface="Arial" charset="0"/>
                <a:sym typeface="Wingdings" panose="05000000000000000000" pitchFamily="2" charset="2"/>
              </a:rPr>
              <a:t>Q</a:t>
            </a:r>
            <a:r>
              <a:rPr lang="en-US" sz="2600" dirty="0">
                <a:cs typeface="Arial" charset="0"/>
                <a:sym typeface="Wingdings" panose="05000000000000000000" pitchFamily="2" charset="2"/>
              </a:rPr>
              <a:t> segue </a:t>
            </a:r>
            <a:r>
              <a:rPr lang="en-US" sz="2600" dirty="0" err="1">
                <a:cs typeface="Arial" charset="0"/>
                <a:sym typeface="Wingdings" panose="05000000000000000000" pitchFamily="2" charset="2"/>
              </a:rPr>
              <a:t>il</a:t>
            </a:r>
            <a:r>
              <a:rPr lang="en-US" sz="2600" dirty="0">
                <a:cs typeface="Arial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cs typeface="Arial" charset="0"/>
                <a:sym typeface="Wingdings" panose="05000000000000000000" pitchFamily="2" charset="2"/>
              </a:rPr>
              <a:t>valore</a:t>
            </a:r>
            <a:r>
              <a:rPr lang="en-US" sz="2600" dirty="0">
                <a:cs typeface="Arial" charset="0"/>
                <a:sym typeface="Wingdings" panose="05000000000000000000" pitchFamily="2" charset="2"/>
              </a:rPr>
              <a:t> di </a:t>
            </a:r>
            <a:r>
              <a:rPr lang="en-US" sz="2600" b="1" dirty="0">
                <a:cs typeface="Arial" charset="0"/>
                <a:sym typeface="Wingdings" panose="05000000000000000000" pitchFamily="2" charset="2"/>
              </a:rPr>
              <a:t>D </a:t>
            </a:r>
            <a:r>
              <a:rPr lang="en-US" sz="2600" dirty="0">
                <a:cs typeface="Arial" charset="0"/>
                <a:sym typeface="Wingdings" panose="05000000000000000000" pitchFamily="2" charset="2"/>
              </a:rPr>
              <a:t>(CLK=1)</a:t>
            </a:r>
          </a:p>
          <a:p>
            <a:r>
              <a:rPr lang="en-US" sz="2600" b="1" dirty="0">
                <a:cs typeface="Arial" charset="0"/>
              </a:rPr>
              <a:t>4:</a:t>
            </a:r>
            <a:r>
              <a:rPr lang="en-US" sz="2600" dirty="0">
                <a:cs typeface="Arial" charset="0"/>
              </a:rPr>
              <a:t> </a:t>
            </a:r>
            <a:r>
              <a:rPr lang="en-US" sz="2600" dirty="0" err="1">
                <a:cs typeface="Arial" charset="0"/>
              </a:rPr>
              <a:t>il</a:t>
            </a:r>
            <a:r>
              <a:rPr lang="en-US" sz="2600" dirty="0">
                <a:cs typeface="Arial" charset="0"/>
              </a:rPr>
              <a:t> </a:t>
            </a:r>
            <a:r>
              <a:rPr lang="en-US" sz="2600" b="1" dirty="0">
                <a:cs typeface="Arial" charset="0"/>
              </a:rPr>
              <a:t>D</a:t>
            </a:r>
            <a:r>
              <a:rPr lang="en-US" sz="2600" dirty="0">
                <a:cs typeface="Arial" charset="0"/>
              </a:rPr>
              <a:t> </a:t>
            </a:r>
            <a:r>
              <a:rPr lang="en-US" sz="2600" dirty="0" err="1">
                <a:cs typeface="Arial" charset="0"/>
              </a:rPr>
              <a:t>varia</a:t>
            </a:r>
            <a:r>
              <a:rPr lang="en-US" sz="2600" dirty="0">
                <a:cs typeface="Arial" charset="0"/>
              </a:rPr>
              <a:t> da 1</a:t>
            </a:r>
            <a:r>
              <a:rPr lang="en-US" sz="2600" dirty="0">
                <a:cs typeface="Arial" charset="0"/>
                <a:sym typeface="Wingdings" panose="05000000000000000000" pitchFamily="2" charset="2"/>
              </a:rPr>
              <a:t>0. </a:t>
            </a:r>
            <a:r>
              <a:rPr lang="en-US" sz="2600" b="1" dirty="0">
                <a:cs typeface="Arial" charset="0"/>
                <a:sym typeface="Wingdings" panose="05000000000000000000" pitchFamily="2" charset="2"/>
              </a:rPr>
              <a:t>Q</a:t>
            </a:r>
            <a:r>
              <a:rPr lang="en-US" sz="2600" dirty="0">
                <a:cs typeface="Arial" charset="0"/>
                <a:sym typeface="Wingdings" panose="05000000000000000000" pitchFamily="2" charset="2"/>
              </a:rPr>
              <a:t> segue </a:t>
            </a:r>
            <a:r>
              <a:rPr lang="en-US" sz="2600" dirty="0" err="1">
                <a:cs typeface="Arial" charset="0"/>
                <a:sym typeface="Wingdings" panose="05000000000000000000" pitchFamily="2" charset="2"/>
              </a:rPr>
              <a:t>il</a:t>
            </a:r>
            <a:r>
              <a:rPr lang="en-US" sz="2600" dirty="0">
                <a:cs typeface="Arial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cs typeface="Arial" charset="0"/>
                <a:sym typeface="Wingdings" panose="05000000000000000000" pitchFamily="2" charset="2"/>
              </a:rPr>
              <a:t>valore</a:t>
            </a:r>
            <a:r>
              <a:rPr lang="en-US" sz="2600" dirty="0">
                <a:cs typeface="Arial" charset="0"/>
                <a:sym typeface="Wingdings" panose="05000000000000000000" pitchFamily="2" charset="2"/>
              </a:rPr>
              <a:t> di </a:t>
            </a:r>
            <a:r>
              <a:rPr lang="en-US" sz="2600" b="1" dirty="0">
                <a:cs typeface="Arial" charset="0"/>
                <a:sym typeface="Wingdings" panose="05000000000000000000" pitchFamily="2" charset="2"/>
              </a:rPr>
              <a:t>D </a:t>
            </a:r>
            <a:r>
              <a:rPr lang="en-US" sz="2600" dirty="0">
                <a:cs typeface="Arial" charset="0"/>
                <a:sym typeface="Wingdings" panose="05000000000000000000" pitchFamily="2" charset="2"/>
              </a:rPr>
              <a:t>(CLK=1)</a:t>
            </a:r>
          </a:p>
          <a:p>
            <a:r>
              <a:rPr lang="en-US" sz="2600" b="1" dirty="0">
                <a:cs typeface="Arial" charset="0"/>
              </a:rPr>
              <a:t>5:</a:t>
            </a:r>
            <a:r>
              <a:rPr lang="en-US" sz="2600" dirty="0">
                <a:cs typeface="Arial" charset="0"/>
              </a:rPr>
              <a:t> </a:t>
            </a:r>
            <a:r>
              <a:rPr lang="en-US" sz="2600" dirty="0" err="1">
                <a:cs typeface="Arial" charset="0"/>
              </a:rPr>
              <a:t>il</a:t>
            </a:r>
            <a:r>
              <a:rPr lang="en-US" sz="2600" dirty="0">
                <a:cs typeface="Arial" charset="0"/>
              </a:rPr>
              <a:t> </a:t>
            </a:r>
            <a:r>
              <a:rPr lang="en-US" sz="2600" b="1" dirty="0">
                <a:cs typeface="Arial" charset="0"/>
              </a:rPr>
              <a:t>D</a:t>
            </a:r>
            <a:r>
              <a:rPr lang="en-US" sz="2600" dirty="0">
                <a:cs typeface="Arial" charset="0"/>
              </a:rPr>
              <a:t> </a:t>
            </a:r>
            <a:r>
              <a:rPr lang="en-US" sz="2600" dirty="0" err="1">
                <a:cs typeface="Arial" charset="0"/>
              </a:rPr>
              <a:t>varia</a:t>
            </a:r>
            <a:r>
              <a:rPr lang="en-US" sz="2600" dirty="0">
                <a:cs typeface="Arial" charset="0"/>
              </a:rPr>
              <a:t> da 0</a:t>
            </a:r>
            <a:r>
              <a:rPr lang="en-US" sz="2600" dirty="0">
                <a:cs typeface="Arial" charset="0"/>
                <a:sym typeface="Wingdings" panose="05000000000000000000" pitchFamily="2" charset="2"/>
              </a:rPr>
              <a:t>1. </a:t>
            </a:r>
            <a:r>
              <a:rPr lang="en-US" sz="2600" b="1" dirty="0">
                <a:cs typeface="Arial" charset="0"/>
                <a:sym typeface="Wingdings" panose="05000000000000000000" pitchFamily="2" charset="2"/>
              </a:rPr>
              <a:t>Q</a:t>
            </a:r>
            <a:r>
              <a:rPr lang="en-US" sz="2600" dirty="0">
                <a:cs typeface="Arial" charset="0"/>
                <a:sym typeface="Wingdings" panose="05000000000000000000" pitchFamily="2" charset="2"/>
              </a:rPr>
              <a:t> segue </a:t>
            </a:r>
            <a:r>
              <a:rPr lang="en-US" sz="2600" dirty="0" err="1">
                <a:cs typeface="Arial" charset="0"/>
                <a:sym typeface="Wingdings" panose="05000000000000000000" pitchFamily="2" charset="2"/>
              </a:rPr>
              <a:t>il</a:t>
            </a:r>
            <a:r>
              <a:rPr lang="en-US" sz="2600" dirty="0">
                <a:cs typeface="Arial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cs typeface="Arial" charset="0"/>
                <a:sym typeface="Wingdings" panose="05000000000000000000" pitchFamily="2" charset="2"/>
              </a:rPr>
              <a:t>valore</a:t>
            </a:r>
            <a:r>
              <a:rPr lang="en-US" sz="2600" dirty="0">
                <a:cs typeface="Arial" charset="0"/>
                <a:sym typeface="Wingdings" panose="05000000000000000000" pitchFamily="2" charset="2"/>
              </a:rPr>
              <a:t> di </a:t>
            </a:r>
            <a:r>
              <a:rPr lang="en-US" sz="2600" b="1" dirty="0">
                <a:cs typeface="Arial" charset="0"/>
                <a:sym typeface="Wingdings" panose="05000000000000000000" pitchFamily="2" charset="2"/>
              </a:rPr>
              <a:t>D </a:t>
            </a:r>
            <a:r>
              <a:rPr lang="en-US" sz="2600" dirty="0">
                <a:cs typeface="Arial" charset="0"/>
                <a:sym typeface="Wingdings" panose="05000000000000000000" pitchFamily="2" charset="2"/>
              </a:rPr>
              <a:t>(CLK=1)</a:t>
            </a:r>
          </a:p>
          <a:p>
            <a:r>
              <a:rPr lang="en-US" sz="2600" b="1" dirty="0">
                <a:solidFill>
                  <a:schemeClr val="accent6"/>
                </a:solidFill>
                <a:cs typeface="Arial" charset="0"/>
                <a:sym typeface="Wingdings" panose="05000000000000000000" pitchFamily="2" charset="2"/>
              </a:rPr>
              <a:t>HOLD: </a:t>
            </a:r>
            <a:r>
              <a:rPr lang="en-US" sz="2600" dirty="0">
                <a:cs typeface="Arial" charset="0"/>
              </a:rPr>
              <a:t> </a:t>
            </a:r>
            <a:r>
              <a:rPr lang="en-US" sz="2600" b="1" dirty="0">
                <a:cs typeface="Arial" charset="0"/>
              </a:rPr>
              <a:t>D</a:t>
            </a:r>
            <a:r>
              <a:rPr lang="en-US" sz="2600" dirty="0">
                <a:cs typeface="Arial" charset="0"/>
              </a:rPr>
              <a:t> </a:t>
            </a:r>
            <a:r>
              <a:rPr lang="en-US" sz="2600" dirty="0" err="1">
                <a:cs typeface="Arial" charset="0"/>
              </a:rPr>
              <a:t>varia</a:t>
            </a:r>
            <a:r>
              <a:rPr lang="en-US" sz="2600" dirty="0">
                <a:cs typeface="Arial" charset="0"/>
              </a:rPr>
              <a:t> da 1</a:t>
            </a:r>
            <a:r>
              <a:rPr lang="en-US" sz="2600" dirty="0">
                <a:cs typeface="Arial" charset="0"/>
                <a:sym typeface="Wingdings" panose="05000000000000000000" pitchFamily="2" charset="2"/>
              </a:rPr>
              <a:t>0. </a:t>
            </a:r>
            <a:r>
              <a:rPr lang="en-US" sz="2600" b="1" dirty="0">
                <a:cs typeface="Arial" charset="0"/>
                <a:sym typeface="Wingdings" panose="05000000000000000000" pitchFamily="2" charset="2"/>
              </a:rPr>
              <a:t>Q</a:t>
            </a:r>
            <a:r>
              <a:rPr lang="en-US" sz="2600" dirty="0">
                <a:cs typeface="Arial" charset="0"/>
                <a:sym typeface="Wingdings" panose="05000000000000000000" pitchFamily="2" charset="2"/>
              </a:rPr>
              <a:t> </a:t>
            </a:r>
            <a:r>
              <a:rPr lang="en-US" sz="2600" dirty="0">
                <a:solidFill>
                  <a:schemeClr val="accent6"/>
                </a:solidFill>
                <a:cs typeface="Arial" charset="0"/>
                <a:sym typeface="Wingdings" panose="05000000000000000000" pitchFamily="2" charset="2"/>
              </a:rPr>
              <a:t>NON</a:t>
            </a:r>
            <a:r>
              <a:rPr lang="en-US" sz="2600" dirty="0">
                <a:cs typeface="Arial" charset="0"/>
                <a:sym typeface="Wingdings" panose="05000000000000000000" pitchFamily="2" charset="2"/>
              </a:rPr>
              <a:t> segue </a:t>
            </a:r>
            <a:r>
              <a:rPr lang="en-US" sz="2600" dirty="0" err="1">
                <a:cs typeface="Arial" charset="0"/>
                <a:sym typeface="Wingdings" panose="05000000000000000000" pitchFamily="2" charset="2"/>
              </a:rPr>
              <a:t>il</a:t>
            </a:r>
            <a:r>
              <a:rPr lang="en-US" sz="2600" dirty="0">
                <a:cs typeface="Arial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cs typeface="Arial" charset="0"/>
                <a:sym typeface="Wingdings" panose="05000000000000000000" pitchFamily="2" charset="2"/>
              </a:rPr>
              <a:t>valore</a:t>
            </a:r>
            <a:r>
              <a:rPr lang="en-US" sz="2600" dirty="0">
                <a:cs typeface="Arial" charset="0"/>
                <a:sym typeface="Wingdings" panose="05000000000000000000" pitchFamily="2" charset="2"/>
              </a:rPr>
              <a:t> di </a:t>
            </a:r>
            <a:r>
              <a:rPr lang="en-US" sz="2600" b="1" dirty="0">
                <a:cs typeface="Arial" charset="0"/>
                <a:sym typeface="Wingdings" panose="05000000000000000000" pitchFamily="2" charset="2"/>
              </a:rPr>
              <a:t>D </a:t>
            </a:r>
            <a:r>
              <a:rPr lang="en-US" sz="2600" dirty="0">
                <a:cs typeface="Arial" charset="0"/>
                <a:sym typeface="Wingdings" panose="05000000000000000000" pitchFamily="2" charset="2"/>
              </a:rPr>
              <a:t>(CLK=0)</a:t>
            </a:r>
          </a:p>
          <a:p>
            <a:r>
              <a:rPr lang="en-US" sz="2600" b="1" dirty="0">
                <a:solidFill>
                  <a:schemeClr val="accent6"/>
                </a:solidFill>
                <a:cs typeface="Arial" charset="0"/>
                <a:sym typeface="Wingdings" panose="05000000000000000000" pitchFamily="2" charset="2"/>
              </a:rPr>
              <a:t>HOLD: </a:t>
            </a:r>
            <a:r>
              <a:rPr lang="en-US" sz="2600" dirty="0">
                <a:cs typeface="Arial" charset="0"/>
              </a:rPr>
              <a:t> </a:t>
            </a:r>
            <a:r>
              <a:rPr lang="en-US" sz="2600" b="1" dirty="0">
                <a:cs typeface="Arial" charset="0"/>
              </a:rPr>
              <a:t>D</a:t>
            </a:r>
            <a:r>
              <a:rPr lang="en-US" sz="2600" dirty="0">
                <a:cs typeface="Arial" charset="0"/>
              </a:rPr>
              <a:t> </a:t>
            </a:r>
            <a:r>
              <a:rPr lang="en-US" sz="2600" dirty="0" err="1">
                <a:cs typeface="Arial" charset="0"/>
              </a:rPr>
              <a:t>varia</a:t>
            </a:r>
            <a:r>
              <a:rPr lang="en-US" sz="2600" dirty="0">
                <a:cs typeface="Arial" charset="0"/>
              </a:rPr>
              <a:t> da 0</a:t>
            </a:r>
            <a:r>
              <a:rPr lang="en-US" sz="2600" dirty="0">
                <a:cs typeface="Arial" charset="0"/>
                <a:sym typeface="Wingdings" panose="05000000000000000000" pitchFamily="2" charset="2"/>
              </a:rPr>
              <a:t>1. </a:t>
            </a:r>
            <a:r>
              <a:rPr lang="en-US" sz="2600" b="1" dirty="0">
                <a:cs typeface="Arial" charset="0"/>
                <a:sym typeface="Wingdings" panose="05000000000000000000" pitchFamily="2" charset="2"/>
              </a:rPr>
              <a:t>Q</a:t>
            </a:r>
            <a:r>
              <a:rPr lang="en-US" sz="2600" dirty="0">
                <a:cs typeface="Arial" charset="0"/>
                <a:sym typeface="Wingdings" panose="05000000000000000000" pitchFamily="2" charset="2"/>
              </a:rPr>
              <a:t> </a:t>
            </a:r>
            <a:r>
              <a:rPr lang="en-US" sz="2600" dirty="0">
                <a:solidFill>
                  <a:schemeClr val="accent6"/>
                </a:solidFill>
                <a:cs typeface="Arial" charset="0"/>
                <a:sym typeface="Wingdings" panose="05000000000000000000" pitchFamily="2" charset="2"/>
              </a:rPr>
              <a:t>NON</a:t>
            </a:r>
            <a:r>
              <a:rPr lang="en-US" sz="2600" dirty="0">
                <a:cs typeface="Arial" charset="0"/>
                <a:sym typeface="Wingdings" panose="05000000000000000000" pitchFamily="2" charset="2"/>
              </a:rPr>
              <a:t> segue </a:t>
            </a:r>
            <a:r>
              <a:rPr lang="en-US" sz="2600" dirty="0" err="1">
                <a:cs typeface="Arial" charset="0"/>
                <a:sym typeface="Wingdings" panose="05000000000000000000" pitchFamily="2" charset="2"/>
              </a:rPr>
              <a:t>il</a:t>
            </a:r>
            <a:r>
              <a:rPr lang="en-US" sz="2600" dirty="0">
                <a:cs typeface="Arial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cs typeface="Arial" charset="0"/>
                <a:sym typeface="Wingdings" panose="05000000000000000000" pitchFamily="2" charset="2"/>
              </a:rPr>
              <a:t>valore</a:t>
            </a:r>
            <a:r>
              <a:rPr lang="en-US" sz="2600" dirty="0">
                <a:cs typeface="Arial" charset="0"/>
                <a:sym typeface="Wingdings" panose="05000000000000000000" pitchFamily="2" charset="2"/>
              </a:rPr>
              <a:t> di </a:t>
            </a:r>
            <a:r>
              <a:rPr lang="en-US" sz="2600" b="1" dirty="0">
                <a:cs typeface="Arial" charset="0"/>
                <a:sym typeface="Wingdings" panose="05000000000000000000" pitchFamily="2" charset="2"/>
              </a:rPr>
              <a:t>D </a:t>
            </a:r>
            <a:r>
              <a:rPr lang="en-US" sz="2600" dirty="0">
                <a:cs typeface="Arial" charset="0"/>
                <a:sym typeface="Wingdings" panose="05000000000000000000" pitchFamily="2" charset="2"/>
              </a:rPr>
              <a:t>(CLK=0)</a:t>
            </a:r>
          </a:p>
          <a:p>
            <a:endParaRPr lang="en-US" sz="2800" b="1" dirty="0">
              <a:cs typeface="Arial" charset="0"/>
              <a:sym typeface="Wingdings" panose="05000000000000000000" pitchFamily="2" charset="2"/>
            </a:endParaRPr>
          </a:p>
          <a:p>
            <a:endParaRPr lang="en-US" sz="2800" b="1" dirty="0">
              <a:cs typeface="Arial" charset="0"/>
            </a:endParaRPr>
          </a:p>
          <a:p>
            <a:r>
              <a:rPr lang="en-US" sz="2800" dirty="0">
                <a:latin typeface="+mj-lt"/>
                <a:cs typeface="Arial" charset="0"/>
              </a:rPr>
              <a:t> </a:t>
            </a:r>
            <a:endParaRPr lang="en-US" sz="2800" i="1" baseline="-25000" dirty="0">
              <a:latin typeface="+mj-lt"/>
              <a:cs typeface="Arial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6"/>
          <a:srcRect r="39"/>
          <a:stretch/>
        </p:blipFill>
        <p:spPr>
          <a:xfrm>
            <a:off x="365312" y="4657725"/>
            <a:ext cx="8626288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21942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Forme</a:t>
            </a:r>
            <a:r>
              <a:rPr lang="en-US" sz="4400" dirty="0">
                <a:latin typeface="+mj-lt"/>
              </a:rPr>
              <a:t> </a:t>
            </a:r>
            <a:r>
              <a:rPr lang="en-US" sz="4400" dirty="0" err="1">
                <a:latin typeface="+mj-lt"/>
              </a:rPr>
              <a:t>d’onda</a:t>
            </a:r>
            <a:r>
              <a:rPr lang="en-US" sz="4400" dirty="0">
                <a:latin typeface="+mj-lt"/>
              </a:rPr>
              <a:t> del latch</a:t>
            </a:r>
          </a:p>
        </p:txBody>
      </p:sp>
      <p:sp>
        <p:nvSpPr>
          <p:cNvPr id="9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1000" y="9906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endParaRPr lang="en-US" sz="2400" i="1" baseline="-25000" dirty="0">
              <a:latin typeface="+mj-lt"/>
              <a:cs typeface="Arial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1000" y="990600"/>
            <a:ext cx="83058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it-IT" sz="2600" dirty="0"/>
              <a:t>L’istante in cui CLK varia da 1 a 0 è l'ultimo istante in cui  il latch campiona il valore di D. </a:t>
            </a:r>
          </a:p>
          <a:p>
            <a:endParaRPr lang="it-IT" sz="2600" dirty="0"/>
          </a:p>
          <a:p>
            <a:r>
              <a:rPr lang="it-IT" sz="2600" dirty="0"/>
              <a:t>Nella finestra in cui CLK rimane a 0, l'uscita del latch rimane al valore Q</a:t>
            </a:r>
            <a:r>
              <a:rPr lang="it-IT" sz="2600" baseline="-25000" dirty="0"/>
              <a:t>prev</a:t>
            </a:r>
            <a:r>
              <a:rPr lang="it-IT" sz="2600" dirty="0"/>
              <a:t> che aveva al momento in cui CLK si è abbassato</a:t>
            </a:r>
            <a:endParaRPr lang="en-US" sz="2600" dirty="0">
              <a:cs typeface="Arial" charset="0"/>
              <a:sym typeface="Wingdings" panose="05000000000000000000" pitchFamily="2" charset="2"/>
            </a:endParaRPr>
          </a:p>
          <a:p>
            <a:endParaRPr lang="en-US" sz="2800" b="1" dirty="0">
              <a:cs typeface="Arial" charset="0"/>
              <a:sym typeface="Wingdings" panose="05000000000000000000" pitchFamily="2" charset="2"/>
            </a:endParaRPr>
          </a:p>
          <a:p>
            <a:endParaRPr lang="en-US" sz="2800" b="1" dirty="0">
              <a:cs typeface="Arial" charset="0"/>
            </a:endParaRPr>
          </a:p>
          <a:p>
            <a:r>
              <a:rPr lang="en-US" sz="2800" dirty="0">
                <a:latin typeface="+mj-lt"/>
                <a:cs typeface="Arial" charset="0"/>
              </a:rPr>
              <a:t> </a:t>
            </a:r>
            <a:endParaRPr lang="en-US" sz="2800" i="1" baseline="-25000" dirty="0">
              <a:latin typeface="+mj-lt"/>
              <a:cs typeface="Arial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6"/>
          <a:srcRect b="29131"/>
          <a:stretch/>
        </p:blipFill>
        <p:spPr>
          <a:xfrm>
            <a:off x="190500" y="3726796"/>
            <a:ext cx="8953500" cy="184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444620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92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3200" dirty="0" err="1">
                <a:latin typeface="+mj-lt"/>
                <a:cs typeface="Arial" charset="0"/>
              </a:rPr>
              <a:t>Disegnare</a:t>
            </a:r>
            <a:r>
              <a:rPr lang="en-US" sz="3200" dirty="0">
                <a:latin typeface="+mj-lt"/>
                <a:cs typeface="Arial" charset="0"/>
              </a:rPr>
              <a:t> un D-latch </a:t>
            </a:r>
            <a:r>
              <a:rPr lang="en-US" sz="3200" dirty="0" err="1">
                <a:latin typeface="+mj-lt"/>
                <a:cs typeface="Arial" charset="0"/>
              </a:rPr>
              <a:t>partendo</a:t>
            </a:r>
            <a:r>
              <a:rPr lang="en-US" sz="3200" dirty="0">
                <a:latin typeface="+mj-lt"/>
                <a:cs typeface="Arial" charset="0"/>
              </a:rPr>
              <a:t> da un MUX a 2 </a:t>
            </a:r>
            <a:r>
              <a:rPr lang="en-US" sz="3200" dirty="0" err="1">
                <a:latin typeface="+mj-lt"/>
                <a:cs typeface="Arial" charset="0"/>
              </a:rPr>
              <a:t>ingressi</a:t>
            </a:r>
            <a:endParaRPr lang="en-US" sz="2400" b="1" i="1" baseline="-25000" dirty="0">
              <a:latin typeface="+mj-lt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Esercizio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255999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92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3200" dirty="0" err="1">
                <a:latin typeface="+mj-lt"/>
                <a:cs typeface="Arial" charset="0"/>
              </a:rPr>
              <a:t>Disegnare</a:t>
            </a:r>
            <a:r>
              <a:rPr lang="en-US" sz="3200" dirty="0">
                <a:latin typeface="+mj-lt"/>
                <a:cs typeface="Arial" charset="0"/>
              </a:rPr>
              <a:t> un D-latch </a:t>
            </a:r>
            <a:r>
              <a:rPr lang="en-US" sz="3200" dirty="0" err="1">
                <a:latin typeface="+mj-lt"/>
                <a:cs typeface="Arial" charset="0"/>
              </a:rPr>
              <a:t>partendo</a:t>
            </a:r>
            <a:r>
              <a:rPr lang="en-US" sz="3200" dirty="0">
                <a:latin typeface="+mj-lt"/>
                <a:cs typeface="Arial" charset="0"/>
              </a:rPr>
              <a:t> da un MUX a 2 </a:t>
            </a:r>
            <a:r>
              <a:rPr lang="en-US" sz="3200" dirty="0" err="1">
                <a:latin typeface="+mj-lt"/>
                <a:cs typeface="Arial" charset="0"/>
              </a:rPr>
              <a:t>ingressi</a:t>
            </a:r>
            <a:endParaRPr lang="en-US" sz="2400" b="1" i="1" baseline="-25000" dirty="0">
              <a:latin typeface="+mj-lt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Esercizio</a:t>
            </a:r>
            <a:endParaRPr lang="en-US" sz="4400" dirty="0">
              <a:latin typeface="+mj-lt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4"/>
          <a:srcRect l="79931" t="14947" r="6400" b="36303"/>
          <a:stretch/>
        </p:blipFill>
        <p:spPr>
          <a:xfrm>
            <a:off x="3733800" y="3783117"/>
            <a:ext cx="817124" cy="1134894"/>
          </a:xfrm>
          <a:prstGeom prst="rect">
            <a:avLst/>
          </a:prstGeom>
        </p:spPr>
      </p:pic>
      <p:sp>
        <p:nvSpPr>
          <p:cNvPr id="14" name="CasellaDiTesto 13"/>
          <p:cNvSpPr txBox="1"/>
          <p:nvPr/>
        </p:nvSpPr>
        <p:spPr>
          <a:xfrm>
            <a:off x="3903349" y="3470239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CLK</a:t>
            </a:r>
          </a:p>
        </p:txBody>
      </p:sp>
      <p:cxnSp>
        <p:nvCxnSpPr>
          <p:cNvPr id="16" name="Connettore 4 15"/>
          <p:cNvCxnSpPr>
            <a:endCxn id="8" idx="3"/>
          </p:cNvCxnSpPr>
          <p:nvPr/>
        </p:nvCxnSpPr>
        <p:spPr>
          <a:xfrm>
            <a:off x="3048000" y="2971800"/>
            <a:ext cx="1502924" cy="1378764"/>
          </a:xfrm>
          <a:prstGeom prst="bentConnector3">
            <a:avLst>
              <a:gd name="adj1" fmla="val 11521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4 16"/>
          <p:cNvCxnSpPr/>
          <p:nvPr/>
        </p:nvCxnSpPr>
        <p:spPr>
          <a:xfrm rot="16200000" flipH="1">
            <a:off x="2809600" y="3210200"/>
            <a:ext cx="1162600" cy="685800"/>
          </a:xfrm>
          <a:prstGeom prst="bentConnector3">
            <a:avLst>
              <a:gd name="adj1" fmla="val 99735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/>
          <p:cNvSpPr txBox="1"/>
          <p:nvPr/>
        </p:nvSpPr>
        <p:spPr>
          <a:xfrm>
            <a:off x="4842644" y="416589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Q</a:t>
            </a:r>
          </a:p>
        </p:txBody>
      </p:sp>
      <p:sp>
        <p:nvSpPr>
          <p:cNvPr id="19" name="CasellaDiTesto 18"/>
          <p:cNvSpPr txBox="1"/>
          <p:nvPr/>
        </p:nvSpPr>
        <p:spPr>
          <a:xfrm>
            <a:off x="3432114" y="442495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28458856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92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3200" dirty="0" err="1">
                <a:latin typeface="+mj-lt"/>
                <a:cs typeface="Arial" charset="0"/>
              </a:rPr>
              <a:t>Disegnare</a:t>
            </a:r>
            <a:r>
              <a:rPr lang="en-US" sz="3200" dirty="0">
                <a:latin typeface="+mj-lt"/>
                <a:cs typeface="Arial" charset="0"/>
              </a:rPr>
              <a:t> un latch SR </a:t>
            </a:r>
            <a:r>
              <a:rPr lang="en-US" sz="3200" dirty="0" err="1">
                <a:latin typeface="+mj-lt"/>
                <a:cs typeface="Arial" charset="0"/>
              </a:rPr>
              <a:t>partendo</a:t>
            </a:r>
            <a:r>
              <a:rPr lang="en-US" sz="3200" dirty="0">
                <a:latin typeface="+mj-lt"/>
                <a:cs typeface="Arial" charset="0"/>
              </a:rPr>
              <a:t> da un MUX </a:t>
            </a:r>
            <a:r>
              <a:rPr lang="en-US" sz="3200">
                <a:latin typeface="+mj-lt"/>
                <a:cs typeface="Arial" charset="0"/>
              </a:rPr>
              <a:t>a 4 </a:t>
            </a:r>
            <a:r>
              <a:rPr lang="en-US" sz="3200" dirty="0" err="1">
                <a:latin typeface="+mj-lt"/>
                <a:cs typeface="Arial" charset="0"/>
              </a:rPr>
              <a:t>ingressi</a:t>
            </a:r>
            <a:endParaRPr lang="en-US" sz="2400" b="1" i="1" baseline="-25000" dirty="0">
              <a:latin typeface="+mj-lt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Esercizio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5289131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92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3200" dirty="0" err="1">
                <a:latin typeface="+mj-lt"/>
                <a:cs typeface="Arial" charset="0"/>
              </a:rPr>
              <a:t>Disegnare</a:t>
            </a:r>
            <a:r>
              <a:rPr lang="en-US" sz="3200" dirty="0">
                <a:latin typeface="+mj-lt"/>
                <a:cs typeface="Arial" charset="0"/>
              </a:rPr>
              <a:t> un latch SR </a:t>
            </a:r>
            <a:r>
              <a:rPr lang="en-US" sz="3200" dirty="0" err="1">
                <a:latin typeface="+mj-lt"/>
                <a:cs typeface="Arial" charset="0"/>
              </a:rPr>
              <a:t>partendo</a:t>
            </a:r>
            <a:r>
              <a:rPr lang="en-US" sz="3200" dirty="0">
                <a:latin typeface="+mj-lt"/>
                <a:cs typeface="Arial" charset="0"/>
              </a:rPr>
              <a:t> da un MUX a 2 </a:t>
            </a:r>
            <a:r>
              <a:rPr lang="en-US" sz="3200" dirty="0" err="1">
                <a:latin typeface="+mj-lt"/>
                <a:cs typeface="Arial" charset="0"/>
              </a:rPr>
              <a:t>ingressi</a:t>
            </a:r>
            <a:endParaRPr lang="en-US" sz="2400" b="1" i="1" baseline="-25000" dirty="0">
              <a:latin typeface="+mj-lt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Esercizio</a:t>
            </a:r>
            <a:endParaRPr lang="en-US" sz="4400" dirty="0">
              <a:latin typeface="+mj-lt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4"/>
          <a:srcRect l="79931" t="14947" r="6400" b="36303"/>
          <a:stretch/>
        </p:blipFill>
        <p:spPr>
          <a:xfrm>
            <a:off x="1676400" y="3168162"/>
            <a:ext cx="817124" cy="1134894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4"/>
          <a:srcRect l="79931" t="14947" r="6400" b="36303"/>
          <a:stretch/>
        </p:blipFill>
        <p:spPr>
          <a:xfrm>
            <a:off x="1677805" y="4787906"/>
            <a:ext cx="817124" cy="1134894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4"/>
          <a:srcRect l="79931" t="14947" r="6400" b="36303"/>
          <a:stretch/>
        </p:blipFill>
        <p:spPr>
          <a:xfrm>
            <a:off x="3831076" y="4038600"/>
            <a:ext cx="817124" cy="1134894"/>
          </a:xfrm>
          <a:prstGeom prst="rect">
            <a:avLst/>
          </a:prstGeom>
        </p:spPr>
      </p:pic>
      <p:cxnSp>
        <p:nvCxnSpPr>
          <p:cNvPr id="3" name="Connettore 4 2"/>
          <p:cNvCxnSpPr>
            <a:stCxn id="4" idx="3"/>
          </p:cNvCxnSpPr>
          <p:nvPr/>
        </p:nvCxnSpPr>
        <p:spPr>
          <a:xfrm>
            <a:off x="2493524" y="3735609"/>
            <a:ext cx="1295400" cy="654274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4 9"/>
          <p:cNvCxnSpPr/>
          <p:nvPr/>
        </p:nvCxnSpPr>
        <p:spPr>
          <a:xfrm flipV="1">
            <a:off x="2459070" y="4877704"/>
            <a:ext cx="1332664" cy="520857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/>
          <p:cNvSpPr txBox="1"/>
          <p:nvPr/>
        </p:nvSpPr>
        <p:spPr>
          <a:xfrm>
            <a:off x="4109900" y="37338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1919336" y="283109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1919336" y="44312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</a:t>
            </a:r>
          </a:p>
        </p:txBody>
      </p:sp>
      <p:cxnSp>
        <p:nvCxnSpPr>
          <p:cNvPr id="16" name="Connettore 4 15"/>
          <p:cNvCxnSpPr>
            <a:endCxn id="6" idx="3"/>
          </p:cNvCxnSpPr>
          <p:nvPr/>
        </p:nvCxnSpPr>
        <p:spPr>
          <a:xfrm>
            <a:off x="990600" y="2356845"/>
            <a:ext cx="3657600" cy="2249202"/>
          </a:xfrm>
          <a:prstGeom prst="bentConnector3">
            <a:avLst>
              <a:gd name="adj1" fmla="val 10625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4 20"/>
          <p:cNvCxnSpPr/>
          <p:nvPr/>
        </p:nvCxnSpPr>
        <p:spPr>
          <a:xfrm rot="16200000" flipH="1">
            <a:off x="752200" y="2595245"/>
            <a:ext cx="1162600" cy="685800"/>
          </a:xfrm>
          <a:prstGeom prst="bentConnector3">
            <a:avLst>
              <a:gd name="adj1" fmla="val 99735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/>
          <p:cNvSpPr txBox="1"/>
          <p:nvPr/>
        </p:nvSpPr>
        <p:spPr>
          <a:xfrm>
            <a:off x="4950876" y="443126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Q</a:t>
            </a:r>
          </a:p>
        </p:txBody>
      </p:sp>
      <p:sp>
        <p:nvSpPr>
          <p:cNvPr id="26" name="CasellaDiTesto 25"/>
          <p:cNvSpPr txBox="1"/>
          <p:nvPr/>
        </p:nvSpPr>
        <p:spPr>
          <a:xfrm>
            <a:off x="1374714" y="3810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27" name="CasellaDiTesto 26"/>
          <p:cNvSpPr txBox="1"/>
          <p:nvPr/>
        </p:nvSpPr>
        <p:spPr>
          <a:xfrm>
            <a:off x="1431815" y="4953000"/>
            <a:ext cx="244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</a:t>
            </a:r>
          </a:p>
        </p:txBody>
      </p:sp>
      <p:sp>
        <p:nvSpPr>
          <p:cNvPr id="28" name="CasellaDiTesto 27"/>
          <p:cNvSpPr txBox="1"/>
          <p:nvPr/>
        </p:nvSpPr>
        <p:spPr>
          <a:xfrm>
            <a:off x="1418668" y="5437552"/>
            <a:ext cx="244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6224977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600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305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b="1" dirty="0">
                <a:latin typeface="+mj-lt"/>
                <a:cs typeface="Arial" charset="0"/>
              </a:rPr>
              <a:t>General Structure:</a:t>
            </a:r>
          </a:p>
          <a:p>
            <a:pPr marL="342900" indent="-342900">
              <a:spcBef>
                <a:spcPct val="20000"/>
              </a:spcBef>
            </a:pPr>
            <a:endParaRPr lang="en-US" sz="2400" b="1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	</a:t>
            </a:r>
            <a:r>
              <a:rPr lang="en-US" sz="2600" dirty="0">
                <a:latin typeface="Courier New" pitchFamily="49" charset="0"/>
                <a:cs typeface="Arial" charset="0"/>
              </a:rPr>
              <a:t>always @(sensitivity list)</a:t>
            </a:r>
          </a:p>
          <a:p>
            <a:pPr marL="342900" indent="-342900">
              <a:spcBef>
                <a:spcPct val="20000"/>
              </a:spcBef>
            </a:pPr>
            <a:r>
              <a:rPr lang="en-US" sz="2600" dirty="0">
                <a:latin typeface="Courier New" pitchFamily="49" charset="0"/>
                <a:cs typeface="Arial" charset="0"/>
              </a:rPr>
              <a:t>	  statement;</a:t>
            </a:r>
          </a:p>
          <a:p>
            <a:pPr marL="342900" indent="-342900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600" dirty="0">
                <a:latin typeface="+mj-lt"/>
                <a:cs typeface="Arial" charset="0"/>
              </a:rPr>
              <a:t>Whenever the event in </a:t>
            </a:r>
            <a:r>
              <a:rPr lang="en-US" sz="2600" dirty="0">
                <a:latin typeface="Courier New" pitchFamily="49" charset="0"/>
                <a:cs typeface="Arial" charset="0"/>
              </a:rPr>
              <a:t>sensitivity list</a:t>
            </a:r>
            <a:r>
              <a:rPr lang="en-US" sz="2600" dirty="0">
                <a:latin typeface="Times New Roman" pitchFamily="18" charset="0"/>
                <a:cs typeface="Arial" charset="0"/>
              </a:rPr>
              <a:t> </a:t>
            </a:r>
            <a:r>
              <a:rPr lang="en-US" sz="2600" dirty="0">
                <a:latin typeface="+mj-lt"/>
                <a:cs typeface="Arial" charset="0"/>
              </a:rPr>
              <a:t>occurs, </a:t>
            </a:r>
            <a:r>
              <a:rPr lang="en-US" sz="2600" dirty="0">
                <a:latin typeface="Courier New" pitchFamily="49" charset="0"/>
                <a:cs typeface="Arial" charset="0"/>
              </a:rPr>
              <a:t>statement</a:t>
            </a:r>
            <a:r>
              <a:rPr lang="en-US" sz="2600" dirty="0">
                <a:latin typeface="Times New Roman" pitchFamily="18" charset="0"/>
                <a:cs typeface="Arial" charset="0"/>
              </a:rPr>
              <a:t> </a:t>
            </a:r>
            <a:r>
              <a:rPr lang="en-US" sz="2600" dirty="0">
                <a:latin typeface="+mj-lt"/>
                <a:cs typeface="Arial" charset="0"/>
              </a:rPr>
              <a:t>is executed</a:t>
            </a:r>
          </a:p>
        </p:txBody>
      </p:sp>
      <p:sp>
        <p:nvSpPr>
          <p:cNvPr id="89600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282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SystemVerilog</a:t>
            </a:r>
            <a:r>
              <a:rPr lang="en-US" sz="4400" dirty="0">
                <a:latin typeface="+mj-lt"/>
              </a:rPr>
              <a:t>: Always Statement</a:t>
            </a:r>
          </a:p>
        </p:txBody>
      </p:sp>
    </p:spTree>
    <p:extLst>
      <p:ext uri="{BB962C8B-B14F-4D97-AF65-F5344CB8AC3E}">
        <p14:creationId xmlns:p14="http://schemas.microsoft.com/office/powerpoint/2010/main" val="2829149395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306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202353"/>
            <a:ext cx="84582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>
                <a:latin typeface="Courier New" pitchFamily="49" charset="0"/>
              </a:rPr>
              <a:t>module</a:t>
            </a:r>
            <a:r>
              <a:rPr lang="en-US" sz="1800" dirty="0">
                <a:latin typeface="Courier New" pitchFamily="49" charset="0"/>
              </a:rPr>
              <a:t> latch(input  </a:t>
            </a:r>
            <a:r>
              <a:rPr lang="en-US" dirty="0">
                <a:latin typeface="Courier New" pitchFamily="49" charset="0"/>
              </a:rPr>
              <a:t>logic</a:t>
            </a:r>
            <a:r>
              <a:rPr lang="en-US" sz="1800" dirty="0">
                <a:latin typeface="Courier New" pitchFamily="49" charset="0"/>
              </a:rPr>
              <a:t>      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, </a:t>
            </a:r>
          </a:p>
          <a:p>
            <a:r>
              <a:rPr lang="en-US" sz="1800" dirty="0">
                <a:latin typeface="Courier New" pitchFamily="49" charset="0"/>
              </a:rPr>
              <a:t>             input  </a:t>
            </a:r>
            <a:r>
              <a:rPr lang="en-US" dirty="0">
                <a:latin typeface="Courier New" pitchFamily="49" charset="0"/>
              </a:rPr>
              <a:t>logic </a:t>
            </a:r>
            <a:r>
              <a:rPr lang="en-US" sz="1800" dirty="0">
                <a:latin typeface="Courier New" pitchFamily="49" charset="0"/>
              </a:rPr>
              <a:t>[3:0] d, </a:t>
            </a:r>
          </a:p>
          <a:p>
            <a:r>
              <a:rPr lang="en-US" sz="1800" dirty="0">
                <a:latin typeface="Courier New" pitchFamily="49" charset="0"/>
              </a:rPr>
              <a:t>             output logic [3:0] q);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always_latch</a:t>
            </a:r>
            <a:endParaRPr lang="en-US" sz="1800" b="1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b="1" dirty="0">
                <a:latin typeface="Courier New" pitchFamily="49" charset="0"/>
              </a:rPr>
              <a:t>if</a:t>
            </a:r>
            <a:r>
              <a:rPr lang="en-US" sz="1800" dirty="0">
                <a:latin typeface="Courier New" pitchFamily="49" charset="0"/>
              </a:rPr>
              <a:t> (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) q &lt;= d;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b="1" dirty="0" err="1">
                <a:latin typeface="Courier New" pitchFamily="49" charset="0"/>
              </a:rPr>
              <a:t>endmodule</a:t>
            </a:r>
            <a:endParaRPr lang="en-US" sz="2000" b="1" dirty="0">
              <a:latin typeface="Times New Roman" pitchFamily="18" charset="0"/>
            </a:endParaRPr>
          </a:p>
          <a:p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+mj-lt"/>
            </a:endParaRPr>
          </a:p>
          <a:p>
            <a:endParaRPr lang="en-US" sz="1800" dirty="0">
              <a:latin typeface="+mj-lt"/>
            </a:endParaRPr>
          </a:p>
          <a:p>
            <a:r>
              <a:rPr lang="en-US" sz="2000" b="1" dirty="0">
                <a:latin typeface="+mj-lt"/>
              </a:rPr>
              <a:t>Warning</a:t>
            </a:r>
            <a:r>
              <a:rPr lang="en-US" sz="2000" dirty="0">
                <a:latin typeface="+mj-lt"/>
              </a:rPr>
              <a:t>: We don’t use latches for Verilog design in this text. But you might write code that inadvertently implies a latch. Check synthesized hardware – if it has latches in it, there’s an error.</a:t>
            </a:r>
          </a:p>
          <a:p>
            <a:endParaRPr lang="en-US" sz="1800" dirty="0">
              <a:latin typeface="Courier New" pitchFamily="49" charset="0"/>
            </a:endParaRPr>
          </a:p>
        </p:txBody>
      </p:sp>
      <p:graphicFrame>
        <p:nvGraphicFramePr>
          <p:cNvPr id="866308" name="Object 4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</p:nvPr>
        </p:nvGraphicFramePr>
        <p:xfrm>
          <a:off x="3254375" y="3064490"/>
          <a:ext cx="5432425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332800" imgH="648360" progId="Visio.Drawing.6">
                  <p:embed/>
                </p:oleObj>
              </mc:Choice>
              <mc:Fallback>
                <p:oleObj name="VISIO" r:id="rId5" imgW="2332800" imgH="648360" progId="Visio.Drawing.6">
                  <p:embed/>
                  <p:pic>
                    <p:nvPicPr>
                      <p:cNvPr id="8663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4375" y="3064490"/>
                        <a:ext cx="5432425" cy="144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8524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Latch</a:t>
            </a:r>
          </a:p>
        </p:txBody>
      </p:sp>
    </p:spTree>
    <p:extLst>
      <p:ext uri="{BB962C8B-B14F-4D97-AF65-F5344CB8AC3E}">
        <p14:creationId xmlns:p14="http://schemas.microsoft.com/office/powerpoint/2010/main" val="159362712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5642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Sequential logic might explicitly remember certain previous inputs, or it might distill the prior inputs into a smaller amount of information called the state of the system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Have memory (short-term)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Use feedback from output to input to store information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Sequential Circuits</a:t>
            </a:r>
          </a:p>
        </p:txBody>
      </p:sp>
    </p:spTree>
    <p:extLst>
      <p:ext uri="{BB962C8B-B14F-4D97-AF65-F5344CB8AC3E}">
        <p14:creationId xmlns:p14="http://schemas.microsoft.com/office/powerpoint/2010/main" val="910460138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306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981200"/>
            <a:ext cx="84582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>
                <a:latin typeface="Courier New" pitchFamily="49" charset="0"/>
              </a:rPr>
              <a:t>module</a:t>
            </a:r>
            <a:r>
              <a:rPr lang="en-US" sz="1800" dirty="0">
                <a:latin typeface="Courier New" pitchFamily="49" charset="0"/>
              </a:rPr>
              <a:t> latch(input  </a:t>
            </a:r>
            <a:r>
              <a:rPr lang="en-US" dirty="0">
                <a:latin typeface="Courier New" pitchFamily="49" charset="0"/>
              </a:rPr>
              <a:t>logic</a:t>
            </a:r>
            <a:r>
              <a:rPr lang="en-US" sz="1800" dirty="0">
                <a:latin typeface="Courier New" pitchFamily="49" charset="0"/>
              </a:rPr>
              <a:t>      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, </a:t>
            </a:r>
          </a:p>
          <a:p>
            <a:r>
              <a:rPr lang="en-US" sz="1800" dirty="0">
                <a:latin typeface="Courier New" pitchFamily="49" charset="0"/>
              </a:rPr>
              <a:t>             input  </a:t>
            </a:r>
            <a:r>
              <a:rPr lang="en-US" dirty="0">
                <a:latin typeface="Courier New" pitchFamily="49" charset="0"/>
              </a:rPr>
              <a:t>logic </a:t>
            </a:r>
            <a:r>
              <a:rPr lang="en-US" sz="1800" dirty="0">
                <a:latin typeface="Courier New" pitchFamily="49" charset="0"/>
              </a:rPr>
              <a:t>[3:0] d, </a:t>
            </a:r>
          </a:p>
          <a:p>
            <a:r>
              <a:rPr lang="en-US" sz="1800" dirty="0">
                <a:latin typeface="Courier New" pitchFamily="49" charset="0"/>
              </a:rPr>
              <a:t>             output logic [3:0] q);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>
                <a:latin typeface="Courier New" pitchFamily="49" charset="0"/>
              </a:rPr>
              <a:t>always</a:t>
            </a:r>
            <a:r>
              <a:rPr lang="en-US" sz="1800" dirty="0">
                <a:latin typeface="Courier New" pitchFamily="49" charset="0"/>
              </a:rPr>
              <a:t> @(*)          </a:t>
            </a:r>
            <a:r>
              <a:rPr lang="en-US" sz="1800" b="1" dirty="0">
                <a:solidFill>
                  <a:schemeClr val="accent3"/>
                </a:solidFill>
                <a:latin typeface="Courier New" pitchFamily="49" charset="0"/>
              </a:rPr>
              <a:t>//(all inputs in sensitivity list)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b="1" dirty="0">
                <a:latin typeface="Courier New" pitchFamily="49" charset="0"/>
              </a:rPr>
              <a:t>if</a:t>
            </a:r>
            <a:r>
              <a:rPr lang="en-US" sz="1800" dirty="0">
                <a:latin typeface="Courier New" pitchFamily="49" charset="0"/>
              </a:rPr>
              <a:t> (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) q &lt;= d;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b="1" dirty="0" err="1">
                <a:latin typeface="Courier New" pitchFamily="49" charset="0"/>
              </a:rPr>
              <a:t>endmodule</a:t>
            </a:r>
            <a:endParaRPr lang="en-US" sz="2000" b="1" dirty="0"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8524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Latch (old </a:t>
            </a:r>
            <a:r>
              <a:rPr lang="en-US" sz="4400" dirty="0" err="1">
                <a:latin typeface="+mj-lt"/>
              </a:rPr>
              <a:t>verilog</a:t>
            </a:r>
            <a:r>
              <a:rPr lang="en-US" sz="4400" dirty="0">
                <a:latin typeface="+mj-lt"/>
              </a:rPr>
              <a:t> style)</a:t>
            </a:r>
          </a:p>
        </p:txBody>
      </p:sp>
      <p:sp>
        <p:nvSpPr>
          <p:cNvPr id="2" name="Freccia a destra 1">
            <a:extLst>
              <a:ext uri="{FF2B5EF4-FFF2-40B4-BE49-F238E27FC236}">
                <a16:creationId xmlns:a16="http://schemas.microsoft.com/office/drawing/2014/main" id="{388BC68E-7DA2-2FA7-6D18-9DD7EF39288F}"/>
              </a:ext>
            </a:extLst>
          </p:cNvPr>
          <p:cNvSpPr/>
          <p:nvPr/>
        </p:nvSpPr>
        <p:spPr>
          <a:xfrm rot="10800000">
            <a:off x="2438400" y="3112245"/>
            <a:ext cx="1066800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3572716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1543" name="Object 7"/>
          <p:cNvGraphicFramePr>
            <a:graphicFrameLocks noGrp="1" noChangeAspect="1"/>
          </p:cNvGraphicFramePr>
          <p:nvPr>
            <p:ph sz="quarter" idx="4294967295"/>
            <p:custDataLst>
              <p:tags r:id="rId1"/>
            </p:custDataLst>
          </p:nvPr>
        </p:nvGraphicFramePr>
        <p:xfrm>
          <a:off x="6280150" y="1108197"/>
          <a:ext cx="2863850" cy="271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963360" imgH="914400" progId="Visio.Drawing.6">
                  <p:embed/>
                </p:oleObj>
              </mc:Choice>
              <mc:Fallback>
                <p:oleObj name="VISIO" r:id="rId6" imgW="963360" imgH="914400" progId="Visio.Drawing.6">
                  <p:embed/>
                  <p:pic>
                    <p:nvPicPr>
                      <p:cNvPr id="96154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0150" y="1108197"/>
                        <a:ext cx="2863850" cy="2719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153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6154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1000" y="990600"/>
            <a:ext cx="6019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Inputs:</a:t>
            </a:r>
            <a:r>
              <a:rPr lang="en-US" sz="3200" dirty="0">
                <a:latin typeface="+mj-lt"/>
                <a:cs typeface="Arial" charset="0"/>
              </a:rPr>
              <a:t> </a:t>
            </a:r>
            <a:r>
              <a:rPr lang="en-US" sz="3200" i="1" dirty="0">
                <a:latin typeface="+mj-lt"/>
                <a:cs typeface="Arial" charset="0"/>
              </a:rPr>
              <a:t>CLK</a:t>
            </a:r>
            <a:r>
              <a:rPr lang="en-US" sz="3200" dirty="0">
                <a:latin typeface="+mj-lt"/>
                <a:cs typeface="Arial" charset="0"/>
              </a:rPr>
              <a:t>, </a:t>
            </a:r>
            <a:r>
              <a:rPr lang="en-US" sz="3200" i="1" dirty="0">
                <a:latin typeface="+mj-lt"/>
                <a:cs typeface="Arial" charset="0"/>
              </a:rPr>
              <a:t>D</a:t>
            </a:r>
          </a:p>
          <a:p>
            <a:pPr marL="342900" indent="-342900"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Function</a:t>
            </a:r>
          </a:p>
          <a:p>
            <a:pPr marL="742950" lvl="1" indent="-285750">
              <a:buFontTx/>
              <a:buChar char="–"/>
            </a:pPr>
            <a:r>
              <a:rPr lang="en-US" sz="2500" dirty="0">
                <a:latin typeface="+mj-lt"/>
                <a:cs typeface="Arial" charset="0"/>
              </a:rPr>
              <a:t>Samples </a:t>
            </a:r>
            <a:r>
              <a:rPr lang="en-US" sz="2500" i="1" dirty="0">
                <a:latin typeface="+mj-lt"/>
                <a:cs typeface="Arial" charset="0"/>
              </a:rPr>
              <a:t>D</a:t>
            </a:r>
            <a:r>
              <a:rPr lang="en-US" sz="2500" dirty="0">
                <a:latin typeface="+mj-lt"/>
                <a:cs typeface="Arial" charset="0"/>
              </a:rPr>
              <a:t> on rising edge of </a:t>
            </a:r>
            <a:r>
              <a:rPr lang="en-US" sz="2500" i="1" dirty="0">
                <a:latin typeface="+mj-lt"/>
                <a:cs typeface="Arial" charset="0"/>
              </a:rPr>
              <a:t>CLK</a:t>
            </a:r>
          </a:p>
          <a:p>
            <a:pPr marL="1143000" lvl="2" indent="-228600">
              <a:buFontTx/>
              <a:buChar char="•"/>
            </a:pPr>
            <a:r>
              <a:rPr lang="en-US" sz="2500" dirty="0">
                <a:latin typeface="+mj-lt"/>
                <a:cs typeface="Arial" charset="0"/>
              </a:rPr>
              <a:t>When </a:t>
            </a:r>
            <a:r>
              <a:rPr lang="en-US" sz="2500" i="1" dirty="0">
                <a:latin typeface="+mj-lt"/>
                <a:cs typeface="Arial" charset="0"/>
              </a:rPr>
              <a:t>CLK</a:t>
            </a:r>
            <a:r>
              <a:rPr lang="en-US" sz="2500" dirty="0">
                <a:latin typeface="+mj-lt"/>
                <a:cs typeface="Arial" charset="0"/>
              </a:rPr>
              <a:t> rises from 0 to 1, </a:t>
            </a:r>
            <a:r>
              <a:rPr lang="en-US" sz="2500" i="1" dirty="0">
                <a:latin typeface="+mj-lt"/>
                <a:cs typeface="Arial" charset="0"/>
              </a:rPr>
              <a:t>D</a:t>
            </a:r>
            <a:r>
              <a:rPr lang="en-US" sz="2500" dirty="0">
                <a:latin typeface="+mj-lt"/>
                <a:cs typeface="Arial" charset="0"/>
              </a:rPr>
              <a:t> passes through to </a:t>
            </a:r>
            <a:r>
              <a:rPr lang="en-US" sz="2500" i="1" dirty="0">
                <a:latin typeface="+mj-lt"/>
                <a:cs typeface="Arial" charset="0"/>
              </a:rPr>
              <a:t>Q</a:t>
            </a:r>
          </a:p>
          <a:p>
            <a:pPr marL="1143000" lvl="2" indent="-228600">
              <a:buFontTx/>
              <a:buChar char="•"/>
            </a:pPr>
            <a:r>
              <a:rPr lang="en-US" sz="2500" dirty="0">
                <a:latin typeface="+mj-lt"/>
                <a:cs typeface="Arial" charset="0"/>
              </a:rPr>
              <a:t>Otherwise, </a:t>
            </a:r>
            <a:r>
              <a:rPr lang="en-US" sz="2500" i="1" dirty="0">
                <a:latin typeface="+mj-lt"/>
                <a:cs typeface="Arial" charset="0"/>
              </a:rPr>
              <a:t>Q</a:t>
            </a:r>
            <a:r>
              <a:rPr lang="en-US" sz="2500" dirty="0">
                <a:latin typeface="+mj-lt"/>
                <a:cs typeface="Arial" charset="0"/>
              </a:rPr>
              <a:t> holds its previous value</a:t>
            </a:r>
          </a:p>
          <a:p>
            <a:pPr marL="742950" lvl="1" indent="-285750">
              <a:buFontTx/>
              <a:buChar char="–"/>
            </a:pPr>
            <a:r>
              <a:rPr lang="en-US" sz="2500" i="1" dirty="0">
                <a:latin typeface="+mj-lt"/>
                <a:cs typeface="Arial" charset="0"/>
              </a:rPr>
              <a:t>Q </a:t>
            </a:r>
            <a:r>
              <a:rPr lang="en-US" sz="2500" dirty="0">
                <a:latin typeface="+mj-lt"/>
                <a:cs typeface="Arial" charset="0"/>
              </a:rPr>
              <a:t>changes only on rising edge of </a:t>
            </a:r>
            <a:r>
              <a:rPr lang="en-US" sz="2500" i="1" dirty="0">
                <a:latin typeface="+mj-lt"/>
                <a:cs typeface="Arial" charset="0"/>
              </a:rPr>
              <a:t>CLK</a:t>
            </a:r>
          </a:p>
          <a:p>
            <a:pPr marL="342900" indent="-342900"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Called </a:t>
            </a:r>
            <a:r>
              <a:rPr lang="en-US" sz="3200" i="1" dirty="0">
                <a:latin typeface="+mj-lt"/>
                <a:cs typeface="Arial" charset="0"/>
              </a:rPr>
              <a:t>edge-triggered</a:t>
            </a:r>
            <a:endParaRPr lang="en-US" sz="3200" dirty="0">
              <a:latin typeface="+mj-lt"/>
              <a:cs typeface="Arial" charset="0"/>
            </a:endParaRPr>
          </a:p>
          <a:p>
            <a:pPr marL="342900" indent="-342900"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Activated on the clock edge</a:t>
            </a:r>
          </a:p>
          <a:p>
            <a:pPr marL="342900" indent="-342900"/>
            <a:endParaRPr lang="en-US" sz="2400" i="1" baseline="-25000" dirty="0">
              <a:latin typeface="+mj-lt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D Flip-Flop</a:t>
            </a:r>
          </a:p>
        </p:txBody>
      </p:sp>
    </p:spTree>
    <p:extLst>
      <p:ext uri="{BB962C8B-B14F-4D97-AF65-F5344CB8AC3E}">
        <p14:creationId xmlns:p14="http://schemas.microsoft.com/office/powerpoint/2010/main" val="1228334451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2564" name="Object 4"/>
          <p:cNvGraphicFramePr>
            <a:graphicFrameLocks noGrp="1" noChangeAspect="1"/>
          </p:cNvGraphicFramePr>
          <p:nvPr>
            <p:ph sz="quarter" idx="4294967295"/>
            <p:custDataLst>
              <p:tags r:id="rId1"/>
            </p:custDataLst>
          </p:nvPr>
        </p:nvGraphicFramePr>
        <p:xfrm>
          <a:off x="4572000" y="1828800"/>
          <a:ext cx="35052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1400040" imgH="1085760" progId="Visio.Drawing.6">
                  <p:embed/>
                </p:oleObj>
              </mc:Choice>
              <mc:Fallback>
                <p:oleObj name="VISIO" r:id="rId7" imgW="1400040" imgH="1085760" progId="Visio.Drawing.6">
                  <p:embed/>
                  <p:pic>
                    <p:nvPicPr>
                      <p:cNvPr id="9625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828800"/>
                        <a:ext cx="3505200" cy="271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56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62569" name="Rectangle 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10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Two back-to-back latches (L1 and L2) controlled by complementary clocks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When </a:t>
            </a:r>
            <a:r>
              <a:rPr lang="en-US" sz="2400" b="1" i="1" dirty="0">
                <a:latin typeface="+mj-lt"/>
                <a:cs typeface="Arial" charset="0"/>
              </a:rPr>
              <a:t>CLK</a:t>
            </a:r>
            <a:r>
              <a:rPr lang="en-US" sz="2400" b="1" dirty="0">
                <a:latin typeface="+mj-lt"/>
                <a:cs typeface="Arial" charset="0"/>
              </a:rPr>
              <a:t> = 0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L1 is transparent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L2 is opaque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i="1" dirty="0">
                <a:latin typeface="+mj-lt"/>
                <a:cs typeface="Arial" charset="0"/>
              </a:rPr>
              <a:t>D</a:t>
            </a:r>
            <a:r>
              <a:rPr lang="en-US" sz="2000" dirty="0">
                <a:latin typeface="+mj-lt"/>
                <a:cs typeface="Arial" charset="0"/>
              </a:rPr>
              <a:t> passes through to N1</a:t>
            </a:r>
            <a:endParaRPr lang="en-US" sz="2000" i="1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When </a:t>
            </a:r>
            <a:r>
              <a:rPr lang="en-US" sz="2400" b="1" i="1" dirty="0">
                <a:latin typeface="+mj-lt"/>
                <a:cs typeface="Arial" charset="0"/>
              </a:rPr>
              <a:t>CLK</a:t>
            </a:r>
            <a:r>
              <a:rPr lang="en-US" sz="2400" b="1" dirty="0">
                <a:latin typeface="+mj-lt"/>
                <a:cs typeface="Arial" charset="0"/>
              </a:rPr>
              <a:t> = 1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L2 is transparent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L1 is opaque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N1 passes through to </a:t>
            </a:r>
            <a:r>
              <a:rPr lang="en-US" sz="2000" i="1" dirty="0">
                <a:latin typeface="+mj-lt"/>
                <a:cs typeface="Arial" charset="0"/>
              </a:rPr>
              <a:t>Q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Thus, on the edge of the clock (when </a:t>
            </a:r>
            <a:r>
              <a:rPr lang="en-US" sz="2400" b="1" i="1" dirty="0">
                <a:latin typeface="+mj-lt"/>
                <a:cs typeface="Arial" charset="0"/>
              </a:rPr>
              <a:t>CLK</a:t>
            </a:r>
            <a:r>
              <a:rPr lang="en-US" sz="2400" b="1" dirty="0">
                <a:latin typeface="+mj-lt"/>
                <a:cs typeface="Arial" charset="0"/>
              </a:rPr>
              <a:t> rises from 0   1</a:t>
            </a:r>
            <a:r>
              <a:rPr lang="en-US" sz="2400" dirty="0">
                <a:latin typeface="+mj-lt"/>
                <a:cs typeface="Arial" charset="0"/>
              </a:rPr>
              <a:t>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i="1" dirty="0">
                <a:latin typeface="+mj-lt"/>
                <a:cs typeface="Arial" charset="0"/>
              </a:rPr>
              <a:t>D</a:t>
            </a:r>
            <a:r>
              <a:rPr lang="en-US" sz="2000" dirty="0">
                <a:latin typeface="+mj-lt"/>
                <a:cs typeface="Arial" charset="0"/>
              </a:rPr>
              <a:t> passes through to </a:t>
            </a:r>
            <a:r>
              <a:rPr lang="en-US" sz="2000" i="1" dirty="0">
                <a:latin typeface="+mj-lt"/>
                <a:cs typeface="Arial" charset="0"/>
              </a:rPr>
              <a:t>Q</a:t>
            </a:r>
          </a:p>
          <a:p>
            <a:pPr marL="342900" indent="-342900">
              <a:spcBef>
                <a:spcPct val="20000"/>
              </a:spcBef>
            </a:pPr>
            <a:endParaRPr lang="en-US" sz="2400" i="1" baseline="-25000" dirty="0">
              <a:latin typeface="+mj-lt"/>
              <a:cs typeface="Arial" charset="0"/>
            </a:endParaRPr>
          </a:p>
        </p:txBody>
      </p:sp>
      <p:sp>
        <p:nvSpPr>
          <p:cNvPr id="962571" name="Line 11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7467600" y="5105400"/>
            <a:ext cx="2286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D Flip-Flop Internal Circuit</a:t>
            </a:r>
          </a:p>
        </p:txBody>
      </p:sp>
    </p:spTree>
    <p:extLst>
      <p:ext uri="{BB962C8B-B14F-4D97-AF65-F5344CB8AC3E}">
        <p14:creationId xmlns:p14="http://schemas.microsoft.com/office/powerpoint/2010/main" val="1452530836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3587" name="Object 3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</p:nvPr>
        </p:nvGraphicFramePr>
        <p:xfrm>
          <a:off x="2590800" y="1066800"/>
          <a:ext cx="1366838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491760" imgH="603000" progId="Visio.Drawing.6">
                  <p:embed/>
                </p:oleObj>
              </mc:Choice>
              <mc:Fallback>
                <p:oleObj name="VISIO" r:id="rId6" imgW="491760" imgH="603000" progId="Visio.Drawing.6">
                  <p:embed/>
                  <p:pic>
                    <p:nvPicPr>
                      <p:cNvPr id="9635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066800"/>
                        <a:ext cx="1366838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3588" name="Object 4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</p:nvPr>
        </p:nvGraphicFramePr>
        <p:xfrm>
          <a:off x="4648200" y="1066800"/>
          <a:ext cx="1404937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495000" imgH="603000" progId="Visio.Drawing.6">
                  <p:embed/>
                </p:oleObj>
              </mc:Choice>
              <mc:Fallback>
                <p:oleObj name="VISIO" r:id="rId8" imgW="495000" imgH="603000" progId="Visio.Drawing.6">
                  <p:embed/>
                  <p:pic>
                    <p:nvPicPr>
                      <p:cNvPr id="9635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066800"/>
                        <a:ext cx="1404937" cy="171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3590" name="Object 6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</p:nvPr>
        </p:nvGraphicFramePr>
        <p:xfrm>
          <a:off x="729824" y="3276600"/>
          <a:ext cx="8261776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0" imgW="4835160" imgH="1288800" progId="Visio.Drawing.6">
                  <p:embed/>
                </p:oleObj>
              </mc:Choice>
              <mc:Fallback>
                <p:oleObj name="VISIO" r:id="rId10" imgW="4835160" imgH="1288800" progId="Visio.Drawing.6">
                  <p:embed/>
                  <p:pic>
                    <p:nvPicPr>
                      <p:cNvPr id="9635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824" y="3276600"/>
                        <a:ext cx="8261776" cy="2203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D Latch vs. D Flip-Flop (</a:t>
            </a:r>
            <a:r>
              <a:rPr lang="en-US" sz="4400" dirty="0">
                <a:solidFill>
                  <a:srgbClr val="FF0000"/>
                </a:solidFill>
                <a:latin typeface="+mj-lt"/>
              </a:rPr>
              <a:t>Do it</a:t>
            </a:r>
            <a:r>
              <a:rPr lang="en-US" sz="4400" dirty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429558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9974" name="Object 6"/>
          <p:cNvGraphicFramePr>
            <a:graphicFrameLocks noGrp="1" noChangeAspect="1"/>
          </p:cNvGraphicFramePr>
          <p:nvPr>
            <p:ph sz="quarter" idx="4294967295"/>
            <p:custDataLst>
              <p:tags r:id="rId1"/>
            </p:custDataLst>
          </p:nvPr>
        </p:nvGraphicFramePr>
        <p:xfrm>
          <a:off x="685800" y="3276599"/>
          <a:ext cx="8305800" cy="2220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4835160" imgH="1292040" progId="Visio.Drawing.6">
                  <p:embed/>
                </p:oleObj>
              </mc:Choice>
              <mc:Fallback>
                <p:oleObj name="VISIO" r:id="rId6" imgW="4835160" imgH="1292040" progId="Visio.Drawing.6">
                  <p:embed/>
                  <p:pic>
                    <p:nvPicPr>
                      <p:cNvPr id="97997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276599"/>
                        <a:ext cx="8305800" cy="22203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D Latch vs. D Flip-Flop (</a:t>
            </a:r>
            <a:r>
              <a:rPr lang="en-US" sz="4400" dirty="0">
                <a:solidFill>
                  <a:srgbClr val="FF0000"/>
                </a:solidFill>
                <a:latin typeface="+mj-lt"/>
              </a:rPr>
              <a:t>Done</a:t>
            </a:r>
            <a:r>
              <a:rPr lang="en-US" sz="4400" dirty="0">
                <a:latin typeface="+mj-lt"/>
              </a:rPr>
              <a:t>)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590800" y="1066800"/>
          <a:ext cx="1366838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491547" imgH="602985" progId="Visio.Drawing.6">
                  <p:embed/>
                </p:oleObj>
              </mc:Choice>
              <mc:Fallback>
                <p:oleObj name="VISIO" r:id="rId8" imgW="491547" imgH="602985" progId="Visio.Drawing.6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066800"/>
                        <a:ext cx="1366838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4648200" y="1066800"/>
          <a:ext cx="1404938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0" imgW="494600" imgH="602985" progId="Visio.Drawing.6">
                  <p:embed/>
                </p:oleObj>
              </mc:Choice>
              <mc:Fallback>
                <p:oleObj name="VISIO" r:id="rId10" imgW="494600" imgH="602985" progId="Visio.Drawing.6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066800"/>
                        <a:ext cx="1404938" cy="171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3187938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4612" name="Object 4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</p:nvPr>
        </p:nvGraphicFramePr>
        <p:xfrm>
          <a:off x="1371600" y="1066800"/>
          <a:ext cx="2463041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228680" imgH="2317680" progId="Visio.Drawing.6">
                  <p:embed/>
                </p:oleObj>
              </mc:Choice>
              <mc:Fallback>
                <p:oleObj name="VISIO" r:id="rId6" imgW="1228680" imgH="2317680" progId="Visio.Drawing.6">
                  <p:embed/>
                  <p:pic>
                    <p:nvPicPr>
                      <p:cNvPr id="9646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066800"/>
                        <a:ext cx="2463041" cy="464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4613" name="Object 5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</p:nvPr>
        </p:nvGraphicFramePr>
        <p:xfrm>
          <a:off x="4572000" y="2209800"/>
          <a:ext cx="3810000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891000" imgH="488880" progId="Visio.Drawing.6">
                  <p:embed/>
                </p:oleObj>
              </mc:Choice>
              <mc:Fallback>
                <p:oleObj name="VISIO" r:id="rId8" imgW="891000" imgH="488880" progId="Visio.Drawing.6">
                  <p:embed/>
                  <p:pic>
                    <p:nvPicPr>
                      <p:cNvPr id="9646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209800"/>
                        <a:ext cx="3810000" cy="200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461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Registers: Multi-bit Flip-Flop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429000" y="1600200"/>
            <a:ext cx="21336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429000" y="4800600"/>
            <a:ext cx="21336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766236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2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04800" y="1219200"/>
            <a:ext cx="75438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b="1" dirty="0">
                <a:latin typeface="Courier New" pitchFamily="49" charset="0"/>
              </a:rPr>
              <a:t>module</a:t>
            </a:r>
            <a:r>
              <a:rPr lang="en-US" sz="1800" dirty="0">
                <a:latin typeface="Courier New" pitchFamily="49" charset="0"/>
              </a:rPr>
              <a:t> flop(input  </a:t>
            </a:r>
            <a:r>
              <a:rPr lang="en-US" dirty="0">
                <a:latin typeface="Courier New" pitchFamily="49" charset="0"/>
              </a:rPr>
              <a:t>logic</a:t>
            </a:r>
            <a:r>
              <a:rPr lang="en-US" sz="1800" dirty="0">
                <a:latin typeface="Courier New" pitchFamily="49" charset="0"/>
              </a:rPr>
              <a:t>      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, </a:t>
            </a:r>
          </a:p>
          <a:p>
            <a:r>
              <a:rPr lang="en-US" sz="1800" dirty="0">
                <a:latin typeface="Courier New" pitchFamily="49" charset="0"/>
              </a:rPr>
              <a:t>            input  </a:t>
            </a:r>
            <a:r>
              <a:rPr lang="en-US" dirty="0">
                <a:latin typeface="Courier New" pitchFamily="49" charset="0"/>
              </a:rPr>
              <a:t>logic</a:t>
            </a:r>
            <a:r>
              <a:rPr lang="en-US" sz="1800" dirty="0">
                <a:latin typeface="Courier New" pitchFamily="49" charset="0"/>
              </a:rPr>
              <a:t> [3:0] d, </a:t>
            </a:r>
          </a:p>
          <a:p>
            <a:r>
              <a:rPr lang="en-US" sz="1800" dirty="0">
                <a:latin typeface="Courier New" pitchFamily="49" charset="0"/>
              </a:rPr>
              <a:t>            output logic [3:0] q);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				</a:t>
            </a:r>
            <a:r>
              <a:rPr lang="en-US" sz="1800" b="1" dirty="0">
                <a:solidFill>
                  <a:schemeClr val="accent3"/>
                </a:solidFill>
                <a:latin typeface="Courier New" pitchFamily="49" charset="0"/>
              </a:rPr>
              <a:t> // in old Verilog use</a:t>
            </a:r>
            <a:r>
              <a:rPr lang="en-US" sz="1800" dirty="0">
                <a:latin typeface="Courier New" pitchFamily="49" charset="0"/>
              </a:rPr>
              <a:t>	</a:t>
            </a: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always_ff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@(posedge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) </a:t>
            </a:r>
            <a:r>
              <a:rPr lang="en-US" sz="1800" b="1" dirty="0">
                <a:solidFill>
                  <a:schemeClr val="accent3"/>
                </a:solidFill>
                <a:latin typeface="Courier New" pitchFamily="49" charset="0"/>
              </a:rPr>
              <a:t>// always @(posedge </a:t>
            </a:r>
            <a:r>
              <a:rPr lang="en-US" sz="1800" b="1" dirty="0" err="1">
                <a:solidFill>
                  <a:schemeClr val="accent3"/>
                </a:solidFill>
                <a:latin typeface="Courier New" pitchFamily="49" charset="0"/>
              </a:rPr>
              <a:t>clk</a:t>
            </a:r>
            <a:r>
              <a:rPr lang="en-US" sz="1800" b="1" dirty="0">
                <a:solidFill>
                  <a:schemeClr val="accent3"/>
                </a:solidFill>
                <a:latin typeface="Courier New" pitchFamily="49" charset="0"/>
              </a:rPr>
              <a:t>)</a:t>
            </a:r>
          </a:p>
          <a:p>
            <a:r>
              <a:rPr lang="en-US" sz="1800" dirty="0">
                <a:latin typeface="Courier New" pitchFamily="49" charset="0"/>
              </a:rPr>
              <a:t>    q &lt;= d;                </a:t>
            </a:r>
            <a:r>
              <a:rPr lang="en-US" sz="1800" b="1" dirty="0">
                <a:solidFill>
                  <a:schemeClr val="accent3"/>
                </a:solidFill>
                <a:latin typeface="Courier New" pitchFamily="49" charset="0"/>
              </a:rPr>
              <a:t>// pronounced “q gets d”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b="1" dirty="0" err="1">
                <a:latin typeface="Courier New" pitchFamily="49" charset="0"/>
              </a:rPr>
              <a:t>endmodule</a:t>
            </a:r>
            <a:endParaRPr lang="en-US" sz="1800" b="1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</p:txBody>
      </p:sp>
      <p:pic>
        <p:nvPicPr>
          <p:cNvPr id="862213" name="Picture 5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168775"/>
            <a:ext cx="4808538" cy="104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D Flip-Flop</a:t>
            </a:r>
          </a:p>
        </p:txBody>
      </p:sp>
    </p:spTree>
    <p:extLst>
      <p:ext uri="{BB962C8B-B14F-4D97-AF65-F5344CB8AC3E}">
        <p14:creationId xmlns:p14="http://schemas.microsoft.com/office/powerpoint/2010/main" val="1776606946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234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066800"/>
            <a:ext cx="8458200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>
                <a:latin typeface="Courier New" pitchFamily="49" charset="0"/>
              </a:rPr>
              <a:t>module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flopr</a:t>
            </a:r>
            <a:r>
              <a:rPr lang="en-US" sz="1800" dirty="0">
                <a:latin typeface="Courier New" pitchFamily="49" charset="0"/>
              </a:rPr>
              <a:t>(input  logic      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,</a:t>
            </a:r>
          </a:p>
          <a:p>
            <a:r>
              <a:rPr lang="en-US" sz="1800" dirty="0">
                <a:latin typeface="Courier New" pitchFamily="49" charset="0"/>
              </a:rPr>
              <a:t>             input  logic       reset, </a:t>
            </a:r>
          </a:p>
          <a:p>
            <a:r>
              <a:rPr lang="en-US" sz="1800" dirty="0">
                <a:latin typeface="Courier New" pitchFamily="49" charset="0"/>
              </a:rPr>
              <a:t>             input  logic [3:0] d, </a:t>
            </a:r>
          </a:p>
          <a:p>
            <a:r>
              <a:rPr lang="en-US" sz="1800" dirty="0">
                <a:latin typeface="Courier New" pitchFamily="49" charset="0"/>
              </a:rPr>
              <a:t>             output logic [3:0] q);</a:t>
            </a:r>
          </a:p>
          <a:p>
            <a:r>
              <a:rPr lang="en-US" sz="1800" dirty="0">
                <a:latin typeface="Courier New" pitchFamily="49" charset="0"/>
              </a:rPr>
              <a:t> </a:t>
            </a:r>
          </a:p>
          <a:p>
            <a:r>
              <a:rPr lang="en-US" sz="1800" dirty="0">
                <a:solidFill>
                  <a:schemeClr val="accent3"/>
                </a:solidFill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chemeClr val="accent3"/>
                </a:solidFill>
                <a:latin typeface="Courier New" pitchFamily="49" charset="0"/>
              </a:rPr>
              <a:t>// synchronous reset</a:t>
            </a: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always_ff</a:t>
            </a:r>
            <a:r>
              <a:rPr lang="en-US" sz="1800" dirty="0">
                <a:latin typeface="Courier New" pitchFamily="49" charset="0"/>
              </a:rPr>
              <a:t> @(</a:t>
            </a:r>
            <a:r>
              <a:rPr lang="en-US" sz="1800" dirty="0" err="1">
                <a:latin typeface="Courier New" pitchFamily="49" charset="0"/>
              </a:rPr>
              <a:t>posedge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b="1" dirty="0">
                <a:latin typeface="Courier New" pitchFamily="49" charset="0"/>
              </a:rPr>
              <a:t>if</a:t>
            </a:r>
            <a:r>
              <a:rPr lang="en-US" sz="1800" dirty="0">
                <a:latin typeface="Courier New" pitchFamily="49" charset="0"/>
              </a:rPr>
              <a:t> (reset) q &lt;= 4'b0;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b="1" dirty="0">
                <a:latin typeface="Courier New" pitchFamily="49" charset="0"/>
              </a:rPr>
              <a:t>else</a:t>
            </a:r>
            <a:r>
              <a:rPr lang="en-US" sz="1800" dirty="0">
                <a:latin typeface="Courier New" pitchFamily="49" charset="0"/>
              </a:rPr>
              <a:t>       q &lt;= d;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b="1" dirty="0" err="1">
                <a:latin typeface="Courier New" pitchFamily="49" charset="0"/>
              </a:rPr>
              <a:t>endmodule</a:t>
            </a:r>
            <a:endParaRPr lang="en-US" sz="1800" b="1" dirty="0">
              <a:latin typeface="Courier New" pitchFamily="49" charset="0"/>
            </a:endParaRPr>
          </a:p>
        </p:txBody>
      </p:sp>
      <p:graphicFrame>
        <p:nvGraphicFramePr>
          <p:cNvPr id="863237" name="Object 5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</p:nvPr>
        </p:nvGraphicFramePr>
        <p:xfrm>
          <a:off x="1905000" y="4343400"/>
          <a:ext cx="6400800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332800" imgH="560520" progId="Visio.Drawing.6">
                  <p:embed/>
                </p:oleObj>
              </mc:Choice>
              <mc:Fallback>
                <p:oleObj name="VISIO" r:id="rId6" imgW="2332800" imgH="560520" progId="Visio.Drawing.6">
                  <p:embed/>
                  <p:pic>
                    <p:nvPicPr>
                      <p:cNvPr id="8632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343400"/>
                        <a:ext cx="6400800" cy="147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323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Resettable D Flip-Flop</a:t>
            </a:r>
          </a:p>
        </p:txBody>
      </p:sp>
    </p:spTree>
    <p:extLst>
      <p:ext uri="{BB962C8B-B14F-4D97-AF65-F5344CB8AC3E}">
        <p14:creationId xmlns:p14="http://schemas.microsoft.com/office/powerpoint/2010/main" val="3909094965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58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066800"/>
            <a:ext cx="8458200" cy="33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>
                <a:latin typeface="Courier New" pitchFamily="49" charset="0"/>
              </a:rPr>
              <a:t>module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flopr</a:t>
            </a:r>
            <a:r>
              <a:rPr lang="en-US" sz="1800" dirty="0">
                <a:latin typeface="Courier New" pitchFamily="49" charset="0"/>
              </a:rPr>
              <a:t>(input  logic      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,</a:t>
            </a:r>
          </a:p>
          <a:p>
            <a:r>
              <a:rPr lang="en-US" sz="1800" dirty="0">
                <a:latin typeface="Courier New" pitchFamily="49" charset="0"/>
              </a:rPr>
              <a:t>             input  logic       reset, </a:t>
            </a:r>
          </a:p>
          <a:p>
            <a:r>
              <a:rPr lang="en-US" sz="1800" dirty="0">
                <a:latin typeface="Courier New" pitchFamily="49" charset="0"/>
              </a:rPr>
              <a:t>             input  logic [3:0] d, </a:t>
            </a:r>
          </a:p>
          <a:p>
            <a:r>
              <a:rPr lang="en-US" sz="1800" dirty="0">
                <a:latin typeface="Courier New" pitchFamily="49" charset="0"/>
              </a:rPr>
              <a:t>             output logic [3:0] q);</a:t>
            </a:r>
          </a:p>
          <a:p>
            <a:r>
              <a:rPr lang="en-US" sz="1800" dirty="0">
                <a:latin typeface="Courier New" pitchFamily="49" charset="0"/>
              </a:rPr>
              <a:t>   </a:t>
            </a:r>
          </a:p>
          <a:p>
            <a:r>
              <a:rPr lang="en-US" sz="1800" dirty="0">
                <a:solidFill>
                  <a:schemeClr val="accent3"/>
                </a:solidFill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chemeClr val="accent3"/>
                </a:solidFill>
                <a:latin typeface="Courier New" pitchFamily="49" charset="0"/>
              </a:rPr>
              <a:t>// asynchronous reset</a:t>
            </a: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always_ff</a:t>
            </a:r>
            <a:r>
              <a:rPr lang="en-US" sz="1800" dirty="0">
                <a:latin typeface="Courier New" pitchFamily="49" charset="0"/>
              </a:rPr>
              <a:t> @(</a:t>
            </a:r>
            <a:r>
              <a:rPr lang="en-US" sz="1800" dirty="0" err="1">
                <a:latin typeface="Courier New" pitchFamily="49" charset="0"/>
              </a:rPr>
              <a:t>posedge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posedge</a:t>
            </a:r>
            <a:r>
              <a:rPr lang="en-US" sz="1800" dirty="0">
                <a:latin typeface="Courier New" pitchFamily="49" charset="0"/>
              </a:rPr>
              <a:t> reset)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b="1" dirty="0">
                <a:latin typeface="Courier New" pitchFamily="49" charset="0"/>
              </a:rPr>
              <a:t>if</a:t>
            </a:r>
            <a:r>
              <a:rPr lang="en-US" sz="1800" dirty="0">
                <a:latin typeface="Courier New" pitchFamily="49" charset="0"/>
              </a:rPr>
              <a:t> (reset) q &lt;= 4'b0;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b="1" dirty="0">
                <a:latin typeface="Courier New" pitchFamily="49" charset="0"/>
              </a:rPr>
              <a:t>else</a:t>
            </a:r>
            <a:r>
              <a:rPr lang="en-US" sz="1800" dirty="0">
                <a:latin typeface="Courier New" pitchFamily="49" charset="0"/>
              </a:rPr>
              <a:t>       q &lt;= d;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b="1" dirty="0" err="1">
                <a:latin typeface="Courier New" pitchFamily="49" charset="0"/>
              </a:rPr>
              <a:t>endmodule</a:t>
            </a:r>
            <a:endParaRPr lang="en-US" sz="1800" b="1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</p:txBody>
      </p:sp>
      <p:graphicFrame>
        <p:nvGraphicFramePr>
          <p:cNvPr id="864260" name="Object 4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</p:nvPr>
        </p:nvGraphicFramePr>
        <p:xfrm>
          <a:off x="1600200" y="4267200"/>
          <a:ext cx="6248400" cy="167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332800" imgH="653040" progId="Visio.Drawing.6">
                  <p:embed/>
                </p:oleObj>
              </mc:Choice>
              <mc:Fallback>
                <p:oleObj name="VISIO" r:id="rId6" imgW="2332800" imgH="653040" progId="Visio.Drawing.6">
                  <p:embed/>
                  <p:pic>
                    <p:nvPicPr>
                      <p:cNvPr id="8642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267200"/>
                        <a:ext cx="6248400" cy="167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426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Resettable D Flip-Flop</a:t>
            </a:r>
          </a:p>
        </p:txBody>
      </p:sp>
    </p:spTree>
    <p:extLst>
      <p:ext uri="{BB962C8B-B14F-4D97-AF65-F5344CB8AC3E}">
        <p14:creationId xmlns:p14="http://schemas.microsoft.com/office/powerpoint/2010/main" val="3768019150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04800" y="1066800"/>
            <a:ext cx="8458200" cy="366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>
                <a:latin typeface="Courier New" pitchFamily="49" charset="0"/>
              </a:rPr>
              <a:t>module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flopren</a:t>
            </a:r>
            <a:r>
              <a:rPr lang="en-US" sz="1800" dirty="0">
                <a:latin typeface="Courier New" pitchFamily="49" charset="0"/>
              </a:rPr>
              <a:t>(input </a:t>
            </a:r>
            <a:r>
              <a:rPr lang="en-US" dirty="0">
                <a:latin typeface="Courier New" pitchFamily="49" charset="0"/>
              </a:rPr>
              <a:t> logic</a:t>
            </a:r>
            <a:r>
              <a:rPr lang="en-US" sz="1800" dirty="0">
                <a:latin typeface="Courier New" pitchFamily="49" charset="0"/>
              </a:rPr>
              <a:t>      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,</a:t>
            </a:r>
          </a:p>
          <a:p>
            <a:r>
              <a:rPr lang="en-US" sz="1800" dirty="0">
                <a:latin typeface="Courier New" pitchFamily="49" charset="0"/>
              </a:rPr>
              <a:t>               input  logic       reset, </a:t>
            </a:r>
          </a:p>
          <a:p>
            <a:r>
              <a:rPr lang="en-US" sz="1800" dirty="0">
                <a:latin typeface="Courier New" pitchFamily="49" charset="0"/>
              </a:rPr>
              <a:t>               input  logic       en, </a:t>
            </a:r>
          </a:p>
          <a:p>
            <a:r>
              <a:rPr lang="en-US" sz="1800" dirty="0">
                <a:latin typeface="Courier New" pitchFamily="49" charset="0"/>
              </a:rPr>
              <a:t>               input  logic [3:0] d, </a:t>
            </a:r>
          </a:p>
          <a:p>
            <a:r>
              <a:rPr lang="en-US" sz="1800" dirty="0">
                <a:latin typeface="Courier New" pitchFamily="49" charset="0"/>
              </a:rPr>
              <a:t>               output logic [3:0] q);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solidFill>
                  <a:schemeClr val="accent3"/>
                </a:solidFill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chemeClr val="accent3"/>
                </a:solidFill>
                <a:latin typeface="Courier New" pitchFamily="49" charset="0"/>
              </a:rPr>
              <a:t>// enable and asynchronous reset</a:t>
            </a: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always_ff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@(</a:t>
            </a:r>
            <a:r>
              <a:rPr lang="en-US" sz="1800" dirty="0" err="1">
                <a:latin typeface="Courier New" pitchFamily="49" charset="0"/>
              </a:rPr>
              <a:t>posedge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posedge</a:t>
            </a:r>
            <a:r>
              <a:rPr lang="en-US" sz="1800" dirty="0">
                <a:latin typeface="Courier New" pitchFamily="49" charset="0"/>
              </a:rPr>
              <a:t> reset)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b="1" dirty="0">
                <a:latin typeface="Courier New" pitchFamily="49" charset="0"/>
              </a:rPr>
              <a:t>if</a:t>
            </a:r>
            <a:r>
              <a:rPr lang="en-US" sz="1800" dirty="0">
                <a:latin typeface="Courier New" pitchFamily="49" charset="0"/>
              </a:rPr>
              <a:t>      (reset) q &lt;= 4'b0;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b="1" dirty="0">
                <a:latin typeface="Courier New" pitchFamily="49" charset="0"/>
              </a:rPr>
              <a:t>else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if</a:t>
            </a:r>
            <a:r>
              <a:rPr lang="en-US" sz="1800" dirty="0">
                <a:latin typeface="Courier New" pitchFamily="49" charset="0"/>
              </a:rPr>
              <a:t> (en)    q &lt;= d;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b="1" dirty="0" err="1">
                <a:latin typeface="Courier New" pitchFamily="49" charset="0"/>
              </a:rPr>
              <a:t>endmodule</a:t>
            </a:r>
            <a:r>
              <a:rPr lang="en-US" sz="1800" dirty="0">
                <a:latin typeface="Courier New" pitchFamily="49" charset="0"/>
              </a:rPr>
              <a:t> </a:t>
            </a:r>
          </a:p>
          <a:p>
            <a:endParaRPr lang="en-US" sz="1800" dirty="0">
              <a:latin typeface="Courier New" pitchFamily="49" charset="0"/>
            </a:endParaRPr>
          </a:p>
        </p:txBody>
      </p:sp>
      <p:sp>
        <p:nvSpPr>
          <p:cNvPr id="86528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pic>
        <p:nvPicPr>
          <p:cNvPr id="865285" name="Picture 5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488" y="4038600"/>
            <a:ext cx="6095312" cy="178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D Flip-Flop with Enable</a:t>
            </a:r>
          </a:p>
        </p:txBody>
      </p:sp>
    </p:spTree>
    <p:extLst>
      <p:ext uri="{BB962C8B-B14F-4D97-AF65-F5344CB8AC3E}">
        <p14:creationId xmlns:p14="http://schemas.microsoft.com/office/powerpoint/2010/main" val="316140584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74241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5744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226641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The state of a circuit influences its future behavior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State elements store state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 err="1">
                <a:latin typeface="+mj-lt"/>
                <a:cs typeface="Arial" charset="0"/>
              </a:rPr>
              <a:t>Bistable</a:t>
            </a:r>
            <a:r>
              <a:rPr lang="en-US" sz="2800" dirty="0">
                <a:latin typeface="+mj-lt"/>
                <a:cs typeface="Arial" charset="0"/>
              </a:rPr>
              <a:t> circuit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>
                <a:latin typeface="+mj-lt"/>
                <a:cs typeface="Arial" charset="0"/>
              </a:rPr>
              <a:t>SR Latch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>
                <a:latin typeface="+mj-lt"/>
                <a:cs typeface="Arial" charset="0"/>
              </a:rPr>
              <a:t>D Latch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>
                <a:latin typeface="+mj-lt"/>
                <a:cs typeface="Arial" charset="0"/>
              </a:rPr>
              <a:t>D Flip-flop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State Elements</a:t>
            </a:r>
          </a:p>
        </p:txBody>
      </p:sp>
    </p:spTree>
    <p:extLst>
      <p:ext uri="{BB962C8B-B14F-4D97-AF65-F5344CB8AC3E}">
        <p14:creationId xmlns:p14="http://schemas.microsoft.com/office/powerpoint/2010/main" val="19516590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8470" name="Object 6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19611879"/>
              </p:ext>
            </p:extLst>
          </p:nvPr>
        </p:nvGraphicFramePr>
        <p:xfrm>
          <a:off x="1943100" y="3582649"/>
          <a:ext cx="5867400" cy="205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2060280" imgH="720360" progId="Visio.Drawing.6">
                  <p:embed/>
                </p:oleObj>
              </mc:Choice>
              <mc:Fallback>
                <p:oleObj name="VISIO" r:id="rId7" imgW="2060280" imgH="720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3582649"/>
                        <a:ext cx="5867400" cy="2051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846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5846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54177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Fundamental building block of other state elements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Two outputs: </a:t>
            </a:r>
            <a:r>
              <a:rPr lang="en-US" sz="3200" i="1" dirty="0">
                <a:latin typeface="+mj-lt"/>
                <a:cs typeface="Arial" charset="0"/>
              </a:rPr>
              <a:t>Q</a:t>
            </a:r>
            <a:r>
              <a:rPr lang="en-US" sz="3200" dirty="0">
                <a:latin typeface="+mj-lt"/>
                <a:cs typeface="Arial" charset="0"/>
              </a:rPr>
              <a:t>, </a:t>
            </a:r>
            <a:r>
              <a:rPr lang="en-US" sz="3200" i="1" dirty="0">
                <a:latin typeface="+mj-lt"/>
                <a:cs typeface="Arial" charset="0"/>
              </a:rPr>
              <a:t>Q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No inputs</a:t>
            </a:r>
          </a:p>
        </p:txBody>
      </p:sp>
      <p:sp>
        <p:nvSpPr>
          <p:cNvPr id="958476" name="Line 12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4038600" y="2438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Bistable</a:t>
            </a:r>
            <a:r>
              <a:rPr lang="en-US" sz="4400" dirty="0">
                <a:latin typeface="+mj-lt"/>
              </a:rPr>
              <a:t> Circuit</a:t>
            </a:r>
          </a:p>
        </p:txBody>
      </p:sp>
    </p:spTree>
    <p:extLst>
      <p:ext uri="{BB962C8B-B14F-4D97-AF65-F5344CB8AC3E}">
        <p14:creationId xmlns:p14="http://schemas.microsoft.com/office/powerpoint/2010/main" val="162311628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9739" name="Object 11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41272292"/>
              </p:ext>
            </p:extLst>
          </p:nvPr>
        </p:nvGraphicFramePr>
        <p:xfrm>
          <a:off x="6553200" y="1295400"/>
          <a:ext cx="1752600" cy="148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1" imgW="914400" imgH="774720" progId="Visio.Drawing.6">
                  <p:embed/>
                </p:oleObj>
              </mc:Choice>
              <mc:Fallback>
                <p:oleObj name="VISIO" r:id="rId11" imgW="914400" imgH="774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1295400"/>
                        <a:ext cx="1752600" cy="148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9741" name="Object 13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01843704"/>
              </p:ext>
            </p:extLst>
          </p:nvPr>
        </p:nvGraphicFramePr>
        <p:xfrm>
          <a:off x="6553200" y="3124200"/>
          <a:ext cx="1752600" cy="148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3" imgW="914400" imgH="774720" progId="Visio.Drawing.6">
                  <p:embed/>
                </p:oleObj>
              </mc:Choice>
              <mc:Fallback>
                <p:oleObj name="VISIO" r:id="rId13" imgW="914400" imgH="774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3124200"/>
                        <a:ext cx="1752600" cy="148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973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69732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1000" y="9144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Consider the two possible cases: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b="1" i="1" dirty="0">
                <a:latin typeface="+mj-lt"/>
                <a:cs typeface="Arial" charset="0"/>
              </a:rPr>
              <a:t>Q</a:t>
            </a:r>
            <a:r>
              <a:rPr lang="en-US" sz="2800" b="1" dirty="0">
                <a:latin typeface="+mj-lt"/>
                <a:cs typeface="Arial" charset="0"/>
              </a:rPr>
              <a:t> = 0: </a:t>
            </a:r>
          </a:p>
          <a:p>
            <a:pPr lvl="1">
              <a:spcBef>
                <a:spcPct val="20000"/>
              </a:spcBef>
            </a:pPr>
            <a:r>
              <a:rPr lang="en-US" sz="2800" b="1" dirty="0">
                <a:latin typeface="+mj-lt"/>
                <a:cs typeface="Arial" charset="0"/>
              </a:rPr>
              <a:t>   </a:t>
            </a:r>
            <a:r>
              <a:rPr lang="en-US" sz="2800" dirty="0">
                <a:latin typeface="+mj-lt"/>
                <a:cs typeface="Arial" charset="0"/>
              </a:rPr>
              <a:t>then </a:t>
            </a:r>
            <a:r>
              <a:rPr lang="en-US" sz="2800" i="1" dirty="0">
                <a:latin typeface="+mj-lt"/>
                <a:cs typeface="Arial" charset="0"/>
              </a:rPr>
              <a:t>Q</a:t>
            </a:r>
            <a:r>
              <a:rPr lang="en-US" sz="2800" dirty="0">
                <a:latin typeface="+mj-lt"/>
                <a:cs typeface="Arial" charset="0"/>
              </a:rPr>
              <a:t> = 0, </a:t>
            </a:r>
            <a:r>
              <a:rPr lang="en-US" sz="2800" i="1" dirty="0">
                <a:latin typeface="+mj-lt"/>
                <a:cs typeface="Arial" charset="0"/>
              </a:rPr>
              <a:t>Q</a:t>
            </a:r>
            <a:r>
              <a:rPr lang="en-US" sz="2800" dirty="0">
                <a:latin typeface="+mj-lt"/>
                <a:cs typeface="Arial" charset="0"/>
              </a:rPr>
              <a:t> = 1 (consistent)</a:t>
            </a:r>
          </a:p>
          <a:p>
            <a:pPr lvl="1">
              <a:spcBef>
                <a:spcPct val="20000"/>
              </a:spcBef>
            </a:pPr>
            <a:endParaRPr lang="en-US" sz="2800" dirty="0">
              <a:latin typeface="+mj-lt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b="1" i="1" dirty="0">
                <a:latin typeface="+mj-lt"/>
                <a:cs typeface="Arial" charset="0"/>
              </a:rPr>
              <a:t>Q</a:t>
            </a:r>
            <a:r>
              <a:rPr lang="en-US" sz="2800" b="1" dirty="0">
                <a:latin typeface="+mj-lt"/>
                <a:cs typeface="Arial" charset="0"/>
              </a:rPr>
              <a:t> = 1: </a:t>
            </a:r>
          </a:p>
          <a:p>
            <a:pPr lvl="1">
              <a:spcBef>
                <a:spcPct val="20000"/>
              </a:spcBef>
            </a:pPr>
            <a:r>
              <a:rPr lang="en-US" sz="2800" b="1" dirty="0">
                <a:latin typeface="+mj-lt"/>
                <a:cs typeface="Arial" charset="0"/>
              </a:rPr>
              <a:t>   </a:t>
            </a:r>
            <a:r>
              <a:rPr lang="en-US" sz="2800" dirty="0">
                <a:latin typeface="+mj-lt"/>
                <a:cs typeface="Arial" charset="0"/>
              </a:rPr>
              <a:t>then </a:t>
            </a:r>
            <a:r>
              <a:rPr lang="en-US" sz="2800" i="1" dirty="0">
                <a:latin typeface="+mj-lt"/>
                <a:cs typeface="Arial" charset="0"/>
              </a:rPr>
              <a:t>Q</a:t>
            </a:r>
            <a:r>
              <a:rPr lang="en-US" sz="2800" dirty="0">
                <a:latin typeface="+mj-lt"/>
                <a:cs typeface="Arial" charset="0"/>
              </a:rPr>
              <a:t> = 1, </a:t>
            </a:r>
            <a:r>
              <a:rPr lang="en-US" sz="2800" i="1" dirty="0">
                <a:latin typeface="+mj-lt"/>
                <a:cs typeface="Arial" charset="0"/>
              </a:rPr>
              <a:t>Q</a:t>
            </a:r>
            <a:r>
              <a:rPr lang="en-US" sz="2800" dirty="0">
                <a:latin typeface="+mj-lt"/>
                <a:cs typeface="Arial" charset="0"/>
              </a:rPr>
              <a:t> = 0 (consistent)</a:t>
            </a:r>
          </a:p>
          <a:p>
            <a:pPr lvl="1">
              <a:spcBef>
                <a:spcPct val="20000"/>
              </a:spcBef>
            </a:pPr>
            <a:endParaRPr lang="en-US" sz="2800" dirty="0">
              <a:latin typeface="+mj-lt"/>
              <a:cs typeface="Arial" charset="0"/>
            </a:endParaRPr>
          </a:p>
          <a:p>
            <a:pPr lvl="1">
              <a:spcBef>
                <a:spcPct val="20000"/>
              </a:spcBef>
            </a:pPr>
            <a:endParaRPr lang="en-US" sz="7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Stores 1 bit of state in the state variable, Q (or Q)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But there are </a:t>
            </a:r>
            <a:r>
              <a:rPr lang="en-US" sz="2600" b="1" u="sng" dirty="0">
                <a:latin typeface="+mj-lt"/>
                <a:cs typeface="Arial" charset="0"/>
              </a:rPr>
              <a:t>no inputs to control the state</a:t>
            </a:r>
          </a:p>
        </p:txBody>
      </p:sp>
      <p:sp>
        <p:nvSpPr>
          <p:cNvPr id="969734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2895600" y="2133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9735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2514600" y="2362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9736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086600" y="445611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Bistable</a:t>
            </a:r>
            <a:r>
              <a:rPr lang="en-US" sz="4400" dirty="0">
                <a:latin typeface="+mj-lt"/>
              </a:rPr>
              <a:t> Circuit Analysis</a:t>
            </a:r>
          </a:p>
        </p:txBody>
      </p:sp>
      <p:sp>
        <p:nvSpPr>
          <p:cNvPr id="13" name="Line 7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2895600" y="3657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6322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8708" name="Object 4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57862147"/>
              </p:ext>
            </p:extLst>
          </p:nvPr>
        </p:nvGraphicFramePr>
        <p:xfrm>
          <a:off x="2893660" y="990600"/>
          <a:ext cx="282134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057320" imgH="828720" progId="Visio.Drawing.6">
                  <p:embed/>
                </p:oleObj>
              </mc:Choice>
              <mc:Fallback>
                <p:oleObj name="VISIO" r:id="rId6" imgW="1057320" imgH="828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3660" y="990600"/>
                        <a:ext cx="282134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870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6870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2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SR Latch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sz="44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Consider the four possible cases: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i="1" dirty="0">
                <a:latin typeface="+mj-lt"/>
                <a:cs typeface="Arial" charset="0"/>
              </a:rPr>
              <a:t>S</a:t>
            </a:r>
            <a:r>
              <a:rPr lang="en-US" sz="2600" b="1" dirty="0">
                <a:latin typeface="+mj-lt"/>
                <a:cs typeface="Arial" charset="0"/>
              </a:rPr>
              <a:t> = 1, </a:t>
            </a:r>
            <a:r>
              <a:rPr lang="en-US" sz="2600" b="1" i="1" dirty="0">
                <a:latin typeface="+mj-lt"/>
                <a:cs typeface="Arial" charset="0"/>
              </a:rPr>
              <a:t>R</a:t>
            </a:r>
            <a:r>
              <a:rPr lang="en-US" sz="2600" b="1" dirty="0">
                <a:latin typeface="+mj-lt"/>
                <a:cs typeface="Arial" charset="0"/>
              </a:rPr>
              <a:t> = 0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i="1" dirty="0">
                <a:latin typeface="+mj-lt"/>
                <a:cs typeface="Arial" charset="0"/>
              </a:rPr>
              <a:t>S</a:t>
            </a:r>
            <a:r>
              <a:rPr lang="en-US" sz="2600" b="1" dirty="0">
                <a:latin typeface="+mj-lt"/>
                <a:cs typeface="Arial" charset="0"/>
              </a:rPr>
              <a:t> = 0, </a:t>
            </a:r>
            <a:r>
              <a:rPr lang="en-US" sz="2600" b="1" i="1" dirty="0">
                <a:latin typeface="+mj-lt"/>
                <a:cs typeface="Arial" charset="0"/>
              </a:rPr>
              <a:t>R</a:t>
            </a:r>
            <a:r>
              <a:rPr lang="en-US" sz="2600" b="1" dirty="0">
                <a:latin typeface="+mj-lt"/>
                <a:cs typeface="Arial" charset="0"/>
              </a:rPr>
              <a:t> = 1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i="1" dirty="0">
                <a:latin typeface="+mj-lt"/>
                <a:cs typeface="Arial" charset="0"/>
              </a:rPr>
              <a:t>S</a:t>
            </a:r>
            <a:r>
              <a:rPr lang="en-US" sz="2600" b="1" dirty="0">
                <a:latin typeface="+mj-lt"/>
                <a:cs typeface="Arial" charset="0"/>
              </a:rPr>
              <a:t> = 0, </a:t>
            </a:r>
            <a:r>
              <a:rPr lang="en-US" sz="2600" b="1" i="1" dirty="0">
                <a:latin typeface="+mj-lt"/>
                <a:cs typeface="Arial" charset="0"/>
              </a:rPr>
              <a:t>R</a:t>
            </a:r>
            <a:r>
              <a:rPr lang="en-US" sz="2600" b="1" dirty="0">
                <a:latin typeface="+mj-lt"/>
                <a:cs typeface="Arial" charset="0"/>
              </a:rPr>
              <a:t> = 0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i="1" dirty="0">
                <a:latin typeface="+mj-lt"/>
                <a:cs typeface="Arial" charset="0"/>
              </a:rPr>
              <a:t>S</a:t>
            </a:r>
            <a:r>
              <a:rPr lang="en-US" sz="2600" b="1" dirty="0">
                <a:latin typeface="+mj-lt"/>
                <a:cs typeface="Arial" charset="0"/>
              </a:rPr>
              <a:t> = 1, </a:t>
            </a:r>
            <a:r>
              <a:rPr lang="en-US" sz="2600" b="1" i="1" dirty="0">
                <a:latin typeface="+mj-lt"/>
                <a:cs typeface="Arial" charset="0"/>
              </a:rPr>
              <a:t>R</a:t>
            </a:r>
            <a:r>
              <a:rPr lang="en-US" sz="2600" b="1" dirty="0">
                <a:latin typeface="+mj-lt"/>
                <a:cs typeface="Arial" charset="0"/>
              </a:rPr>
              <a:t> = 1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600" b="1" dirty="0">
              <a:latin typeface="+mj-lt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SR (Set/Reset) Latch</a:t>
            </a:r>
          </a:p>
        </p:txBody>
      </p:sp>
    </p:spTree>
    <p:extLst>
      <p:ext uri="{BB962C8B-B14F-4D97-AF65-F5344CB8AC3E}">
        <p14:creationId xmlns:p14="http://schemas.microsoft.com/office/powerpoint/2010/main" val="30308084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82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7382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3200" b="1" i="1" dirty="0">
                <a:latin typeface="+mj-lt"/>
                <a:cs typeface="Arial" charset="0"/>
              </a:rPr>
              <a:t>S</a:t>
            </a:r>
            <a:r>
              <a:rPr lang="en-US" sz="3200" b="1" dirty="0">
                <a:latin typeface="+mj-lt"/>
                <a:cs typeface="Arial" charset="0"/>
              </a:rPr>
              <a:t> = 1, </a:t>
            </a:r>
            <a:r>
              <a:rPr lang="en-US" sz="3200" b="1" i="1" dirty="0">
                <a:latin typeface="+mj-lt"/>
                <a:cs typeface="Arial" charset="0"/>
              </a:rPr>
              <a:t>R</a:t>
            </a:r>
            <a:r>
              <a:rPr lang="en-US" sz="3200" b="1" dirty="0">
                <a:latin typeface="+mj-lt"/>
                <a:cs typeface="Arial" charset="0"/>
              </a:rPr>
              <a:t> = 0: </a:t>
            </a:r>
          </a:p>
          <a:p>
            <a:pPr lvl="1">
              <a:spcBef>
                <a:spcPct val="20000"/>
              </a:spcBef>
            </a:pPr>
            <a:r>
              <a:rPr lang="en-US" sz="3200" b="1" dirty="0">
                <a:latin typeface="+mj-lt"/>
                <a:cs typeface="Arial" charset="0"/>
              </a:rPr>
              <a:t>   </a:t>
            </a:r>
            <a:r>
              <a:rPr lang="en-US" sz="3200" dirty="0">
                <a:latin typeface="+mj-lt"/>
                <a:cs typeface="Arial" charset="0"/>
              </a:rPr>
              <a:t>then </a:t>
            </a:r>
            <a:r>
              <a:rPr lang="en-US" sz="3200" i="1" dirty="0">
                <a:latin typeface="+mj-lt"/>
                <a:cs typeface="Arial" charset="0"/>
              </a:rPr>
              <a:t>Q</a:t>
            </a:r>
            <a:r>
              <a:rPr lang="en-US" sz="3200" dirty="0">
                <a:latin typeface="+mj-lt"/>
                <a:cs typeface="Arial" charset="0"/>
              </a:rPr>
              <a:t> = 1 and </a:t>
            </a:r>
            <a:r>
              <a:rPr lang="en-US" sz="3200" i="1" dirty="0">
                <a:latin typeface="+mj-lt"/>
                <a:cs typeface="Arial" charset="0"/>
              </a:rPr>
              <a:t>Q</a:t>
            </a:r>
            <a:r>
              <a:rPr lang="en-US" sz="3200" dirty="0">
                <a:latin typeface="+mj-lt"/>
                <a:cs typeface="Arial" charset="0"/>
              </a:rPr>
              <a:t> = 0</a:t>
            </a:r>
          </a:p>
          <a:p>
            <a:pPr lvl="1">
              <a:spcBef>
                <a:spcPct val="20000"/>
              </a:spcBef>
            </a:pPr>
            <a:r>
              <a:rPr lang="en-US" sz="3200" b="1" i="1" dirty="0">
                <a:latin typeface="+mj-lt"/>
                <a:cs typeface="Arial" charset="0"/>
              </a:rPr>
              <a:t>   </a:t>
            </a:r>
            <a:endParaRPr lang="en-US" sz="3200" b="1" dirty="0">
              <a:latin typeface="+mj-lt"/>
              <a:cs typeface="Arial" charset="0"/>
            </a:endParaRPr>
          </a:p>
          <a:p>
            <a:pPr lvl="1">
              <a:spcBef>
                <a:spcPct val="20000"/>
              </a:spcBef>
            </a:pPr>
            <a:endParaRPr lang="en-US" sz="2000" dirty="0">
              <a:latin typeface="+mj-lt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2000" dirty="0">
              <a:latin typeface="+mj-lt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3200" b="1" i="1" dirty="0">
                <a:latin typeface="+mj-lt"/>
                <a:cs typeface="Arial" charset="0"/>
              </a:rPr>
              <a:t>S</a:t>
            </a:r>
            <a:r>
              <a:rPr lang="en-US" sz="3200" b="1" dirty="0">
                <a:latin typeface="+mj-lt"/>
                <a:cs typeface="Arial" charset="0"/>
              </a:rPr>
              <a:t> = 0, </a:t>
            </a:r>
            <a:r>
              <a:rPr lang="en-US" sz="3200" b="1" i="1" dirty="0">
                <a:latin typeface="+mj-lt"/>
                <a:cs typeface="Arial" charset="0"/>
              </a:rPr>
              <a:t>R</a:t>
            </a:r>
            <a:r>
              <a:rPr lang="en-US" sz="3200" b="1" dirty="0">
                <a:latin typeface="+mj-lt"/>
                <a:cs typeface="Arial" charset="0"/>
              </a:rPr>
              <a:t> = 1: </a:t>
            </a:r>
          </a:p>
          <a:p>
            <a:pPr lvl="1"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   then </a:t>
            </a:r>
            <a:r>
              <a:rPr lang="en-US" sz="3200" i="1" dirty="0">
                <a:latin typeface="+mj-lt"/>
                <a:cs typeface="Arial" charset="0"/>
              </a:rPr>
              <a:t>Q</a:t>
            </a:r>
            <a:r>
              <a:rPr lang="en-US" sz="3200" dirty="0">
                <a:latin typeface="+mj-lt"/>
                <a:cs typeface="Arial" charset="0"/>
              </a:rPr>
              <a:t> = 0 and </a:t>
            </a:r>
            <a:r>
              <a:rPr lang="en-US" sz="3200" i="1" dirty="0">
                <a:latin typeface="+mj-lt"/>
                <a:cs typeface="Arial" charset="0"/>
              </a:rPr>
              <a:t>Q</a:t>
            </a:r>
            <a:r>
              <a:rPr lang="en-US" sz="3200" dirty="0">
                <a:latin typeface="+mj-lt"/>
                <a:cs typeface="Arial" charset="0"/>
              </a:rPr>
              <a:t> = 1</a:t>
            </a:r>
          </a:p>
          <a:p>
            <a:pPr lvl="1">
              <a:spcBef>
                <a:spcPct val="20000"/>
              </a:spcBef>
            </a:pPr>
            <a:r>
              <a:rPr lang="en-US" sz="3200" b="1" i="1" dirty="0">
                <a:latin typeface="+mj-lt"/>
                <a:cs typeface="Arial" charset="0"/>
              </a:rPr>
              <a:t>   </a:t>
            </a:r>
            <a:endParaRPr lang="en-US" sz="3200" b="1" dirty="0">
              <a:latin typeface="+mj-lt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3200" dirty="0">
              <a:latin typeface="+mj-lt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2000" dirty="0">
              <a:latin typeface="+mj-lt"/>
              <a:cs typeface="Arial" charset="0"/>
            </a:endParaRPr>
          </a:p>
        </p:txBody>
      </p:sp>
      <p:sp>
        <p:nvSpPr>
          <p:cNvPr id="973830" name="Line 6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868033" y="192922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3839" name="Line 1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871546" y="4419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SR Latch Analysis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125575788"/>
              </p:ext>
            </p:extLst>
          </p:nvPr>
        </p:nvGraphicFramePr>
        <p:xfrm>
          <a:off x="5638800" y="3505200"/>
          <a:ext cx="2438400" cy="204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1057895" imgH="885396" progId="Visio.Drawing.6">
                  <p:embed/>
                </p:oleObj>
              </mc:Choice>
              <mc:Fallback>
                <p:oleObj name="VISIO" r:id="rId9" imgW="1057895" imgH="885396" progId="Visio.Drawing.6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505200"/>
                        <a:ext cx="2438400" cy="204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5638800" y="1295400"/>
            <a:ext cx="2438400" cy="2043112"/>
            <a:chOff x="5638800" y="1295400"/>
            <a:chExt cx="2438400" cy="2043112"/>
          </a:xfrm>
        </p:grpSpPr>
        <p:graphicFrame>
          <p:nvGraphicFramePr>
            <p:cNvPr id="2" name="Object 1"/>
            <p:cNvGraphicFramePr>
              <a:graphicFrameLocks noChangeAspect="1"/>
            </p:cNvGraphicFramePr>
            <p:nvPr>
              <p:custDataLst>
                <p:tags r:id="rId6"/>
              </p:custDataLst>
              <p:extLst>
                <p:ext uri="{D42A27DB-BD31-4B8C-83A1-F6EECF244321}">
                  <p14:modId xmlns:p14="http://schemas.microsoft.com/office/powerpoint/2010/main" val="3050789529"/>
                </p:ext>
              </p:extLst>
            </p:nvPr>
          </p:nvGraphicFramePr>
          <p:xfrm>
            <a:off x="5638800" y="1295400"/>
            <a:ext cx="2438400" cy="2043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11" imgW="1043980" imgH="876354" progId="Visio.Drawing.11">
                    <p:embed/>
                  </p:oleObj>
                </mc:Choice>
                <mc:Fallback>
                  <p:oleObj name="Visio" r:id="rId11" imgW="1043980" imgH="876354" progId="Visio.Drawing.11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38800" y="1295400"/>
                          <a:ext cx="2438400" cy="2043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Rectangle 3"/>
            <p:cNvSpPr/>
            <p:nvPr/>
          </p:nvSpPr>
          <p:spPr>
            <a:xfrm>
              <a:off x="6043813" y="2450068"/>
              <a:ext cx="2286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849711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82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7382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3200" b="1" i="1" dirty="0">
                <a:latin typeface="+mj-lt"/>
                <a:cs typeface="Arial" charset="0"/>
              </a:rPr>
              <a:t>S</a:t>
            </a:r>
            <a:r>
              <a:rPr lang="en-US" sz="3200" b="1" dirty="0">
                <a:latin typeface="+mj-lt"/>
                <a:cs typeface="Arial" charset="0"/>
              </a:rPr>
              <a:t> = 1, </a:t>
            </a:r>
            <a:r>
              <a:rPr lang="en-US" sz="3200" b="1" i="1" dirty="0">
                <a:latin typeface="+mj-lt"/>
                <a:cs typeface="Arial" charset="0"/>
              </a:rPr>
              <a:t>R</a:t>
            </a:r>
            <a:r>
              <a:rPr lang="en-US" sz="3200" b="1" dirty="0">
                <a:latin typeface="+mj-lt"/>
                <a:cs typeface="Arial" charset="0"/>
              </a:rPr>
              <a:t> = 0: </a:t>
            </a:r>
          </a:p>
          <a:p>
            <a:pPr lvl="1">
              <a:spcBef>
                <a:spcPct val="20000"/>
              </a:spcBef>
            </a:pPr>
            <a:r>
              <a:rPr lang="en-US" sz="3200" b="1" dirty="0">
                <a:latin typeface="+mj-lt"/>
                <a:cs typeface="Arial" charset="0"/>
              </a:rPr>
              <a:t>   </a:t>
            </a:r>
            <a:r>
              <a:rPr lang="en-US" sz="3200" dirty="0">
                <a:latin typeface="+mj-lt"/>
                <a:cs typeface="Arial" charset="0"/>
              </a:rPr>
              <a:t>then </a:t>
            </a:r>
            <a:r>
              <a:rPr lang="en-US" sz="3200" i="1" dirty="0">
                <a:latin typeface="+mj-lt"/>
                <a:cs typeface="Arial" charset="0"/>
              </a:rPr>
              <a:t>Q</a:t>
            </a:r>
            <a:r>
              <a:rPr lang="en-US" sz="3200" dirty="0">
                <a:latin typeface="+mj-lt"/>
                <a:cs typeface="Arial" charset="0"/>
              </a:rPr>
              <a:t> = 1 and </a:t>
            </a:r>
            <a:r>
              <a:rPr lang="en-US" sz="3200" i="1" dirty="0">
                <a:latin typeface="+mj-lt"/>
                <a:cs typeface="Arial" charset="0"/>
              </a:rPr>
              <a:t>Q</a:t>
            </a:r>
            <a:r>
              <a:rPr lang="en-US" sz="3200" dirty="0">
                <a:latin typeface="+mj-lt"/>
                <a:cs typeface="Arial" charset="0"/>
              </a:rPr>
              <a:t> = 0</a:t>
            </a:r>
          </a:p>
          <a:p>
            <a:pPr lvl="1">
              <a:spcBef>
                <a:spcPct val="20000"/>
              </a:spcBef>
            </a:pPr>
            <a:r>
              <a:rPr lang="en-US" sz="3200" b="1" i="1" u="sng" dirty="0">
                <a:latin typeface="+mj-lt"/>
                <a:cs typeface="Arial" charset="0"/>
              </a:rPr>
              <a:t>   Set</a:t>
            </a:r>
            <a:r>
              <a:rPr lang="en-US" sz="3200" b="1" u="sng" dirty="0">
                <a:latin typeface="+mj-lt"/>
                <a:cs typeface="Arial" charset="0"/>
              </a:rPr>
              <a:t> the output</a:t>
            </a:r>
          </a:p>
          <a:p>
            <a:pPr lvl="1">
              <a:spcBef>
                <a:spcPct val="20000"/>
              </a:spcBef>
            </a:pPr>
            <a:endParaRPr lang="en-US" sz="2000" dirty="0">
              <a:latin typeface="+mj-lt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2000" dirty="0">
              <a:latin typeface="+mj-lt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3200" b="1" i="1" dirty="0">
                <a:latin typeface="+mj-lt"/>
                <a:cs typeface="Arial" charset="0"/>
              </a:rPr>
              <a:t>S</a:t>
            </a:r>
            <a:r>
              <a:rPr lang="en-US" sz="3200" b="1" dirty="0">
                <a:latin typeface="+mj-lt"/>
                <a:cs typeface="Arial" charset="0"/>
              </a:rPr>
              <a:t> = 0, </a:t>
            </a:r>
            <a:r>
              <a:rPr lang="en-US" sz="3200" b="1" i="1" dirty="0">
                <a:latin typeface="+mj-lt"/>
                <a:cs typeface="Arial" charset="0"/>
              </a:rPr>
              <a:t>R</a:t>
            </a:r>
            <a:r>
              <a:rPr lang="en-US" sz="3200" b="1" dirty="0">
                <a:latin typeface="+mj-lt"/>
                <a:cs typeface="Arial" charset="0"/>
              </a:rPr>
              <a:t> = 1: </a:t>
            </a:r>
          </a:p>
          <a:p>
            <a:pPr lvl="1"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   then </a:t>
            </a:r>
            <a:r>
              <a:rPr lang="en-US" sz="3200" i="1" dirty="0">
                <a:latin typeface="+mj-lt"/>
                <a:cs typeface="Arial" charset="0"/>
              </a:rPr>
              <a:t>Q</a:t>
            </a:r>
            <a:r>
              <a:rPr lang="en-US" sz="3200" dirty="0">
                <a:latin typeface="+mj-lt"/>
                <a:cs typeface="Arial" charset="0"/>
              </a:rPr>
              <a:t> = 0 and </a:t>
            </a:r>
            <a:r>
              <a:rPr lang="en-US" sz="3200" i="1" dirty="0">
                <a:latin typeface="+mj-lt"/>
                <a:cs typeface="Arial" charset="0"/>
              </a:rPr>
              <a:t>Q</a:t>
            </a:r>
            <a:r>
              <a:rPr lang="en-US" sz="3200" dirty="0">
                <a:latin typeface="+mj-lt"/>
                <a:cs typeface="Arial" charset="0"/>
              </a:rPr>
              <a:t> = 1</a:t>
            </a:r>
          </a:p>
          <a:p>
            <a:pPr lvl="1">
              <a:spcBef>
                <a:spcPct val="20000"/>
              </a:spcBef>
            </a:pPr>
            <a:r>
              <a:rPr lang="en-US" sz="3200" b="1" i="1" dirty="0">
                <a:latin typeface="+mj-lt"/>
                <a:cs typeface="Arial" charset="0"/>
              </a:rPr>
              <a:t>   </a:t>
            </a:r>
            <a:r>
              <a:rPr lang="en-US" sz="3200" b="1" i="1" u="sng" dirty="0">
                <a:latin typeface="+mj-lt"/>
                <a:cs typeface="Arial" charset="0"/>
              </a:rPr>
              <a:t>Reset</a:t>
            </a:r>
            <a:r>
              <a:rPr lang="en-US" sz="3200" b="1" u="sng" dirty="0">
                <a:latin typeface="+mj-lt"/>
                <a:cs typeface="Arial" charset="0"/>
              </a:rPr>
              <a:t> the output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3200" dirty="0">
              <a:latin typeface="+mj-lt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2000" dirty="0">
              <a:latin typeface="+mj-lt"/>
              <a:cs typeface="Arial" charset="0"/>
            </a:endParaRPr>
          </a:p>
        </p:txBody>
      </p:sp>
      <p:sp>
        <p:nvSpPr>
          <p:cNvPr id="973839" name="Line 1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886200" y="4419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SR Latch Analysis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79463315"/>
              </p:ext>
            </p:extLst>
          </p:nvPr>
        </p:nvGraphicFramePr>
        <p:xfrm>
          <a:off x="5638800" y="3505200"/>
          <a:ext cx="2438400" cy="204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1057895" imgH="885396" progId="Visio.Drawing.6">
                  <p:embed/>
                </p:oleObj>
              </mc:Choice>
              <mc:Fallback>
                <p:oleObj name="VISIO" r:id="rId9" imgW="1057895" imgH="88539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505200"/>
                        <a:ext cx="2438400" cy="204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5638800" y="1295400"/>
            <a:ext cx="2438400" cy="2043112"/>
            <a:chOff x="5638800" y="1295400"/>
            <a:chExt cx="2438400" cy="2043112"/>
          </a:xfrm>
        </p:grpSpPr>
        <p:graphicFrame>
          <p:nvGraphicFramePr>
            <p:cNvPr id="12" name="Object 11"/>
            <p:cNvGraphicFramePr>
              <a:graphicFrameLocks noChangeAspect="1"/>
            </p:cNvGraphicFramePr>
            <p:nvPr>
              <p:custDataLst>
                <p:tags r:id="rId6"/>
              </p:custDataLst>
              <p:extLst>
                <p:ext uri="{D42A27DB-BD31-4B8C-83A1-F6EECF244321}">
                  <p14:modId xmlns:p14="http://schemas.microsoft.com/office/powerpoint/2010/main" val="2039635423"/>
                </p:ext>
              </p:extLst>
            </p:nvPr>
          </p:nvGraphicFramePr>
          <p:xfrm>
            <a:off x="5638800" y="1295400"/>
            <a:ext cx="2438400" cy="2043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11" imgW="1043980" imgH="876354" progId="Visio.Drawing.11">
                    <p:embed/>
                  </p:oleObj>
                </mc:Choice>
                <mc:Fallback>
                  <p:oleObj name="Visio" r:id="rId11" imgW="1043980" imgH="876354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38800" y="1295400"/>
                          <a:ext cx="2438400" cy="2043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Rectangle 12"/>
            <p:cNvSpPr/>
            <p:nvPr/>
          </p:nvSpPr>
          <p:spPr>
            <a:xfrm>
              <a:off x="6019800" y="2450068"/>
              <a:ext cx="2286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35444" y="2444013"/>
              <a:ext cx="2286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3868033" y="192922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80909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16773</TotalTime>
  <Words>2548</Words>
  <Application>Microsoft Office PowerPoint</Application>
  <PresentationFormat>On-screen Show (4:3)</PresentationFormat>
  <Paragraphs>432</Paragraphs>
  <Slides>39</Slides>
  <Notes>39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AdvOTbc475f09</vt:lpstr>
      <vt:lpstr>Arial</vt:lpstr>
      <vt:lpstr>Ariel</vt:lpstr>
      <vt:lpstr>Calibri</vt:lpstr>
      <vt:lpstr>Courier New</vt:lpstr>
      <vt:lpstr>Times New Roman</vt:lpstr>
      <vt:lpstr>Office Theme</vt:lpstr>
      <vt:lpstr>VISIO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Harvey Mudd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salvatore pontarelli</cp:lastModifiedBy>
  <cp:revision>206</cp:revision>
  <cp:lastPrinted>2018-05-09T11:30:38Z</cp:lastPrinted>
  <dcterms:created xsi:type="dcterms:W3CDTF">2012-08-07T04:56:47Z</dcterms:created>
  <dcterms:modified xsi:type="dcterms:W3CDTF">2023-10-24T10:37:40Z</dcterms:modified>
</cp:coreProperties>
</file>