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1TLDWzLg4iqqNJiU4790mUbrE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Harris &amp; Harris, Digital Design and Computer Architecture, ARM Ed., Morgan Kaufmann</a:t>
            </a:r>
            <a:endParaRPr/>
          </a:p>
        </p:txBody>
      </p:sp>
      <p:sp>
        <p:nvSpPr>
          <p:cNvPr id="136" name="Google Shape;136;p1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Fondamenti di Elettronica Digitale</a:t>
            </a:r>
            <a:endParaRPr/>
          </a:p>
        </p:txBody>
      </p:sp>
      <p:sp>
        <p:nvSpPr>
          <p:cNvPr id="137" name="Google Shape;13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Harris &amp; Harris, Digital Design and Computer Architecture, ARM Ed., Morgan Kaufmann</a:t>
            </a:r>
            <a:endParaRPr/>
          </a:p>
        </p:txBody>
      </p:sp>
      <p:sp>
        <p:nvSpPr>
          <p:cNvPr id="67" name="Google Shape;67;p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Fondamenti di Elettronica Digitale</a:t>
            </a:r>
            <a:endParaRPr/>
          </a:p>
        </p:txBody>
      </p:sp>
      <p:sp>
        <p:nvSpPr>
          <p:cNvPr id="68" name="Google Shape;6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Harris &amp; Harris, Digital Design and Computer Architecture, ARM Ed., Morgan Kaufmann</a:t>
            </a:r>
            <a:endParaRPr/>
          </a:p>
        </p:txBody>
      </p:sp>
      <p:sp>
        <p:nvSpPr>
          <p:cNvPr id="76" name="Google Shape;76;p3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Fondamenti di Elettronica Digitale</a:t>
            </a:r>
            <a:endParaRPr/>
          </a:p>
        </p:txBody>
      </p:sp>
      <p:sp>
        <p:nvSpPr>
          <p:cNvPr id="77" name="Google Shape;7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Harris &amp; Harris, Digital Design and Computer Architecture, ARM Ed., Morgan Kaufmann</a:t>
            </a:r>
            <a:endParaRPr/>
          </a:p>
        </p:txBody>
      </p:sp>
      <p:sp>
        <p:nvSpPr>
          <p:cNvPr id="85" name="Google Shape;85;p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Fondamenti di Elettronica Digitale</a:t>
            </a:r>
            <a:endParaRPr/>
          </a:p>
        </p:txBody>
      </p:sp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Harris &amp; Harris, Digital Design and Computer Architecture, ARM Ed., Morgan Kaufmann</a:t>
            </a:r>
            <a:endParaRPr/>
          </a:p>
        </p:txBody>
      </p:sp>
      <p:sp>
        <p:nvSpPr>
          <p:cNvPr id="94" name="Google Shape;94;p5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Fondamenti di Elettronica Digitale</a:t>
            </a:r>
            <a:endParaRPr/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Harris &amp; Harris, Digital Design and Computer Architecture, ARM Ed., Morgan Kaufmann</a:t>
            </a:r>
            <a:endParaRPr/>
          </a:p>
        </p:txBody>
      </p:sp>
      <p:sp>
        <p:nvSpPr>
          <p:cNvPr id="103" name="Google Shape;103;p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Fondamenti di Elettronica Digitale</a:t>
            </a:r>
            <a:endParaRPr/>
          </a:p>
        </p:txBody>
      </p:sp>
      <p:sp>
        <p:nvSpPr>
          <p:cNvPr id="104" name="Google Shape;10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Harris &amp; Harris, Digital Design and Computer Architecture, ARM Ed., Morgan Kaufmann</a:t>
            </a:r>
            <a:endParaRPr/>
          </a:p>
        </p:txBody>
      </p:sp>
      <p:sp>
        <p:nvSpPr>
          <p:cNvPr id="112" name="Google Shape;112;p7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Fondamenti di Elettronica Digitale</a:t>
            </a:r>
            <a:endParaRPr/>
          </a:p>
        </p:txBody>
      </p:sp>
      <p:sp>
        <p:nvSpPr>
          <p:cNvPr id="113" name="Google Shape;11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Harris &amp; Harris, Digital Design and Computer Architecture, ARM Ed., Morgan Kaufmann</a:t>
            </a:r>
            <a:endParaRPr/>
          </a:p>
        </p:txBody>
      </p:sp>
      <p:sp>
        <p:nvSpPr>
          <p:cNvPr id="120" name="Google Shape;120;p8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Fondamenti di Elettronica Digitale</a:t>
            </a:r>
            <a:endParaRPr/>
          </a:p>
        </p:txBody>
      </p:sp>
      <p:sp>
        <p:nvSpPr>
          <p:cNvPr id="121" name="Google Shape;12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Harris &amp; Harris, Digital Design and Computer Architecture, ARM Ed., Morgan Kaufmann</a:t>
            </a:r>
            <a:endParaRPr/>
          </a:p>
        </p:txBody>
      </p:sp>
      <p:sp>
        <p:nvSpPr>
          <p:cNvPr id="128" name="Google Shape;128;p9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Fondamenti di Elettronica Digitale</a:t>
            </a:r>
            <a:endParaRPr/>
          </a:p>
        </p:txBody>
      </p:sp>
      <p:sp>
        <p:nvSpPr>
          <p:cNvPr id="129" name="Google Shape;12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9600" y="5943600"/>
            <a:ext cx="773569" cy="86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3"/>
          <p:cNvSpPr txBox="1"/>
          <p:nvPr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&lt;</a:t>
            </a: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/>
          </a:p>
        </p:txBody>
      </p:sp>
      <p:sp>
        <p:nvSpPr>
          <p:cNvPr id="21" name="Google Shape;21;p13"/>
          <p:cNvSpPr txBox="1"/>
          <p:nvPr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Design and Computer Architecture: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ARM® Edition © 2015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9600" y="5943600"/>
            <a:ext cx="773569" cy="86431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4"/>
          <p:cNvSpPr txBox="1"/>
          <p:nvPr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&lt;</a:t>
            </a:r>
            <a:fld id="{00000000-1234-1234-1234-123412341234}" type="slidenum"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endParaRPr/>
          </a:p>
        </p:txBody>
      </p:sp>
      <p:sp>
        <p:nvSpPr>
          <p:cNvPr id="25" name="Google Shape;25;p14"/>
          <p:cNvSpPr txBox="1"/>
          <p:nvPr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 Design and Computer Architecture:</a:t>
            </a: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ARM® Edition © 2015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6858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2" type="body"/>
          </p:nvPr>
        </p:nvSpPr>
        <p:spPr>
          <a:xfrm>
            <a:off x="4648200" y="12192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3" type="body"/>
          </p:nvPr>
        </p:nvSpPr>
        <p:spPr>
          <a:xfrm>
            <a:off x="4648200" y="37719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‹#›</a:t>
            </a:fld>
            <a:r>
              <a:rPr lang="en-US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‹#›</a:t>
            </a:fld>
            <a:r>
              <a:rPr lang="en-US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685800" y="12192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48200" y="12192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3" type="body"/>
          </p:nvPr>
        </p:nvSpPr>
        <p:spPr>
          <a:xfrm>
            <a:off x="685800" y="37719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4" type="body"/>
          </p:nvPr>
        </p:nvSpPr>
        <p:spPr>
          <a:xfrm>
            <a:off x="4648200" y="3771900"/>
            <a:ext cx="3810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‹#›</a:t>
            </a:fld>
            <a:r>
              <a:rPr lang="en-US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6858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46482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‹#›</a:t>
            </a:fld>
            <a:r>
              <a:rPr lang="en-US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101600" y="101600"/>
            <a:ext cx="77724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6858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4648200" y="1219200"/>
            <a:ext cx="381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1-&lt;</a:t>
            </a:r>
            <a:fld id="{00000000-1234-1234-1234-123412341234}" type="slidenum">
              <a:rPr lang="en-US"/>
              <a:t>‹#›</a:t>
            </a:fld>
            <a:r>
              <a:rPr lang="en-US"/>
              <a:t>&gt;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764382" y="2738915"/>
            <a:ext cx="7600950" cy="1264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320"/>
              <a:buFont typeface="Arial"/>
              <a:buNone/>
            </a:pPr>
            <a:r>
              <a:rPr lang="en-US" sz="432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Progettazione di Sistemi Digitali (esercitazioni)</a:t>
            </a:r>
            <a:endParaRPr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1594485" y="4114800"/>
            <a:ext cx="595503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200"/>
              <a:buNone/>
            </a:pPr>
            <a:r>
              <a:rPr lang="en-US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Docente: Salvatore Pontarelli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4294967295" type="body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solidFill>
                  <a:schemeClr val="accent1"/>
                </a:solidFill>
              </a:rPr>
              <a:t>Exercise 1.21 </a:t>
            </a:r>
            <a:r>
              <a:rPr lang="en-US" sz="2800"/>
              <a:t>Convert the following two’s complement binary numbers to decimal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(a) 1010</a:t>
            </a:r>
            <a:r>
              <a:rPr baseline="-25000" lang="en-US"/>
              <a:t>2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(b) 110110</a:t>
            </a:r>
            <a:r>
              <a:rPr baseline="-25000" lang="en-US"/>
              <a:t>2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(c) 01110000</a:t>
            </a:r>
            <a:r>
              <a:rPr baseline="-25000" lang="en-US"/>
              <a:t>2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(d) 10011111</a:t>
            </a:r>
            <a:r>
              <a:rPr baseline="-25000" lang="en-US"/>
              <a:t>2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aseline="-250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 sz="2800">
                <a:solidFill>
                  <a:schemeClr val="accent1"/>
                </a:solidFill>
              </a:rPr>
              <a:t>Exercise 1.23 </a:t>
            </a:r>
            <a:r>
              <a:rPr lang="en-US" sz="2800"/>
              <a:t>Repeat Exercise 1.21, assuming the binary numbers are in sign/magnitude form rather than two’s complement representation.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idx="4294967295" type="body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Convert the following unsigned binary numbers to decimal. Show your work.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(a) 1110</a:t>
            </a:r>
            <a:r>
              <a:rPr baseline="-25000" lang="en-US"/>
              <a:t>2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(b) 100100</a:t>
            </a:r>
            <a:r>
              <a:rPr baseline="-25000" lang="en-US"/>
              <a:t>2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(c) 11010111</a:t>
            </a:r>
            <a:r>
              <a:rPr baseline="-25000" lang="en-US"/>
              <a:t>2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(d) 011101010100100</a:t>
            </a:r>
            <a:r>
              <a:rPr baseline="-25000" lang="en-US"/>
              <a:t>2</a:t>
            </a:r>
            <a:endParaRPr b="1" baseline="-25000" sz="2400"/>
          </a:p>
        </p:txBody>
      </p:sp>
      <p:sp>
        <p:nvSpPr>
          <p:cNvPr id="71" name="Google Shape;71;p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1.14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idx="4294967295" type="body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Repeat Exercise 1.14, but convert to exadecimal</a:t>
            </a:r>
            <a:endParaRPr b="1" baseline="-25000" sz="2400"/>
          </a:p>
        </p:txBody>
      </p:sp>
      <p:sp>
        <p:nvSpPr>
          <p:cNvPr id="80" name="Google Shape;80;p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1.16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idx="4294967295" type="body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Convert the following hexadecimal numbers to decimal. Show your work.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baseline="-25000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(a) 4E</a:t>
            </a:r>
            <a:r>
              <a:rPr baseline="-25000" lang="en-US" sz="2400"/>
              <a:t>16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(b) 7C</a:t>
            </a:r>
            <a:r>
              <a:rPr baseline="-25000" lang="en-US" sz="2400"/>
              <a:t>16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(c) ED3A</a:t>
            </a:r>
            <a:r>
              <a:rPr baseline="-25000" lang="en-US" sz="2400"/>
              <a:t>16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(d) 403FB001</a:t>
            </a:r>
            <a:r>
              <a:rPr baseline="-25000" lang="en-US" sz="2400"/>
              <a:t>16</a:t>
            </a:r>
            <a:endParaRPr b="1" baseline="-25000" sz="2400"/>
          </a:p>
        </p:txBody>
      </p:sp>
      <p:sp>
        <p:nvSpPr>
          <p:cNvPr id="89" name="Google Shape;89;p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1.18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idx="4294967295" type="body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Convertire i seguenti numeri in decimale</a:t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baseline="-25000"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(a) 1110</a:t>
            </a:r>
            <a:r>
              <a:rPr baseline="-25000" lang="en-US" sz="2200"/>
              <a:t>4</a:t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(b) 401</a:t>
            </a:r>
            <a:r>
              <a:rPr baseline="-25000" lang="en-US" sz="2200"/>
              <a:t>5</a:t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(c) 932</a:t>
            </a:r>
            <a:r>
              <a:rPr baseline="-25000" lang="en-US" sz="2200"/>
              <a:t>12</a:t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(d) 347</a:t>
            </a:r>
            <a:r>
              <a:rPr baseline="-25000" lang="en-US" sz="2200"/>
              <a:t>8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baseline="-25000"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Convertire i seguenti numeri in base 2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baseline="-25000" sz="2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(a) 3112</a:t>
            </a:r>
            <a:r>
              <a:rPr baseline="-25000" lang="en-US" sz="2000"/>
              <a:t>4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(b) 401</a:t>
            </a:r>
            <a:r>
              <a:rPr baseline="-25000" lang="en-US" sz="2000"/>
              <a:t>8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(c) 732</a:t>
            </a:r>
            <a:r>
              <a:rPr baseline="-25000" lang="en-US" sz="2000"/>
              <a:t>8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(d) 347</a:t>
            </a:r>
            <a:r>
              <a:rPr baseline="-25000" lang="en-US" sz="2000"/>
              <a:t>8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baseline="-25000" sz="2200"/>
          </a:p>
        </p:txBody>
      </p:sp>
      <p:sp>
        <p:nvSpPr>
          <p:cNvPr id="98" name="Google Shape;98;p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Esercizio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idx="4294967295" type="body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Convert the following two’s complement binary numbers to decimal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baseline="-25000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(a) 1110</a:t>
            </a:r>
            <a:r>
              <a:rPr baseline="-25000" lang="en-US" sz="2400"/>
              <a:t>2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(b) 100011</a:t>
            </a:r>
            <a:r>
              <a:rPr baseline="-25000" lang="en-US" sz="2400"/>
              <a:t>2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(c) 01001110</a:t>
            </a:r>
            <a:r>
              <a:rPr baseline="-25000" lang="en-US" sz="2400"/>
              <a:t>2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(d) 10110101</a:t>
            </a:r>
            <a:r>
              <a:rPr baseline="-25000" lang="en-US" sz="2400"/>
              <a:t>2</a:t>
            </a:r>
            <a:endParaRPr b="1" baseline="-25000" sz="2400"/>
          </a:p>
        </p:txBody>
      </p:sp>
      <p:sp>
        <p:nvSpPr>
          <p:cNvPr id="107" name="Google Shape;107;p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1.22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idx="4294967295" type="body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Exercise 1.11 </a:t>
            </a:r>
            <a:r>
              <a:rPr b="0" i="0" lang="en-US" sz="2400" u="none" strike="noStrike">
                <a:latin typeface="Arial"/>
                <a:ea typeface="Arial"/>
                <a:cs typeface="Arial"/>
                <a:sym typeface="Arial"/>
              </a:rPr>
              <a:t>What is the smallest (most negative) 16-bit binary number that can be represented with: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 strike="noStrike">
                <a:latin typeface="Arial"/>
                <a:ea typeface="Arial"/>
                <a:cs typeface="Arial"/>
                <a:sym typeface="Arial"/>
              </a:rPr>
              <a:t>	(a) unsigned numbers?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 strike="noStrike">
                <a:latin typeface="Arial"/>
                <a:ea typeface="Arial"/>
                <a:cs typeface="Arial"/>
                <a:sym typeface="Arial"/>
              </a:rPr>
              <a:t>	(b) two’s complement numbers?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 strike="noStrike">
                <a:latin typeface="Arial"/>
                <a:ea typeface="Arial"/>
                <a:cs typeface="Arial"/>
                <a:sym typeface="Arial"/>
              </a:rPr>
              <a:t>	(c) sign/magnitude numbers?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Exercise 1.12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What is the smallest (most negative) 32-bit binary number that can be represented with: </a:t>
            </a:r>
            <a:endParaRPr b="0" i="0" sz="24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 strike="noStrike">
                <a:latin typeface="Arial"/>
                <a:ea typeface="Arial"/>
                <a:cs typeface="Arial"/>
                <a:sym typeface="Arial"/>
              </a:rPr>
              <a:t>	(a) unsigned numbers?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 strike="noStrike">
                <a:latin typeface="Arial"/>
                <a:ea typeface="Arial"/>
                <a:cs typeface="Arial"/>
                <a:sym typeface="Arial"/>
              </a:rPr>
              <a:t>	(b) two’s complement numbers?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 strike="noStrike">
                <a:latin typeface="Arial"/>
                <a:ea typeface="Arial"/>
                <a:cs typeface="Arial"/>
                <a:sym typeface="Arial"/>
              </a:rPr>
              <a:t>	(c) sign/magnitude numbers?</a:t>
            </a:r>
            <a:endParaRPr b="1" baseline="-25000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idx="4294967295" type="body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Exercise 1.43 </a:t>
            </a:r>
            <a:r>
              <a:rPr lang="en-US"/>
              <a:t>How many bytes are in a 32-bit word? How many nibbles are in the word?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Exercise 1.44 </a:t>
            </a:r>
            <a:r>
              <a:rPr lang="en-US"/>
              <a:t>How many bytes are in a 64-bit word?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Exercise 1.45</a:t>
            </a:r>
            <a:r>
              <a:rPr lang="en-US"/>
              <a:t> A particular DSL modem operates at 768 kbits/sec. How many bytes can it receive in 1 minute?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Exercise 1.46</a:t>
            </a:r>
            <a:r>
              <a:rPr lang="en-US"/>
              <a:t> USB 3.0 can send data at 5 Gbits/sec. How many bytes can it send in 1 minute?</a:t>
            </a:r>
            <a:endParaRPr b="1" baseline="-25000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idx="4294967295" type="body"/>
          </p:nvPr>
        </p:nvSpPr>
        <p:spPr>
          <a:xfrm>
            <a:off x="457200" y="990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US">
                <a:solidFill>
                  <a:schemeClr val="accent1"/>
                </a:solidFill>
              </a:rPr>
              <a:t>Exercise 1.29 </a:t>
            </a:r>
            <a:r>
              <a:rPr lang="en-US"/>
              <a:t>Convert the following decimal numbers to 8-bit sign-magnitude number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1" marL="4000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(a) 42</a:t>
            </a:r>
            <a:r>
              <a:rPr baseline="-25000" lang="en-US" sz="3200"/>
              <a:t>10</a:t>
            </a:r>
            <a:endParaRPr baseline="-25000"/>
          </a:p>
          <a:p>
            <a:pPr indent="0" lvl="1" marL="4000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(b) −63</a:t>
            </a:r>
            <a:r>
              <a:rPr baseline="-25000" lang="en-US" sz="3200"/>
              <a:t>10</a:t>
            </a:r>
            <a:endParaRPr baseline="-25000"/>
          </a:p>
          <a:p>
            <a:pPr indent="0" lvl="1" marL="4000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(c) 124</a:t>
            </a:r>
            <a:r>
              <a:rPr baseline="-25000" lang="en-US" sz="3200"/>
              <a:t>10</a:t>
            </a:r>
            <a:endParaRPr baseline="-25000"/>
          </a:p>
          <a:p>
            <a:pPr indent="0" lvl="1" marL="4000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(d) −128</a:t>
            </a:r>
            <a:r>
              <a:rPr baseline="-25000" lang="en-US" sz="3200"/>
              <a:t>10</a:t>
            </a:r>
            <a:endParaRPr baseline="-25000"/>
          </a:p>
          <a:p>
            <a:pPr indent="0" lvl="1" marL="4000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(e) 133</a:t>
            </a:r>
            <a:r>
              <a:rPr baseline="-25000" lang="en-US" sz="3200"/>
              <a:t>10</a:t>
            </a:r>
            <a:endParaRPr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2012-08-07T04:56:47Z</dcterms:created>
  <dc:creator>sharris</dc:creator>
</cp:coreProperties>
</file>