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583" r:id="rId2"/>
    <p:sldId id="584" r:id="rId3"/>
    <p:sldId id="585" r:id="rId4"/>
    <p:sldId id="612" r:id="rId5"/>
    <p:sldId id="613" r:id="rId6"/>
    <p:sldId id="619" r:id="rId7"/>
    <p:sldId id="620" r:id="rId8"/>
    <p:sldId id="621" r:id="rId9"/>
    <p:sldId id="600" r:id="rId10"/>
    <p:sldId id="622" r:id="rId11"/>
    <p:sldId id="630" r:id="rId12"/>
    <p:sldId id="617" r:id="rId13"/>
    <p:sldId id="618" r:id="rId14"/>
    <p:sldId id="58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67" autoAdjust="0"/>
    <p:restoredTop sz="78774" autoAdjust="0"/>
  </p:normalViewPr>
  <p:slideViewPr>
    <p:cSldViewPr snapToGrid="0">
      <p:cViewPr varScale="1">
        <p:scale>
          <a:sx n="90" d="100"/>
          <a:sy n="90" d="100"/>
        </p:scale>
        <p:origin x="2730" y="78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10" d="100"/>
        <a:sy n="110" d="100"/>
      </p:scale>
      <p:origin x="0" y="-32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BE7AA6-A53C-EF40-9ABA-405E81C313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03DA8-2FAE-1D49-843B-2D1147D83B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D14E1-1606-8643-AD51-4CB517287A22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0ABC3-E6A8-D04A-A8AA-576EBEB941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2BDFB-0042-3D4F-B9AA-6493E4399B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96D0A-B08E-F942-BA67-52996CC6558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7922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2&lt;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2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86" y="245000"/>
            <a:ext cx="7176000" cy="271040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686" y="2955400"/>
            <a:ext cx="7220850" cy="29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05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/>
              <a:t>Es. Analisi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42900" y="141763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Es. 1: Si analizzi il seguente circuito combinatorio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l="19386" r="19385" b="50000"/>
          <a:stretch/>
        </p:blipFill>
        <p:spPr>
          <a:xfrm>
            <a:off x="4769066" y="2446530"/>
            <a:ext cx="1143000" cy="79550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3"/>
          <a:srcRect l="19896" r="19895" b="50628"/>
          <a:stretch/>
        </p:blipFill>
        <p:spPr>
          <a:xfrm>
            <a:off x="4770655" y="3931873"/>
            <a:ext cx="1123950" cy="785504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2409918" y="354495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2400300" y="23099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2409918" y="455024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5841070" y="265961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Y1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5809721" y="413995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Y2</a:t>
            </a:r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 rotWithShape="1">
          <a:blip r:embed="rId2"/>
          <a:srcRect l="19386" r="23212" b="50000"/>
          <a:stretch/>
        </p:blipFill>
        <p:spPr>
          <a:xfrm>
            <a:off x="3217068" y="4195782"/>
            <a:ext cx="1071563" cy="795500"/>
          </a:xfrm>
          <a:prstGeom prst="rect">
            <a:avLst/>
          </a:prstGeom>
        </p:spPr>
      </p:pic>
      <p:cxnSp>
        <p:nvCxnSpPr>
          <p:cNvPr id="18" name="Connettore 4 17"/>
          <p:cNvCxnSpPr>
            <a:stCxn id="11" idx="3"/>
          </p:cNvCxnSpPr>
          <p:nvPr/>
        </p:nvCxnSpPr>
        <p:spPr>
          <a:xfrm>
            <a:off x="2719618" y="3729624"/>
            <a:ext cx="2189148" cy="482825"/>
          </a:xfrm>
          <a:prstGeom prst="bentConnector3">
            <a:avLst>
              <a:gd name="adj1" fmla="val 748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4 22"/>
          <p:cNvCxnSpPr>
            <a:stCxn id="16" idx="3"/>
          </p:cNvCxnSpPr>
          <p:nvPr/>
        </p:nvCxnSpPr>
        <p:spPr>
          <a:xfrm flipV="1">
            <a:off x="4288631" y="4462464"/>
            <a:ext cx="530426" cy="1310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4 26"/>
          <p:cNvCxnSpPr>
            <a:stCxn id="13" idx="3"/>
          </p:cNvCxnSpPr>
          <p:nvPr/>
        </p:nvCxnSpPr>
        <p:spPr>
          <a:xfrm>
            <a:off x="2718016" y="4734914"/>
            <a:ext cx="641928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4 32"/>
          <p:cNvCxnSpPr/>
          <p:nvPr/>
        </p:nvCxnSpPr>
        <p:spPr>
          <a:xfrm rot="16200000" flipH="1">
            <a:off x="2780258" y="3975645"/>
            <a:ext cx="757448" cy="240004"/>
          </a:xfrm>
          <a:prstGeom prst="bentConnector3">
            <a:avLst>
              <a:gd name="adj1" fmla="val 999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4 38"/>
          <p:cNvCxnSpPr/>
          <p:nvPr/>
        </p:nvCxnSpPr>
        <p:spPr>
          <a:xfrm>
            <a:off x="2656393" y="2532319"/>
            <a:ext cx="2252373" cy="20068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4 42"/>
          <p:cNvCxnSpPr/>
          <p:nvPr/>
        </p:nvCxnSpPr>
        <p:spPr>
          <a:xfrm rot="5400000" flipH="1" flipV="1">
            <a:off x="2440039" y="3556791"/>
            <a:ext cx="1645302" cy="710947"/>
          </a:xfrm>
          <a:prstGeom prst="bentConnector3">
            <a:avLst>
              <a:gd name="adj1" fmla="val 997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magine 51"/>
          <p:cNvPicPr>
            <a:picLocks noChangeAspect="1"/>
          </p:cNvPicPr>
          <p:nvPr/>
        </p:nvPicPr>
        <p:blipFill rotWithShape="1">
          <a:blip r:embed="rId4"/>
          <a:srcRect l="31045" t="62080" r="52898" b="26221"/>
          <a:stretch/>
        </p:blipFill>
        <p:spPr>
          <a:xfrm rot="5400000">
            <a:off x="3675717" y="2818806"/>
            <a:ext cx="440231" cy="526834"/>
          </a:xfrm>
          <a:prstGeom prst="rect">
            <a:avLst/>
          </a:prstGeom>
        </p:spPr>
      </p:pic>
      <p:cxnSp>
        <p:nvCxnSpPr>
          <p:cNvPr id="53" name="Connettore 4 52"/>
          <p:cNvCxnSpPr>
            <a:endCxn id="52" idx="0"/>
          </p:cNvCxnSpPr>
          <p:nvPr/>
        </p:nvCxnSpPr>
        <p:spPr>
          <a:xfrm rot="10800000" flipV="1">
            <a:off x="4159250" y="2979554"/>
            <a:ext cx="710406" cy="1026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990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/>
              <a:t>Es. Analisi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42900" y="1417638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400" dirty="0"/>
              <a:t>Es. 1: Si analizzi il seguente circuito combinatorio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/>
              <a:t>Soluzioni:</a:t>
            </a:r>
          </a:p>
          <a:p>
            <a:pPr marL="0" indent="0">
              <a:buNone/>
            </a:pPr>
            <a:r>
              <a:rPr lang="it-IT" sz="2400" dirty="0"/>
              <a:t>Y</a:t>
            </a:r>
            <a:r>
              <a:rPr lang="it-IT" sz="2400" baseline="-25000" dirty="0"/>
              <a:t>1</a:t>
            </a:r>
            <a:r>
              <a:rPr lang="it-IT" sz="2400" dirty="0"/>
              <a:t> = A’C</a:t>
            </a:r>
          </a:p>
          <a:p>
            <a:pPr marL="0" indent="0">
              <a:buNone/>
            </a:pPr>
            <a:r>
              <a:rPr lang="it-IT" sz="2400" dirty="0"/>
              <a:t>Y</a:t>
            </a:r>
            <a:r>
              <a:rPr lang="it-IT" sz="2400" baseline="-25000" dirty="0"/>
              <a:t>2</a:t>
            </a:r>
            <a:r>
              <a:rPr lang="it-IT" sz="2400" dirty="0"/>
              <a:t> = (B+C)B  = (B+C)+B = C+1 = 1</a:t>
            </a:r>
          </a:p>
          <a:p>
            <a:pPr marL="0" indent="0">
              <a:buNone/>
            </a:pPr>
            <a:endParaRPr lang="it-IT" sz="24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l="19386" r="19385" b="50000"/>
          <a:stretch/>
        </p:blipFill>
        <p:spPr>
          <a:xfrm>
            <a:off x="4769066" y="2446530"/>
            <a:ext cx="1143000" cy="79550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3"/>
          <a:srcRect l="19896" r="19895" b="50628"/>
          <a:stretch/>
        </p:blipFill>
        <p:spPr>
          <a:xfrm>
            <a:off x="4770655" y="3931873"/>
            <a:ext cx="1123950" cy="785504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2409918" y="354495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2400300" y="23099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2409918" y="455024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5841070" y="265961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Y1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5809721" y="413995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Y2</a:t>
            </a:r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 rotWithShape="1">
          <a:blip r:embed="rId2"/>
          <a:srcRect l="19386" r="23212" b="50000"/>
          <a:stretch/>
        </p:blipFill>
        <p:spPr>
          <a:xfrm>
            <a:off x="3217068" y="4195782"/>
            <a:ext cx="1071563" cy="795500"/>
          </a:xfrm>
          <a:prstGeom prst="rect">
            <a:avLst/>
          </a:prstGeom>
        </p:spPr>
      </p:pic>
      <p:cxnSp>
        <p:nvCxnSpPr>
          <p:cNvPr id="18" name="Connettore 4 17"/>
          <p:cNvCxnSpPr>
            <a:stCxn id="11" idx="3"/>
          </p:cNvCxnSpPr>
          <p:nvPr/>
        </p:nvCxnSpPr>
        <p:spPr>
          <a:xfrm>
            <a:off x="2719618" y="3729624"/>
            <a:ext cx="2189148" cy="482825"/>
          </a:xfrm>
          <a:prstGeom prst="bentConnector3">
            <a:avLst>
              <a:gd name="adj1" fmla="val 748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4 22"/>
          <p:cNvCxnSpPr>
            <a:stCxn id="16" idx="3"/>
          </p:cNvCxnSpPr>
          <p:nvPr/>
        </p:nvCxnSpPr>
        <p:spPr>
          <a:xfrm flipV="1">
            <a:off x="4288631" y="4462464"/>
            <a:ext cx="530426" cy="1310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4 26"/>
          <p:cNvCxnSpPr>
            <a:stCxn id="13" idx="3"/>
          </p:cNvCxnSpPr>
          <p:nvPr/>
        </p:nvCxnSpPr>
        <p:spPr>
          <a:xfrm>
            <a:off x="2718016" y="4734914"/>
            <a:ext cx="641928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4 32"/>
          <p:cNvCxnSpPr/>
          <p:nvPr/>
        </p:nvCxnSpPr>
        <p:spPr>
          <a:xfrm rot="16200000" flipH="1">
            <a:off x="2780258" y="3975645"/>
            <a:ext cx="757448" cy="240004"/>
          </a:xfrm>
          <a:prstGeom prst="bentConnector3">
            <a:avLst>
              <a:gd name="adj1" fmla="val 999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4 38"/>
          <p:cNvCxnSpPr/>
          <p:nvPr/>
        </p:nvCxnSpPr>
        <p:spPr>
          <a:xfrm>
            <a:off x="2656393" y="2532319"/>
            <a:ext cx="2252373" cy="20068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4 42"/>
          <p:cNvCxnSpPr/>
          <p:nvPr/>
        </p:nvCxnSpPr>
        <p:spPr>
          <a:xfrm rot="5400000" flipH="1" flipV="1">
            <a:off x="2440039" y="3556791"/>
            <a:ext cx="1645302" cy="710947"/>
          </a:xfrm>
          <a:prstGeom prst="bentConnector3">
            <a:avLst>
              <a:gd name="adj1" fmla="val 997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magine 51"/>
          <p:cNvPicPr>
            <a:picLocks noChangeAspect="1"/>
          </p:cNvPicPr>
          <p:nvPr/>
        </p:nvPicPr>
        <p:blipFill rotWithShape="1">
          <a:blip r:embed="rId4"/>
          <a:srcRect l="31045" t="62080" r="52898" b="26221"/>
          <a:stretch/>
        </p:blipFill>
        <p:spPr>
          <a:xfrm rot="5400000">
            <a:off x="3675717" y="2818806"/>
            <a:ext cx="440231" cy="526834"/>
          </a:xfrm>
          <a:prstGeom prst="rect">
            <a:avLst/>
          </a:prstGeom>
        </p:spPr>
      </p:pic>
      <p:cxnSp>
        <p:nvCxnSpPr>
          <p:cNvPr id="53" name="Connettore 4 52"/>
          <p:cNvCxnSpPr>
            <a:endCxn id="52" idx="0"/>
          </p:cNvCxnSpPr>
          <p:nvPr/>
        </p:nvCxnSpPr>
        <p:spPr>
          <a:xfrm rot="10800000" flipV="1">
            <a:off x="4159250" y="2979554"/>
            <a:ext cx="710406" cy="1026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0"/>
          <p:cNvCxnSpPr/>
          <p:nvPr/>
        </p:nvCxnSpPr>
        <p:spPr>
          <a:xfrm flipV="1">
            <a:off x="1036800" y="5477158"/>
            <a:ext cx="488987" cy="20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10"/>
          <p:cNvCxnSpPr/>
          <p:nvPr/>
        </p:nvCxnSpPr>
        <p:spPr>
          <a:xfrm flipV="1">
            <a:off x="1052400" y="5400000"/>
            <a:ext cx="733200" cy="8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10"/>
          <p:cNvCxnSpPr/>
          <p:nvPr/>
        </p:nvCxnSpPr>
        <p:spPr>
          <a:xfrm flipV="1">
            <a:off x="2965380" y="5506170"/>
            <a:ext cx="18549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169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/>
              <a:t>Es. Analisi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42900" y="141763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Scrivere le funzioni logiche relative ai 2 circuiti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038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2"/>
          <a:srcRect r="58884"/>
          <a:stretch/>
        </p:blipFill>
        <p:spPr>
          <a:xfrm>
            <a:off x="1214181" y="2181225"/>
            <a:ext cx="2457819" cy="232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69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/>
              <a:t>Es. Analisi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42900" y="141763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Scrivere le funzioni logiche relative ai 2 circuiti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/>
              <a:t>Soluzione: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/>
              <a:t>             Y=A’B’C’+ABC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038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/>
          <a:srcRect r="58884"/>
          <a:stretch/>
        </p:blipFill>
        <p:spPr>
          <a:xfrm>
            <a:off x="1214181" y="2181225"/>
            <a:ext cx="2457819" cy="232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24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C8A2E3-38AB-402D-BD05-C571186C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/>
              <a:t>Esercizi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5B13D6-2038-43A9-B4B3-B24D00BC5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Usare </a:t>
            </a:r>
            <a:r>
              <a:rPr lang="it-IT" dirty="0" err="1"/>
              <a:t>mux</a:t>
            </a:r>
            <a:r>
              <a:rPr lang="it-IT" dirty="0"/>
              <a:t> 2-1 per realizzare le seguenti funzioni logiche 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ECA513D-5783-437E-A714-C3EF0AD72F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2-&lt;</a:t>
            </a:r>
            <a:fld id="{56772E6B-5AA2-4C5F-A7F8-95F9D4354597}" type="slidenum">
              <a:rPr lang="en-US" smtClean="0"/>
              <a:pPr/>
              <a:t>14</a:t>
            </a:fld>
            <a:r>
              <a:rPr lang="en-US"/>
              <a:t>&gt;</a:t>
            </a:r>
          </a:p>
          <a:p>
            <a:endParaRPr lang="en-GB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F76DFD5-26B6-4F2B-846F-83FB52D04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249" r="55188"/>
          <a:stretch/>
        </p:blipFill>
        <p:spPr>
          <a:xfrm>
            <a:off x="2311252" y="2804743"/>
            <a:ext cx="3676650" cy="140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0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2-&lt;</a:t>
            </a:r>
            <a:fld id="{56772E6B-5AA2-4C5F-A7F8-95F9D4354597}" type="slidenum">
              <a:rPr lang="en-US" smtClean="0"/>
              <a:pPr/>
              <a:t>2</a:t>
            </a:fld>
            <a:r>
              <a:rPr lang="en-US"/>
              <a:t>&gt;</a:t>
            </a:r>
          </a:p>
          <a:p>
            <a:endParaRPr lang="en-GB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200" y="533686"/>
            <a:ext cx="1794000" cy="23072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00" y="908886"/>
            <a:ext cx="5740800" cy="155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2-&lt;</a:t>
            </a:r>
            <a:fld id="{56772E6B-5AA2-4C5F-A7F8-95F9D4354597}" type="slidenum">
              <a:rPr lang="en-US" smtClean="0"/>
              <a:pPr/>
              <a:t>3</a:t>
            </a:fld>
            <a:r>
              <a:rPr lang="en-US"/>
              <a:t>&gt;</a:t>
            </a:r>
          </a:p>
          <a:p>
            <a:endParaRPr lang="en-GB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071" y="1705033"/>
            <a:ext cx="3085598" cy="168926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3142"/>
            <a:ext cx="5860071" cy="536574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4"/>
          <a:srcRect l="4866" r="15894"/>
          <a:stretch/>
        </p:blipFill>
        <p:spPr>
          <a:xfrm>
            <a:off x="5355772" y="3394293"/>
            <a:ext cx="3788228" cy="226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2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/>
              <a:t>Es. capitolo 2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42900" y="141763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Trovare la forma minima delle seguenti espressioni logiche. Disegnare il circuito.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Y= B(C+C’)   + A’B’C’ =</a:t>
            </a:r>
          </a:p>
          <a:p>
            <a:pPr marL="0" indent="0">
              <a:buNone/>
            </a:pPr>
            <a:r>
              <a:rPr lang="it-IT" dirty="0"/>
              <a:t>      B             + A’B’C’=</a:t>
            </a:r>
          </a:p>
          <a:p>
            <a:pPr marL="0" indent="0">
              <a:buNone/>
            </a:pPr>
            <a:r>
              <a:rPr lang="it-IT" dirty="0"/>
              <a:t> (B + BA’C’)  + A’B’C’ =</a:t>
            </a:r>
          </a:p>
          <a:p>
            <a:pPr marL="0" indent="0">
              <a:buNone/>
            </a:pPr>
            <a:r>
              <a:rPr lang="it-IT" dirty="0"/>
              <a:t>  B + (B</a:t>
            </a:r>
            <a:r>
              <a:rPr lang="it-IT" dirty="0">
                <a:solidFill>
                  <a:schemeClr val="accent3"/>
                </a:solidFill>
              </a:rPr>
              <a:t>A’C’</a:t>
            </a:r>
            <a:r>
              <a:rPr lang="it-IT" dirty="0"/>
              <a:t>  + B’</a:t>
            </a:r>
            <a:r>
              <a:rPr lang="it-IT" dirty="0">
                <a:solidFill>
                  <a:schemeClr val="accent3"/>
                </a:solidFill>
              </a:rPr>
              <a:t>A’C’</a:t>
            </a:r>
            <a:r>
              <a:rPr lang="it-IT" dirty="0"/>
              <a:t>) = </a:t>
            </a:r>
          </a:p>
          <a:p>
            <a:pPr marL="0" indent="0">
              <a:buNone/>
            </a:pPr>
            <a:r>
              <a:rPr lang="it-IT" dirty="0"/>
              <a:t>  B + A’C’(B+B’) = B + A’C’ 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b="78786"/>
          <a:stretch/>
        </p:blipFill>
        <p:spPr>
          <a:xfrm>
            <a:off x="210801" y="2560638"/>
            <a:ext cx="8837227" cy="45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9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/>
              <a:t>Es. capitolo 2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b="71913"/>
          <a:stretch/>
        </p:blipFill>
        <p:spPr>
          <a:xfrm>
            <a:off x="342899" y="2058438"/>
            <a:ext cx="8383425" cy="2362362"/>
          </a:xfrm>
          <a:prstGeom prst="rect">
            <a:avLst/>
          </a:prstGeom>
        </p:spPr>
      </p:pic>
      <p:sp>
        <p:nvSpPr>
          <p:cNvPr id="5" name="Segnaposto contenuto 2"/>
          <p:cNvSpPr txBox="1">
            <a:spLocks/>
          </p:cNvSpPr>
          <p:nvPr/>
        </p:nvSpPr>
        <p:spPr>
          <a:xfrm>
            <a:off x="342900" y="141763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Soluzione</a:t>
            </a:r>
          </a:p>
        </p:txBody>
      </p:sp>
    </p:spTree>
    <p:extLst>
      <p:ext uri="{BB962C8B-B14F-4D97-AF65-F5344CB8AC3E}">
        <p14:creationId xmlns:p14="http://schemas.microsoft.com/office/powerpoint/2010/main" val="310168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/>
              <a:t>Es. capitolo 2</a:t>
            </a:r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342900" y="141763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Trasformare la rete NAND/NOR in una rete composta da AND/OR/NOT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424" y="3100146"/>
            <a:ext cx="42100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53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/>
              <a:t>Es. capitolo 2</a:t>
            </a:r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342900" y="141763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Trasformare la rete NAND/NOR in una rete composta da AND/OR/NOT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Soluzione: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595" y="3103643"/>
            <a:ext cx="42672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60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/>
              <a:t>Es. capitolo 2</a:t>
            </a:r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342900" y="141763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Trasformare la rete NAND/NOR in una rete composta da AND/OR/NOT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Soluzione: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370" y="3143912"/>
            <a:ext cx="52101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88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/>
              <a:t>Analisi e sintesi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42900" y="1417638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800" dirty="0"/>
              <a:t>Per </a:t>
            </a:r>
            <a:r>
              <a:rPr lang="it-IT" sz="2800" b="1" dirty="0"/>
              <a:t>analisi</a:t>
            </a:r>
            <a:r>
              <a:rPr lang="it-IT" sz="2800" dirty="0"/>
              <a:t> di un circuito combinatorio si intende l'individuazione della funzione logica realizzata dal circuito, formulata come espressione booleana.</a:t>
            </a: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it-IT" sz="2800" dirty="0"/>
              <a:t>Per </a:t>
            </a:r>
            <a:r>
              <a:rPr lang="it-IT" sz="2800" b="1" dirty="0"/>
              <a:t>sintesi</a:t>
            </a:r>
            <a:r>
              <a:rPr lang="it-IT" sz="2800" dirty="0"/>
              <a:t> di un circuito combinatorio si intende il disegno di un circuito combinatorio a partire da un’espressione booleana ( o dalla tabella di verità).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76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28625</TotalTime>
  <Words>301</Words>
  <Application>Microsoft Office PowerPoint</Application>
  <PresentationFormat>Presentazione su schermo (4:3)</PresentationFormat>
  <Paragraphs>78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Presentazione standard di PowerPoint</vt:lpstr>
      <vt:lpstr>Presentazione standard di PowerPoint</vt:lpstr>
      <vt:lpstr>Presentazione standard di PowerPoint</vt:lpstr>
      <vt:lpstr>Es. capitolo 2</vt:lpstr>
      <vt:lpstr>Es. capitolo 2</vt:lpstr>
      <vt:lpstr>Es. capitolo 2</vt:lpstr>
      <vt:lpstr>Es. capitolo 2</vt:lpstr>
      <vt:lpstr>Es. capitolo 2</vt:lpstr>
      <vt:lpstr>Analisi e sintesi</vt:lpstr>
      <vt:lpstr>Es. Analisi</vt:lpstr>
      <vt:lpstr>Es. Analisi</vt:lpstr>
      <vt:lpstr>Es. Analisi</vt:lpstr>
      <vt:lpstr>Es. Analisi</vt:lpstr>
      <vt:lpstr>Esercizi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185</cp:revision>
  <cp:lastPrinted>2018-05-04T12:36:55Z</cp:lastPrinted>
  <dcterms:created xsi:type="dcterms:W3CDTF">2012-08-07T04:56:47Z</dcterms:created>
  <dcterms:modified xsi:type="dcterms:W3CDTF">2021-10-29T18:28:29Z</dcterms:modified>
</cp:coreProperties>
</file>