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82" r:id="rId2"/>
    <p:sldId id="642" r:id="rId3"/>
    <p:sldId id="641" r:id="rId4"/>
    <p:sldId id="591" r:id="rId5"/>
    <p:sldId id="592" r:id="rId6"/>
    <p:sldId id="639" r:id="rId7"/>
    <p:sldId id="616" r:id="rId8"/>
    <p:sldId id="631" r:id="rId9"/>
    <p:sldId id="632" r:id="rId10"/>
    <p:sldId id="593" r:id="rId11"/>
    <p:sldId id="594" r:id="rId12"/>
    <p:sldId id="595" r:id="rId13"/>
    <p:sldId id="596" r:id="rId14"/>
    <p:sldId id="597" r:id="rId15"/>
    <p:sldId id="598" r:id="rId16"/>
    <p:sldId id="64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89325" autoAdjust="0"/>
  </p:normalViewPr>
  <p:slideViewPr>
    <p:cSldViewPr snapToGrid="0">
      <p:cViewPr varScale="1">
        <p:scale>
          <a:sx n="102" d="100"/>
          <a:sy n="102" d="100"/>
        </p:scale>
        <p:origin x="1944" y="9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4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8C33B8-0D1D-DE45-911A-287BCB81E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D078EAA-8F76-EC4E-B9C6-BDF60F89791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903201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16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7579E8-775F-884F-B8E8-21F5A1FF8A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9959064-2B80-0243-9675-BD7A3C0F2BB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59196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9EDCC-B73F-4303-9888-A34FB7DF2A0D}" type="slidenum">
              <a:rPr lang="en-US"/>
              <a:pPr/>
              <a:t>5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EFCDBF-8E8A-E24B-A047-DE73B390C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475BAE8-CB34-654F-8850-C822252D42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472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9EDCC-B73F-4303-9888-A34FB7DF2A0D}" type="slidenum">
              <a:rPr lang="en-US"/>
              <a:pPr/>
              <a:t>6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EFCDBF-8E8A-E24B-A047-DE73B390C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475BAE8-CB34-654F-8850-C822252D42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4514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10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45A6C7-D42D-0B45-A552-C6061BE3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86860B3-47EC-EB41-9CE0-071E46DD5FC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6716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11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CEA5C3-172F-7C4B-9DC2-DEB395AB89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0DA4618-42DA-2C4C-9E00-B4157CB27D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3168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12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82ADE5-BE86-6344-A6AB-631E1D2A9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14261F9-DF60-5C45-8268-DE92C159230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1915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13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15CD97-FEC7-7C46-8172-12CDF01915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229F1FA-8EA5-6A41-AF91-EAAF84CC27B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245521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14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A82F1D-1F44-9141-A4B8-171D17BAE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1D77720-ACF8-7542-9A1B-63A8BC513E9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548056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15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2A219-EE73-C040-97C1-36F50BE29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9C8FFAA-E4A0-8C45-B5B9-38810A70300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678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6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1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3.w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4.w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5.wmf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tags" Target="../tags/tag18.xml"/><Relationship Id="rId7" Type="http://schemas.openxmlformats.org/officeDocument/2006/relationships/oleObject" Target="../embeddings/oleObject8.bin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6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w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57" y="358943"/>
            <a:ext cx="6996600" cy="1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4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2895600" y="1981200"/>
          <a:ext cx="3327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6" imgW="1422000" imgH="1693800" progId="Visio.Drawing.6">
                  <p:embed/>
                </p:oleObj>
              </mc:Choice>
              <mc:Fallback>
                <p:oleObj name="VISIO" r:id="rId6" imgW="1422000" imgH="1693800" progId="Visio.Drawing.6">
                  <p:embed/>
                  <p:pic>
                    <p:nvPicPr>
                      <p:cNvPr id="935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33274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144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inputs, 2</a:t>
            </a:r>
            <a:r>
              <a:rPr lang="en-US" sz="3200" i="1" baseline="30000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One-hot</a:t>
            </a:r>
            <a:r>
              <a:rPr lang="en-US" sz="3200" dirty="0">
                <a:latin typeface="+mj-lt"/>
                <a:cs typeface="Arial" charset="0"/>
              </a:rPr>
              <a:t> outputs: only one output </a:t>
            </a:r>
            <a:r>
              <a:rPr lang="en-US" sz="3200" b="1" dirty="0">
                <a:latin typeface="+mj-lt"/>
                <a:cs typeface="Arial" charset="0"/>
              </a:rPr>
              <a:t>HIGH</a:t>
            </a:r>
            <a:r>
              <a:rPr lang="en-US" sz="3200" dirty="0">
                <a:latin typeface="+mj-lt"/>
                <a:cs typeface="Arial" charset="0"/>
              </a:rPr>
              <a:t> at once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Decoders</a:t>
            </a:r>
          </a:p>
        </p:txBody>
      </p:sp>
    </p:spTree>
    <p:extLst>
      <p:ext uri="{BB962C8B-B14F-4D97-AF65-F5344CB8AC3E}">
        <p14:creationId xmlns:p14="http://schemas.microsoft.com/office/powerpoint/2010/main" val="36295148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2438400" y="1066800"/>
          <a:ext cx="4343400" cy="46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5" imgW="1872000" imgH="2011680" progId="Visio.Drawing.6">
                  <p:embed/>
                </p:oleObj>
              </mc:Choice>
              <mc:Fallback>
                <p:oleObj name="VISIO" r:id="rId5" imgW="1872000" imgH="2011680" progId="Visio.Drawing.6">
                  <p:embed/>
                  <p:pic>
                    <p:nvPicPr>
                      <p:cNvPr id="1096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6800"/>
                        <a:ext cx="4343400" cy="466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Decoder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6133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2514600" y="2133600"/>
          <a:ext cx="40386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6" imgW="1443240" imgH="1350720" progId="Visio.Drawing.6">
                  <p:embed/>
                </p:oleObj>
              </mc:Choice>
              <mc:Fallback>
                <p:oleObj name="VISIO" r:id="rId6" imgW="1443240" imgH="1350720" progId="Visio.Drawing.6">
                  <p:embed/>
                  <p:pic>
                    <p:nvPicPr>
                      <p:cNvPr id="944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038600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OR </a:t>
            </a:r>
            <a:r>
              <a:rPr lang="en-US" sz="3200" dirty="0" err="1">
                <a:latin typeface="+mj-lt"/>
                <a:cs typeface="Arial" charset="0"/>
              </a:rPr>
              <a:t>minterms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Logic Using Decoders</a:t>
            </a:r>
          </a:p>
        </p:txBody>
      </p:sp>
    </p:spTree>
    <p:extLst>
      <p:ext uri="{BB962C8B-B14F-4D97-AF65-F5344CB8AC3E}">
        <p14:creationId xmlns:p14="http://schemas.microsoft.com/office/powerpoint/2010/main" val="19143078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2640197" y="2743200"/>
          <a:ext cx="337960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VISIO" r:id="rId6" imgW="1735560" imgH="1603080" progId="Visio.Drawing.6">
                  <p:embed/>
                </p:oleObj>
              </mc:Choice>
              <mc:Fallback>
                <p:oleObj name="VISIO" r:id="rId6" imgW="1735560" imgH="1603080" progId="Visio.Drawing.6">
                  <p:embed/>
                  <p:pic>
                    <p:nvPicPr>
                      <p:cNvPr id="946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197" y="2743200"/>
                        <a:ext cx="3379603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Delay:</a:t>
            </a:r>
            <a:r>
              <a:rPr lang="en-US" sz="3200" dirty="0">
                <a:latin typeface="+mj-lt"/>
                <a:cs typeface="Arial" charset="0"/>
              </a:rPr>
              <a:t> time 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10644912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2590800" y="2251003"/>
          <a:ext cx="3836555" cy="354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6" imgW="1768320" imgH="1631880" progId="Visio.Drawing.6">
                  <p:embed/>
                </p:oleObj>
              </mc:Choice>
              <mc:Fallback>
                <p:oleObj name="VISIO" r:id="rId6" imgW="1768320" imgH="1631880" progId="Visio.Drawing.6">
                  <p:embed/>
                  <p:pic>
                    <p:nvPicPr>
                      <p:cNvPr id="9492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51003"/>
                        <a:ext cx="3836555" cy="354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0668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Propagation delay: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dirty="0">
                <a:latin typeface="+mj-lt"/>
                <a:cs typeface="Arial" charset="0"/>
              </a:rPr>
              <a:t> = max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Contamination delay: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dirty="0">
                <a:latin typeface="+mj-lt"/>
                <a:cs typeface="Arial" charset="0"/>
              </a:rPr>
              <a:t> = min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Propagation &amp; Contamination Delay</a:t>
            </a:r>
          </a:p>
        </p:txBody>
      </p:sp>
    </p:spTree>
    <p:extLst>
      <p:ext uri="{BB962C8B-B14F-4D97-AF65-F5344CB8AC3E}">
        <p14:creationId xmlns:p14="http://schemas.microsoft.com/office/powerpoint/2010/main" val="405130998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0668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Capacitance and resistance 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Reasons why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pd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cd</a:t>
            </a:r>
            <a:r>
              <a:rPr lang="en-US" sz="3200" dirty="0">
                <a:latin typeface="+mj-lt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Multiple inputs and outputs, some of which are faster than others (see next slide)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Propagation &amp; Contamination Delay</a:t>
            </a:r>
          </a:p>
        </p:txBody>
      </p:sp>
    </p:spTree>
    <p:extLst>
      <p:ext uri="{BB962C8B-B14F-4D97-AF65-F5344CB8AC3E}">
        <p14:creationId xmlns:p14="http://schemas.microsoft.com/office/powerpoint/2010/main" val="35475737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2057400" y="1371600"/>
          <a:ext cx="53435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r:id="rId7" imgW="2000160" imgH="1178640" progId="Visio.Drawing.6">
                  <p:embed/>
                </p:oleObj>
              </mc:Choice>
              <mc:Fallback>
                <p:oleObj name="VISIO" r:id="rId7" imgW="2000160" imgH="1178640" progId="Visio.Drawing.6">
                  <p:embed/>
                  <p:pic>
                    <p:nvPicPr>
                      <p:cNvPr id="937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3435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   </a:t>
            </a:r>
            <a:r>
              <a:rPr lang="en-US" sz="2400" b="1" dirty="0">
                <a:latin typeface="+mj-lt"/>
                <a:cs typeface="Arial" charset="0"/>
              </a:rPr>
              <a:t>Critical (Long) Path: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_AND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_OR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                </a:t>
            </a:r>
            <a:r>
              <a:rPr lang="en-US" sz="2400" b="1" dirty="0">
                <a:latin typeface="+mj-lt"/>
                <a:cs typeface="Arial" charset="0"/>
              </a:rPr>
              <a:t>Short Path: 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_AND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88214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Critical (Long) &amp; Short Paths</a:t>
            </a:r>
          </a:p>
        </p:txBody>
      </p:sp>
    </p:spTree>
    <p:extLst>
      <p:ext uri="{BB962C8B-B14F-4D97-AF65-F5344CB8AC3E}">
        <p14:creationId xmlns:p14="http://schemas.microsoft.com/office/powerpoint/2010/main" val="11068035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0E09D1C-BD8E-4AFF-81D4-75D5C6764517}"/>
              </a:ext>
            </a:extLst>
          </p:cNvPr>
          <p:cNvSpPr txBox="1"/>
          <p:nvPr/>
        </p:nvSpPr>
        <p:spPr>
          <a:xfrm>
            <a:off x="3664178" y="420668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r>
              <a:rPr lang="it-IT" baseline="-25000" dirty="0"/>
              <a:t>1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70A9F64-7B26-4127-A59E-D535B2F49D96}"/>
              </a:ext>
            </a:extLst>
          </p:cNvPr>
          <p:cNvSpPr txBox="1"/>
          <p:nvPr/>
        </p:nvSpPr>
        <p:spPr>
          <a:xfrm>
            <a:off x="3664178" y="440655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r>
              <a:rPr lang="it-IT" baseline="-25000" dirty="0"/>
              <a:t>0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57" y="358943"/>
            <a:ext cx="6996600" cy="1960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29AB5769-3609-4B7D-8BFE-A8F30F14B4AC}"/>
              </a:ext>
            </a:extLst>
          </p:cNvPr>
          <p:cNvSpPr/>
          <p:nvPr/>
        </p:nvSpPr>
        <p:spPr>
          <a:xfrm>
            <a:off x="2072201" y="3065543"/>
            <a:ext cx="723626" cy="2085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81CC4EB-B1B3-4312-BB48-CC7D1A53F614}"/>
              </a:ext>
            </a:extLst>
          </p:cNvPr>
          <p:cNvCxnSpPr/>
          <p:nvPr/>
        </p:nvCxnSpPr>
        <p:spPr>
          <a:xfrm>
            <a:off x="1203850" y="3422422"/>
            <a:ext cx="86835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442A308-7301-4607-AC23-445B1078940D}"/>
              </a:ext>
            </a:extLst>
          </p:cNvPr>
          <p:cNvCxnSpPr/>
          <p:nvPr/>
        </p:nvCxnSpPr>
        <p:spPr>
          <a:xfrm>
            <a:off x="1203850" y="4035311"/>
            <a:ext cx="86835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662CE73-F223-4416-91B6-4592AF4D0120}"/>
              </a:ext>
            </a:extLst>
          </p:cNvPr>
          <p:cNvCxnSpPr/>
          <p:nvPr/>
        </p:nvCxnSpPr>
        <p:spPr>
          <a:xfrm>
            <a:off x="1203850" y="4648200"/>
            <a:ext cx="86835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D6845D6-7523-4824-A2BE-4669BAE6F69A}"/>
              </a:ext>
            </a:extLst>
          </p:cNvPr>
          <p:cNvCxnSpPr/>
          <p:nvPr/>
        </p:nvCxnSpPr>
        <p:spPr>
          <a:xfrm>
            <a:off x="2795827" y="3422422"/>
            <a:ext cx="86835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791DAC-05D0-41CD-AA49-EE89AB304387}"/>
              </a:ext>
            </a:extLst>
          </p:cNvPr>
          <p:cNvCxnSpPr/>
          <p:nvPr/>
        </p:nvCxnSpPr>
        <p:spPr>
          <a:xfrm>
            <a:off x="2795827" y="3601136"/>
            <a:ext cx="86835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F2C8015-34B6-48BE-8820-A6CC14CC65C5}"/>
              </a:ext>
            </a:extLst>
          </p:cNvPr>
          <p:cNvCxnSpPr/>
          <p:nvPr/>
        </p:nvCxnSpPr>
        <p:spPr>
          <a:xfrm>
            <a:off x="2795827" y="3779850"/>
            <a:ext cx="86835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BED1764-32AA-4C8A-B93D-BFE67B435141}"/>
              </a:ext>
            </a:extLst>
          </p:cNvPr>
          <p:cNvCxnSpPr/>
          <p:nvPr/>
        </p:nvCxnSpPr>
        <p:spPr>
          <a:xfrm>
            <a:off x="2795827" y="3958564"/>
            <a:ext cx="86835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CE020-BACE-493C-8B2A-96CF37A39AE0}"/>
              </a:ext>
            </a:extLst>
          </p:cNvPr>
          <p:cNvCxnSpPr/>
          <p:nvPr/>
        </p:nvCxnSpPr>
        <p:spPr>
          <a:xfrm>
            <a:off x="2795827" y="4137278"/>
            <a:ext cx="86835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4DA1931-E070-4C77-B7ED-FB3FE5093C58}"/>
              </a:ext>
            </a:extLst>
          </p:cNvPr>
          <p:cNvCxnSpPr/>
          <p:nvPr/>
        </p:nvCxnSpPr>
        <p:spPr>
          <a:xfrm>
            <a:off x="2795827" y="4315992"/>
            <a:ext cx="86835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1007398-E59B-4BC1-8286-F328CB7E7B4B}"/>
              </a:ext>
            </a:extLst>
          </p:cNvPr>
          <p:cNvCxnSpPr/>
          <p:nvPr/>
        </p:nvCxnSpPr>
        <p:spPr>
          <a:xfrm>
            <a:off x="2795827" y="4494706"/>
            <a:ext cx="86835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F4E7272-07CA-4B0F-8896-E5031A0FE4B6}"/>
              </a:ext>
            </a:extLst>
          </p:cNvPr>
          <p:cNvSpPr txBox="1"/>
          <p:nvPr/>
        </p:nvSpPr>
        <p:spPr>
          <a:xfrm>
            <a:off x="861773" y="322709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r>
              <a:rPr lang="it-IT" baseline="-25000" dirty="0"/>
              <a:t>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8D8FDA2-1A4B-4B02-B290-FC43093B7114}"/>
              </a:ext>
            </a:extLst>
          </p:cNvPr>
          <p:cNvSpPr txBox="1"/>
          <p:nvPr/>
        </p:nvSpPr>
        <p:spPr>
          <a:xfrm>
            <a:off x="861773" y="383998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r>
              <a:rPr lang="it-IT" baseline="-25000" dirty="0"/>
              <a:t>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3E17D4-CE71-4A49-A0F6-05B202CF8923}"/>
              </a:ext>
            </a:extLst>
          </p:cNvPr>
          <p:cNvSpPr txBox="1"/>
          <p:nvPr/>
        </p:nvSpPr>
        <p:spPr>
          <a:xfrm>
            <a:off x="861773" y="4452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r>
              <a:rPr lang="it-IT" baseline="-25000" dirty="0"/>
              <a:t>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2C113C6-B713-4073-AA9A-F110F343A608}"/>
              </a:ext>
            </a:extLst>
          </p:cNvPr>
          <p:cNvSpPr txBox="1"/>
          <p:nvPr/>
        </p:nvSpPr>
        <p:spPr>
          <a:xfrm>
            <a:off x="3664178" y="31331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r>
              <a:rPr lang="it-IT" baseline="-25000" dirty="0"/>
              <a:t>6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1713C25-29ED-4E10-8EA9-FA6B68D31F4A}"/>
              </a:ext>
            </a:extLst>
          </p:cNvPr>
          <p:cNvSpPr txBox="1"/>
          <p:nvPr/>
        </p:nvSpPr>
        <p:spPr>
          <a:xfrm>
            <a:off x="3664178" y="338759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r>
              <a:rPr lang="it-IT" baseline="-25000" dirty="0"/>
              <a:t>5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58DE897-A73E-4EDC-893B-0D40706A919D}"/>
              </a:ext>
            </a:extLst>
          </p:cNvPr>
          <p:cNvSpPr txBox="1"/>
          <p:nvPr/>
        </p:nvSpPr>
        <p:spPr>
          <a:xfrm>
            <a:off x="3664178" y="360708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r>
              <a:rPr lang="it-IT" baseline="-25000" dirty="0"/>
              <a:t>4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8F5A45B-FB22-40DB-947A-571D1FAD6F87}"/>
              </a:ext>
            </a:extLst>
          </p:cNvPr>
          <p:cNvSpPr txBox="1"/>
          <p:nvPr/>
        </p:nvSpPr>
        <p:spPr>
          <a:xfrm>
            <a:off x="3664178" y="380695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r>
              <a:rPr lang="it-IT" baseline="-25000" dirty="0"/>
              <a:t>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9BFF9A0-1FF7-453C-B735-7D7073B7F849}"/>
              </a:ext>
            </a:extLst>
          </p:cNvPr>
          <p:cNvSpPr txBox="1"/>
          <p:nvPr/>
        </p:nvSpPr>
        <p:spPr>
          <a:xfrm>
            <a:off x="3664178" y="400682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r>
              <a:rPr lang="it-IT" baseline="-25000" dirty="0"/>
              <a:t>2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F3E117C-DDD9-4731-9068-5C5AFB54CBD9}"/>
              </a:ext>
            </a:extLst>
          </p:cNvPr>
          <p:cNvCxnSpPr>
            <a:cxnSpLocks/>
          </p:cNvCxnSpPr>
          <p:nvPr/>
        </p:nvCxnSpPr>
        <p:spPr>
          <a:xfrm>
            <a:off x="5842730" y="3041971"/>
            <a:ext cx="233424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D2E71CD-0F22-4BAE-A04D-22A28AB74FC6}"/>
              </a:ext>
            </a:extLst>
          </p:cNvPr>
          <p:cNvCxnSpPr>
            <a:cxnSpLocks/>
          </p:cNvCxnSpPr>
          <p:nvPr/>
        </p:nvCxnSpPr>
        <p:spPr>
          <a:xfrm>
            <a:off x="6751647" y="2749778"/>
            <a:ext cx="0" cy="259189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54FC40E-0135-4D08-BDE5-7A1D2435EC5C}"/>
              </a:ext>
            </a:extLst>
          </p:cNvPr>
          <p:cNvSpPr txBox="1"/>
          <p:nvPr/>
        </p:nvSpPr>
        <p:spPr>
          <a:xfrm>
            <a:off x="5938447" y="26962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r>
              <a:rPr lang="it-IT" baseline="-25000" dirty="0"/>
              <a:t>2</a:t>
            </a:r>
            <a:r>
              <a:rPr lang="it-IT" dirty="0"/>
              <a:t>A</a:t>
            </a:r>
            <a:r>
              <a:rPr lang="it-IT" baseline="-25000" dirty="0"/>
              <a:t>1</a:t>
            </a:r>
            <a:r>
              <a:rPr lang="it-IT" dirty="0"/>
              <a:t>A</a:t>
            </a:r>
            <a:r>
              <a:rPr lang="it-IT" baseline="-25000" dirty="0"/>
              <a:t>0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10B5794-B7A1-421C-8E3D-8B8A710389A1}"/>
              </a:ext>
            </a:extLst>
          </p:cNvPr>
          <p:cNvSpPr txBox="1"/>
          <p:nvPr/>
        </p:nvSpPr>
        <p:spPr>
          <a:xfrm>
            <a:off x="6751647" y="2684426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r>
              <a:rPr lang="it-IT" baseline="-25000" dirty="0"/>
              <a:t>6</a:t>
            </a:r>
            <a:r>
              <a:rPr lang="it-IT" dirty="0"/>
              <a:t>Y</a:t>
            </a:r>
            <a:r>
              <a:rPr lang="it-IT" baseline="-25000" dirty="0"/>
              <a:t>5</a:t>
            </a:r>
            <a:r>
              <a:rPr lang="it-IT" dirty="0"/>
              <a:t>Y</a:t>
            </a:r>
            <a:r>
              <a:rPr lang="it-IT" baseline="-25000" dirty="0"/>
              <a:t>4</a:t>
            </a:r>
            <a:r>
              <a:rPr lang="it-IT" dirty="0"/>
              <a:t>Y</a:t>
            </a:r>
            <a:r>
              <a:rPr lang="it-IT" baseline="-25000" dirty="0"/>
              <a:t>3</a:t>
            </a:r>
            <a:r>
              <a:rPr lang="it-IT" dirty="0"/>
              <a:t>Y</a:t>
            </a:r>
            <a:r>
              <a:rPr lang="it-IT" baseline="-25000" dirty="0"/>
              <a:t>2</a:t>
            </a:r>
            <a:r>
              <a:rPr lang="it-IT" dirty="0"/>
              <a:t>Y</a:t>
            </a:r>
            <a:r>
              <a:rPr lang="it-IT" baseline="-25000" dirty="0"/>
              <a:t>1</a:t>
            </a:r>
            <a:r>
              <a:rPr lang="it-IT" dirty="0"/>
              <a:t>Y</a:t>
            </a:r>
            <a:r>
              <a:rPr lang="it-IT" baseline="-25000" dirty="0"/>
              <a:t>0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0DBA31F-BB2E-49D1-9BAD-9064EB79706A}"/>
              </a:ext>
            </a:extLst>
          </p:cNvPr>
          <p:cNvSpPr txBox="1"/>
          <p:nvPr/>
        </p:nvSpPr>
        <p:spPr>
          <a:xfrm>
            <a:off x="5925937" y="3018264"/>
            <a:ext cx="23562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0  0  0     0  0 0 0  0  0  0 </a:t>
            </a:r>
          </a:p>
          <a:p>
            <a:r>
              <a:rPr lang="it-IT" dirty="0"/>
              <a:t>0  0  1     0  0 0 0  0  0  1 </a:t>
            </a:r>
            <a:endParaRPr lang="it-IT" baseline="-25000" dirty="0"/>
          </a:p>
          <a:p>
            <a:r>
              <a:rPr lang="it-IT" dirty="0"/>
              <a:t>0  1  0     0  0 0 0  0  1  1</a:t>
            </a:r>
            <a:endParaRPr lang="it-IT" baseline="-25000" dirty="0"/>
          </a:p>
          <a:p>
            <a:r>
              <a:rPr lang="it-IT" dirty="0"/>
              <a:t>0  1  1     0  0 0 0  1  1  1</a:t>
            </a:r>
            <a:endParaRPr lang="it-IT" baseline="-25000" dirty="0"/>
          </a:p>
          <a:p>
            <a:r>
              <a:rPr lang="it-IT" dirty="0"/>
              <a:t>1  0  0     0  0 0 1  1  1  1</a:t>
            </a:r>
          </a:p>
          <a:p>
            <a:r>
              <a:rPr lang="it-IT" dirty="0"/>
              <a:t>1  0  1     0  0 1 1  1  1  1</a:t>
            </a:r>
            <a:endParaRPr lang="it-IT" baseline="-25000" dirty="0"/>
          </a:p>
          <a:p>
            <a:r>
              <a:rPr lang="it-IT" dirty="0"/>
              <a:t>1  1  0     0  1 1 1  1  1  1</a:t>
            </a:r>
            <a:endParaRPr lang="it-IT" baseline="-25000" dirty="0"/>
          </a:p>
          <a:p>
            <a:r>
              <a:rPr lang="it-IT" dirty="0"/>
              <a:t>1  1  1     1  1 1 1  1  1  1</a:t>
            </a:r>
            <a:endParaRPr lang="it-IT" baseline="-25000" dirty="0"/>
          </a:p>
          <a:p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97240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903D47F-F7FF-40DF-AC88-FD4E0812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1" y="2136486"/>
            <a:ext cx="1952625" cy="2419350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FCCDC46A-7DEF-4DE0-99EA-48D15049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Soluzione 2.38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EC9898C-C295-42A1-9429-A75942E2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28" y="1481137"/>
            <a:ext cx="2524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0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89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3396911" y="1943100"/>
          <a:ext cx="17097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6" imgW="772920" imgH="1583640" progId="Visio.Drawing.6">
                  <p:embed/>
                </p:oleObj>
              </mc:Choice>
              <mc:Fallback>
                <p:oleObj name="VISIO" r:id="rId6" imgW="772920" imgH="1583640" progId="Visio.Drawing.6">
                  <p:embed/>
                  <p:pic>
                    <p:nvPicPr>
                      <p:cNvPr id="933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911" y="1943100"/>
                        <a:ext cx="170973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98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Using mux as a 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Logic using Multiplexers</a:t>
            </a:r>
          </a:p>
        </p:txBody>
      </p:sp>
    </p:spTree>
    <p:extLst>
      <p:ext uri="{BB962C8B-B14F-4D97-AF65-F5344CB8AC3E}">
        <p14:creationId xmlns:p14="http://schemas.microsoft.com/office/powerpoint/2010/main" val="12949392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476375" y="2438400"/>
          <a:ext cx="6572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6" imgW="2322360" imgH="697320" progId="Visio.Drawing.6">
                  <p:embed/>
                </p:oleObj>
              </mc:Choice>
              <mc:Fallback>
                <p:oleObj name="VISIO" r:id="rId6" imgW="2322360" imgH="697320" progId="Visio.Drawing.6">
                  <p:embed/>
                  <p:pic>
                    <p:nvPicPr>
                      <p:cNvPr id="943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38400"/>
                        <a:ext cx="65722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Reducing the size of the mux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Logic using Multiplexers</a:t>
            </a:r>
          </a:p>
        </p:txBody>
      </p:sp>
    </p:spTree>
    <p:extLst>
      <p:ext uri="{BB962C8B-B14F-4D97-AF65-F5344CB8AC3E}">
        <p14:creationId xmlns:p14="http://schemas.microsoft.com/office/powerpoint/2010/main" val="2364438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9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Data una </a:t>
            </a:r>
            <a:r>
              <a:rPr lang="en-US" sz="3200" dirty="0" err="1">
                <a:latin typeface="+mj-lt"/>
                <a:cs typeface="Arial" charset="0"/>
              </a:rPr>
              <a:t>funzione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booleana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f</a:t>
            </a:r>
            <a:r>
              <a:rPr lang="en-US" sz="3200" dirty="0">
                <a:latin typeface="+mj-lt"/>
                <a:cs typeface="Arial" charset="0"/>
              </a:rPr>
              <a:t> di </a:t>
            </a:r>
            <a:r>
              <a:rPr lang="en-US" sz="3200" i="1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variabili</a:t>
            </a:r>
            <a:r>
              <a:rPr lang="en-US" sz="3200" dirty="0">
                <a:latin typeface="+mj-lt"/>
                <a:cs typeface="Arial" charset="0"/>
              </a:rPr>
              <a:t> vale </a:t>
            </a:r>
            <a:r>
              <a:rPr lang="en-US" sz="3200" dirty="0" err="1">
                <a:latin typeface="+mj-lt"/>
                <a:cs typeface="Arial" charset="0"/>
              </a:rPr>
              <a:t>l'uguaglianza</a:t>
            </a:r>
            <a:r>
              <a:rPr lang="en-US" sz="3200" dirty="0">
                <a:latin typeface="+mj-lt"/>
                <a:cs typeface="Arial" charset="0"/>
              </a:rPr>
              <a:t>:</a:t>
            </a: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 err="1">
                <a:latin typeface="+mj-lt"/>
                <a:cs typeface="Arial" charset="0"/>
              </a:rPr>
              <a:t>possiamo</a:t>
            </a:r>
            <a:r>
              <a:rPr lang="en-US" sz="3200" dirty="0">
                <a:latin typeface="+mj-lt"/>
                <a:cs typeface="Arial" charset="0"/>
              </a:rPr>
              <a:t>  </a:t>
            </a:r>
            <a:r>
              <a:rPr lang="en-US" sz="3200" dirty="0" err="1">
                <a:latin typeface="+mj-lt"/>
                <a:cs typeface="Arial" charset="0"/>
              </a:rPr>
              <a:t>utilizzare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questo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teorema</a:t>
            </a:r>
            <a:r>
              <a:rPr lang="en-US" sz="3200" dirty="0">
                <a:latin typeface="+mj-lt"/>
                <a:cs typeface="Arial" charset="0"/>
              </a:rPr>
              <a:t> per </a:t>
            </a:r>
            <a:r>
              <a:rPr lang="en-US" sz="3200" dirty="0" err="1">
                <a:latin typeface="+mj-lt"/>
                <a:cs typeface="Arial" charset="0"/>
              </a:rPr>
              <a:t>realizzare</a:t>
            </a:r>
            <a:r>
              <a:rPr lang="en-US" sz="3200" dirty="0">
                <a:latin typeface="+mj-lt"/>
                <a:cs typeface="Arial" charset="0"/>
              </a:rPr>
              <a:t> una </a:t>
            </a:r>
            <a:r>
              <a:rPr lang="en-US" sz="3200" dirty="0" err="1">
                <a:latin typeface="+mj-lt"/>
                <a:cs typeface="Arial" charset="0"/>
              </a:rPr>
              <a:t>funzione</a:t>
            </a:r>
            <a:r>
              <a:rPr lang="en-US" sz="3200" dirty="0">
                <a:latin typeface="+mj-lt"/>
                <a:cs typeface="Arial" charset="0"/>
              </a:rPr>
              <a:t> di </a:t>
            </a:r>
            <a:r>
              <a:rPr lang="en-US" sz="3200" i="1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variabili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usando</a:t>
            </a:r>
            <a:r>
              <a:rPr lang="en-US" sz="3200" dirty="0">
                <a:latin typeface="+mj-lt"/>
                <a:cs typeface="Arial" charset="0"/>
              </a:rPr>
              <a:t> un MUX e 2 </a:t>
            </a:r>
            <a:r>
              <a:rPr lang="en-US" sz="3200" dirty="0" err="1">
                <a:latin typeface="+mj-lt"/>
                <a:cs typeface="Arial" charset="0"/>
              </a:rPr>
              <a:t>funzioni</a:t>
            </a:r>
            <a:r>
              <a:rPr lang="en-US" sz="3200" dirty="0">
                <a:latin typeface="+mj-lt"/>
                <a:cs typeface="Arial" charset="0"/>
              </a:rPr>
              <a:t> da </a:t>
            </a:r>
            <a:r>
              <a:rPr lang="en-US" sz="3200" i="1" dirty="0">
                <a:latin typeface="+mj-lt"/>
                <a:cs typeface="Arial" charset="0"/>
              </a:rPr>
              <a:t>n-1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variabili</a:t>
            </a: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674" y="30107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Teorema</a:t>
            </a:r>
            <a:r>
              <a:rPr lang="en-US" sz="4400" dirty="0">
                <a:latin typeface="+mj-lt"/>
              </a:rPr>
              <a:t> di </a:t>
            </a:r>
            <a:r>
              <a:rPr lang="en-US" sz="4400" dirty="0" err="1">
                <a:latin typeface="+mj-lt"/>
              </a:rPr>
              <a:t>shannon</a:t>
            </a:r>
            <a:endParaRPr lang="en-US" sz="4400" dirty="0">
              <a:latin typeface="+mj-lt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A7DD9C-8774-4E42-9445-1CDCAE078C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4" r="9914" b="13447"/>
          <a:stretch/>
        </p:blipFill>
        <p:spPr>
          <a:xfrm>
            <a:off x="868993" y="2941921"/>
            <a:ext cx="7406014" cy="4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4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sintesi con </a:t>
            </a:r>
            <a:r>
              <a:rPr lang="it-IT" dirty="0" err="1"/>
              <a:t>mux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Si progetti un circuito che realizza la funzione descritta dalla tabella della verità utilizzando MUX a 2 ingressi come componenti elementari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25" y="2831360"/>
            <a:ext cx="2346689" cy="29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5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sintesi con </a:t>
            </a:r>
            <a:r>
              <a:rPr lang="it-IT" dirty="0" err="1"/>
              <a:t>mux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25" y="2831360"/>
            <a:ext cx="2346689" cy="297297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4610911" y="1588851"/>
            <a:ext cx="817124" cy="11348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4610911" y="2671728"/>
            <a:ext cx="817124" cy="113489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4559690" y="3754605"/>
            <a:ext cx="817124" cy="113489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4559690" y="4889499"/>
            <a:ext cx="817124" cy="113489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5863359" y="2104281"/>
            <a:ext cx="817124" cy="113489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5712364" y="4301387"/>
            <a:ext cx="817124" cy="113489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7245635" y="3160588"/>
            <a:ext cx="817124" cy="113489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304610" y="1705364"/>
            <a:ext cx="261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cxnSp>
        <p:nvCxnSpPr>
          <p:cNvPr id="13" name="Connettore 4 12"/>
          <p:cNvCxnSpPr/>
          <p:nvPr/>
        </p:nvCxnSpPr>
        <p:spPr>
          <a:xfrm>
            <a:off x="5455122" y="2195513"/>
            <a:ext cx="354063" cy="25241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/>
          <p:nvPr/>
        </p:nvCxnSpPr>
        <p:spPr>
          <a:xfrm flipV="1">
            <a:off x="5388498" y="2957513"/>
            <a:ext cx="420687" cy="3089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/>
          <p:nvPr/>
        </p:nvCxnSpPr>
        <p:spPr>
          <a:xfrm>
            <a:off x="5358301" y="4349361"/>
            <a:ext cx="354063" cy="25241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4 17"/>
          <p:cNvCxnSpPr/>
          <p:nvPr/>
        </p:nvCxnSpPr>
        <p:spPr>
          <a:xfrm flipV="1">
            <a:off x="5291677" y="5180257"/>
            <a:ext cx="420687" cy="3089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/>
          <p:nvPr/>
        </p:nvCxnSpPr>
        <p:spPr>
          <a:xfrm rot="16200000" flipH="1">
            <a:off x="6566233" y="2823868"/>
            <a:ext cx="798116" cy="560688"/>
          </a:xfrm>
          <a:prstGeom prst="bentConnector3">
            <a:avLst>
              <a:gd name="adj1" fmla="val 10060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/>
          <p:nvPr/>
        </p:nvCxnSpPr>
        <p:spPr>
          <a:xfrm rot="5400000" flipH="1" flipV="1">
            <a:off x="6437817" y="4081682"/>
            <a:ext cx="869722" cy="745914"/>
          </a:xfrm>
          <a:prstGeom prst="bentConnector3">
            <a:avLst>
              <a:gd name="adj1" fmla="val 1008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991549" y="3557024"/>
            <a:ext cx="26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6120926" y="1778811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479369" y="2818566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4824448" y="1268446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5937502" y="3980954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130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sintesi con </a:t>
            </a:r>
            <a:r>
              <a:rPr lang="it-IT" dirty="0" err="1"/>
              <a:t>mux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25" y="2831360"/>
            <a:ext cx="2346689" cy="297297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5863359" y="2104281"/>
            <a:ext cx="817124" cy="113489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5712364" y="4301387"/>
            <a:ext cx="817124" cy="113489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7245635" y="3160588"/>
            <a:ext cx="817124" cy="1134894"/>
          </a:xfrm>
          <a:prstGeom prst="rect">
            <a:avLst/>
          </a:prstGeom>
        </p:spPr>
      </p:pic>
      <p:cxnSp>
        <p:nvCxnSpPr>
          <p:cNvPr id="13" name="Connettore 4 12"/>
          <p:cNvCxnSpPr/>
          <p:nvPr/>
        </p:nvCxnSpPr>
        <p:spPr>
          <a:xfrm>
            <a:off x="5455122" y="2195513"/>
            <a:ext cx="354063" cy="25241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/>
          <p:nvPr/>
        </p:nvCxnSpPr>
        <p:spPr>
          <a:xfrm flipV="1">
            <a:off x="5388498" y="2957513"/>
            <a:ext cx="420687" cy="3089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/>
          <p:nvPr/>
        </p:nvCxnSpPr>
        <p:spPr>
          <a:xfrm>
            <a:off x="5358301" y="4349361"/>
            <a:ext cx="354063" cy="25241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4 17"/>
          <p:cNvCxnSpPr/>
          <p:nvPr/>
        </p:nvCxnSpPr>
        <p:spPr>
          <a:xfrm flipV="1">
            <a:off x="5291677" y="5180257"/>
            <a:ext cx="420687" cy="3089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/>
          <p:nvPr/>
        </p:nvCxnSpPr>
        <p:spPr>
          <a:xfrm rot="16200000" flipH="1">
            <a:off x="6566233" y="2823868"/>
            <a:ext cx="798116" cy="560688"/>
          </a:xfrm>
          <a:prstGeom prst="bentConnector3">
            <a:avLst>
              <a:gd name="adj1" fmla="val 10060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/>
          <p:nvPr/>
        </p:nvCxnSpPr>
        <p:spPr>
          <a:xfrm rot="5400000" flipH="1" flipV="1">
            <a:off x="6437817" y="4081682"/>
            <a:ext cx="869722" cy="745914"/>
          </a:xfrm>
          <a:prstGeom prst="bentConnector3">
            <a:avLst>
              <a:gd name="adj1" fmla="val 1008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991549" y="3557024"/>
            <a:ext cx="26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6120926" y="1778811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479369" y="2818566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4996217" y="5276957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5937502" y="3980954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BABB6F3-7080-4C4D-BC4B-0DD1892176B5}"/>
              </a:ext>
            </a:extLst>
          </p:cNvPr>
          <p:cNvSpPr txBox="1"/>
          <p:nvPr/>
        </p:nvSpPr>
        <p:spPr>
          <a:xfrm>
            <a:off x="5112961" y="4163394"/>
            <a:ext cx="40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6C1950D-6A01-4752-AD6D-007529430835}"/>
              </a:ext>
            </a:extLst>
          </p:cNvPr>
          <p:cNvSpPr txBox="1"/>
          <p:nvPr/>
        </p:nvSpPr>
        <p:spPr>
          <a:xfrm>
            <a:off x="5106092" y="3067958"/>
            <a:ext cx="410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643892B-D59A-41DE-B6DB-F9CFDB79B0FC}"/>
              </a:ext>
            </a:extLst>
          </p:cNvPr>
          <p:cNvSpPr txBox="1"/>
          <p:nvPr/>
        </p:nvSpPr>
        <p:spPr>
          <a:xfrm>
            <a:off x="5192054" y="2009195"/>
            <a:ext cx="40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cxnSp>
        <p:nvCxnSpPr>
          <p:cNvPr id="32" name="Connettore 4 16">
            <a:extLst>
              <a:ext uri="{FF2B5EF4-FFF2-40B4-BE49-F238E27FC236}">
                <a16:creationId xmlns:a16="http://schemas.microsoft.com/office/drawing/2014/main" id="{56685D51-AC92-4250-8C19-86350A4D58BC}"/>
              </a:ext>
            </a:extLst>
          </p:cNvPr>
          <p:cNvCxnSpPr>
            <a:cxnSpLocks/>
          </p:cNvCxnSpPr>
          <p:nvPr/>
        </p:nvCxnSpPr>
        <p:spPr>
          <a:xfrm>
            <a:off x="5083614" y="5338216"/>
            <a:ext cx="131047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394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28922</TotalTime>
  <Words>582</Words>
  <Application>Microsoft Office PowerPoint</Application>
  <PresentationFormat>Presentazione su schermo (4:3)</PresentationFormat>
  <Paragraphs>125</Paragraphs>
  <Slides>16</Slides>
  <Notes>10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VISIO</vt:lpstr>
      <vt:lpstr>Presentazione standard di PowerPoint</vt:lpstr>
      <vt:lpstr>Presentazione standard di PowerPoint</vt:lpstr>
      <vt:lpstr>Soluzione 2.38</vt:lpstr>
      <vt:lpstr>Presentazione standard di PowerPoint</vt:lpstr>
      <vt:lpstr>Presentazione standard di PowerPoint</vt:lpstr>
      <vt:lpstr>Presentazione standard di PowerPoint</vt:lpstr>
      <vt:lpstr>Es. sintesi con mux</vt:lpstr>
      <vt:lpstr>Es. sintesi con mux</vt:lpstr>
      <vt:lpstr>Es. sintesi con mux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219</cp:revision>
  <cp:lastPrinted>2018-05-04T12:36:55Z</cp:lastPrinted>
  <dcterms:created xsi:type="dcterms:W3CDTF">2012-08-07T04:56:47Z</dcterms:created>
  <dcterms:modified xsi:type="dcterms:W3CDTF">2021-10-29T18:28:23Z</dcterms:modified>
</cp:coreProperties>
</file>