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7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8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9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0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2.xml" ContentType="application/vnd.openxmlformats-officedocument.presentationml.notesSlide+xml"/>
  <Override PartName="/ppt/tags/tag77.xml" ContentType="application/vnd.openxmlformats-officedocument.presentationml.tags+xml"/>
  <Override PartName="/ppt/notesSlides/notesSlide23.xml" ContentType="application/vnd.openxmlformats-officedocument.presentationml.notesSlide+xml"/>
  <Override PartName="/ppt/tags/tag78.xml" ContentType="application/vnd.openxmlformats-officedocument.presentationml.tags+xml"/>
  <Override PartName="/ppt/notesSlides/notesSlide24.xml" ContentType="application/vnd.openxmlformats-officedocument.presentationml.notesSlide+xml"/>
  <Override PartName="/ppt/tags/tag79.xml" ContentType="application/vnd.openxmlformats-officedocument.presentationml.tags+xml"/>
  <Override PartName="/ppt/notesSlides/notesSlide25.xml" ContentType="application/vnd.openxmlformats-officedocument.presentationml.notesSlide+xml"/>
  <Override PartName="/ppt/tags/tag80.xml" ContentType="application/vnd.openxmlformats-officedocument.presentationml.tags+xml"/>
  <Override PartName="/ppt/notesSlides/notesSlide26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8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9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0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61" r:id="rId2"/>
    <p:sldId id="458" r:id="rId3"/>
    <p:sldId id="459" r:id="rId4"/>
    <p:sldId id="460" r:id="rId5"/>
    <p:sldId id="461" r:id="rId6"/>
    <p:sldId id="462" r:id="rId7"/>
    <p:sldId id="463" r:id="rId8"/>
    <p:sldId id="464" r:id="rId9"/>
    <p:sldId id="585" r:id="rId10"/>
    <p:sldId id="559" r:id="rId11"/>
    <p:sldId id="586" r:id="rId12"/>
    <p:sldId id="587" r:id="rId13"/>
    <p:sldId id="468" r:id="rId14"/>
    <p:sldId id="469" r:id="rId15"/>
    <p:sldId id="471" r:id="rId16"/>
    <p:sldId id="590" r:id="rId17"/>
    <p:sldId id="472" r:id="rId18"/>
    <p:sldId id="598" r:id="rId19"/>
    <p:sldId id="599" r:id="rId20"/>
    <p:sldId id="597" r:id="rId21"/>
    <p:sldId id="600" r:id="rId22"/>
    <p:sldId id="601" r:id="rId23"/>
    <p:sldId id="594" r:id="rId24"/>
    <p:sldId id="589" r:id="rId25"/>
    <p:sldId id="588" r:id="rId26"/>
    <p:sldId id="593" r:id="rId27"/>
    <p:sldId id="602" r:id="rId28"/>
    <p:sldId id="473" r:id="rId29"/>
    <p:sldId id="474" r:id="rId30"/>
    <p:sldId id="475" r:id="rId31"/>
    <p:sldId id="47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503" autoAdjust="0"/>
    <p:restoredTop sz="87039" autoAdjust="0"/>
  </p:normalViewPr>
  <p:slideViewPr>
    <p:cSldViewPr>
      <p:cViewPr varScale="1">
        <p:scale>
          <a:sx n="99" d="100"/>
          <a:sy n="99" d="100"/>
        </p:scale>
        <p:origin x="18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3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6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F1FE9-5595-054C-9372-A85A4B13D5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E29CB30-675A-CC49-9A27-80667A4EFBE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65F38-B71E-4901-9737-27A6123E2F74}" type="slidenum">
              <a:rPr lang="en-US"/>
              <a:pPr/>
              <a:t>10</a:t>
            </a:fld>
            <a:endParaRPr lang="en-US"/>
          </a:p>
        </p:txBody>
      </p:sp>
      <p:sp>
        <p:nvSpPr>
          <p:cNvPr id="108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F1BFA9-7BBA-624D-8C72-A654A43904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D07A2B9-F0B6-A145-9021-BD64D62C827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65F38-B71E-4901-9737-27A6123E2F74}" type="slidenum">
              <a:rPr lang="en-US"/>
              <a:pPr/>
              <a:t>11</a:t>
            </a:fld>
            <a:endParaRPr lang="en-US"/>
          </a:p>
        </p:txBody>
      </p:sp>
      <p:sp>
        <p:nvSpPr>
          <p:cNvPr id="108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3B5B3B-5B76-CD4B-9D5F-8A4FC1377E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5736061-0D6A-EC4B-99C5-8823AF15DE6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9B89C-3EE3-48D7-AF0B-13CE0D931477}" type="slidenum">
              <a:rPr lang="en-US"/>
              <a:pPr/>
              <a:t>12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52DE0-5908-4A46-94B3-37331F04C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70AA8C-9D71-2043-ACF6-B47D5378E8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978850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9B89C-3EE3-48D7-AF0B-13CE0D931477}" type="slidenum">
              <a:rPr lang="en-US"/>
              <a:pPr/>
              <a:t>13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52DE0-5908-4A46-94B3-37331F04C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70AA8C-9D71-2043-ACF6-B47D5378E8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9D0C8-A7AE-440B-A8FE-D8200FFEF26E}" type="slidenum">
              <a:rPr lang="en-US"/>
              <a:pPr/>
              <a:t>14</a:t>
            </a:fld>
            <a:endParaRPr lang="en-US"/>
          </a:p>
        </p:txBody>
      </p:sp>
      <p:sp>
        <p:nvSpPr>
          <p:cNvPr id="108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402444-C266-5F41-9B4B-23F9C1F2E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C5E8C20-CCC2-D049-9F02-60331F05119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93B69-BB14-4557-93B9-5AA91CDD7E46}" type="slidenum">
              <a:rPr lang="en-US"/>
              <a:pPr/>
              <a:t>15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286016-C502-1F43-A56F-6F28742A7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35DE3FA-62EC-6541-B53E-F7712AAE478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93B69-BB14-4557-93B9-5AA91CDD7E46}" type="slidenum">
              <a:rPr lang="en-US"/>
              <a:pPr/>
              <a:t>16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33CE9F-E645-694D-88B7-E58F105C89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305C310-D16F-844F-AF1E-90950099532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20308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17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/>
              <a:t>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48C6F1-C983-6140-A3B2-23144B4E4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94A98-45D7-994D-9885-B27D585EA78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18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/>
              <a:t>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48C6F1-C983-6140-A3B2-23144B4E4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94A98-45D7-994D-9885-B27D585EA78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84077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19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/>
              <a:t>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48C6F1-C983-6140-A3B2-23144B4E4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94A98-45D7-994D-9885-B27D585EA78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028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2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3E92EF-A3EC-6E42-8BF3-E5737AC92B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BBE1647-094A-6F44-8B23-C401E9724DD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20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/>
              <a:t>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48C6F1-C983-6140-A3B2-23144B4E4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94A98-45D7-994D-9885-B27D585EA78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00968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21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/>
              <a:t>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48C6F1-C983-6140-A3B2-23144B4E4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94A98-45D7-994D-9885-B27D585EA78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58222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22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/>
              <a:t>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48C6F1-C983-6140-A3B2-23144B4E4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94A98-45D7-994D-9885-B27D585EA78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724301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9B89C-3EE3-48D7-AF0B-13CE0D931477}" type="slidenum">
              <a:rPr lang="en-US"/>
              <a:pPr/>
              <a:t>23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52DE0-5908-4A46-94B3-37331F04C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70AA8C-9D71-2043-ACF6-B47D5378E8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12075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9B89C-3EE3-48D7-AF0B-13CE0D931477}" type="slidenum">
              <a:rPr lang="en-US"/>
              <a:pPr/>
              <a:t>24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52DE0-5908-4A46-94B3-37331F04C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70AA8C-9D71-2043-ACF6-B47D5378E8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04359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9B89C-3EE3-48D7-AF0B-13CE0D931477}" type="slidenum">
              <a:rPr lang="en-US"/>
              <a:pPr/>
              <a:t>25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52DE0-5908-4A46-94B3-37331F04C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70AA8C-9D71-2043-ACF6-B47D5378E8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663623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9B89C-3EE3-48D7-AF0B-13CE0D931477}" type="slidenum">
              <a:rPr lang="en-US"/>
              <a:pPr/>
              <a:t>26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52DE0-5908-4A46-94B3-37331F04C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70AA8C-9D71-2043-ACF6-B47D5378E8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96212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27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/>
              <a:t>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48C6F1-C983-6140-A3B2-23144B4E4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94A98-45D7-994D-9885-B27D585EA78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70590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6CAEC-6C48-467D-8130-0D7E6E08AB74}" type="slidenum">
              <a:rPr lang="en-US"/>
              <a:pPr/>
              <a:t>28</a:t>
            </a:fld>
            <a:endParaRPr lang="en-US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1F45DB-AA36-5B4E-8531-57D3C3FA2D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9CB6E0F-E1EE-6B4B-A5C4-5DB0E52959C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1820B-11B3-4E47-8DA8-EF0BB49D8E6A}" type="slidenum">
              <a:rPr lang="en-US"/>
              <a:pPr/>
              <a:t>29</a:t>
            </a:fld>
            <a:endParaRPr lang="en-US"/>
          </a:p>
        </p:txBody>
      </p:sp>
      <p:sp>
        <p:nvSpPr>
          <p:cNvPr id="109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C30C9B-AE47-684B-AC95-D6829DF27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3C8BCA1-B972-694E-B7D0-BCE9A0FD4D1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1D1F9-1FC3-46FB-9867-1CD1BC8C10A3}" type="slidenum">
              <a:rPr lang="en-US"/>
              <a:pPr/>
              <a:t>3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B2F59E-9B33-AD4D-8363-36457CF0CD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FFD634C-FAC0-A44F-8B56-F674B3C013A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1123-E7F4-472C-B1F2-BC7FF42E54A8}" type="slidenum">
              <a:rPr lang="en-US"/>
              <a:pPr/>
              <a:t>30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1F0E03-FCB0-9C45-831A-D5109ED1D6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E8C6FEB-4D9F-C349-B2C9-F4061ECD324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AEE0A-4F0B-400F-AFAD-6EE6551C831C}" type="slidenum">
              <a:rPr lang="en-US"/>
              <a:pPr/>
              <a:t>31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8DD65A-8C2C-1C4A-901C-F663C305E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E20C25D-904F-7042-9050-25A5A6C0C9C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D4312-8977-4F80-AA52-ABB01A077599}" type="slidenum">
              <a:rPr lang="en-US"/>
              <a:pPr/>
              <a:t>4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C29404-27B9-6545-AC85-CE2EDC634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2636E86-7723-F34A-80EC-572630975B0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7D844-8467-4118-A647-F5CB2BAE7A77}" type="slidenum">
              <a:rPr lang="en-US"/>
              <a:pPr/>
              <a:t>5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F40C4C-9788-CC4D-AE30-AF6E57362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5760E0C-51B8-024D-9AC7-9B381B124D0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C8C2B-079B-4CA4-B588-26F772BF6F31}" type="slidenum">
              <a:rPr lang="en-US"/>
              <a:pPr/>
              <a:t>6</a:t>
            </a:fld>
            <a:endParaRPr lang="en-US"/>
          </a:p>
        </p:txBody>
      </p:sp>
      <p:sp>
        <p:nvSpPr>
          <p:cNvPr id="108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3FD6EB-8434-3145-8FAC-264062D5C8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2A696FC-96C7-554C-ACDC-59F132F64D9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5F05F-36A8-493F-8B3B-BD855B82DF9D}" type="slidenum">
              <a:rPr lang="en-US"/>
              <a:pPr/>
              <a:t>7</a:t>
            </a:fld>
            <a:endParaRPr lang="en-US"/>
          </a:p>
        </p:txBody>
      </p:sp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D1B647-A725-A849-A5E3-489EA0353D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1D8FDDF-BB22-2141-A106-B32443619E0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09049-1DEB-49EB-9F90-7A34131FF28D}" type="slidenum">
              <a:rPr lang="en-US"/>
              <a:pPr/>
              <a:t>8</a:t>
            </a:fld>
            <a:endParaRPr lang="en-US"/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279C03-E42B-314B-8DF5-1FEA92D367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187DD43-08C5-E541-B145-CFD6F878302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09049-1DEB-49EB-9F90-7A34131FF28D}" type="slidenum">
              <a:rPr lang="en-US"/>
              <a:pPr/>
              <a:t>9</a:t>
            </a:fld>
            <a:endParaRPr lang="en-US"/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0F2AA-B455-EF42-98D8-D63965A901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B24396F-0478-A04E-BA9D-E8EB9C6FF73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5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34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wmf"/><Relationship Id="rId5" Type="http://schemas.openxmlformats.org/officeDocument/2006/relationships/tags" Target="../tags/tag37.xml"/><Relationship Id="rId10" Type="http://schemas.openxmlformats.org/officeDocument/2006/relationships/oleObject" Target="../embeddings/oleObject10.bin"/><Relationship Id="rId4" Type="http://schemas.openxmlformats.org/officeDocument/2006/relationships/tags" Target="../tags/tag36.xml"/><Relationship Id="rId9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.wmf"/><Relationship Id="rId2" Type="http://schemas.openxmlformats.org/officeDocument/2006/relationships/tags" Target="../tags/tag38.xml"/><Relationship Id="rId1" Type="http://schemas.openxmlformats.org/officeDocument/2006/relationships/vmlDrawing" Target="../drawings/vmlDrawing7.vml"/><Relationship Id="rId6" Type="http://schemas.openxmlformats.org/officeDocument/2006/relationships/tags" Target="../tags/tag42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41.xml"/><Relationship Id="rId10" Type="http://schemas.openxmlformats.org/officeDocument/2006/relationships/image" Target="../media/image10.emf"/><Relationship Id="rId4" Type="http://schemas.openxmlformats.org/officeDocument/2006/relationships/tags" Target="../tags/tag40.xml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12.emf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13.wmf"/><Relationship Id="rId2" Type="http://schemas.openxmlformats.org/officeDocument/2006/relationships/tags" Target="../tags/tag4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48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47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emf"/><Relationship Id="rId3" Type="http://schemas.openxmlformats.org/officeDocument/2006/relationships/tags" Target="../tags/tag52.xml"/><Relationship Id="rId7" Type="http://schemas.openxmlformats.org/officeDocument/2006/relationships/notesSlide" Target="../notesSlides/notesSlide15.xml"/><Relationship Id="rId12" Type="http://schemas.openxmlformats.org/officeDocument/2006/relationships/oleObject" Target="../embeddings/oleObject17.bin"/><Relationship Id="rId2" Type="http://schemas.openxmlformats.org/officeDocument/2006/relationships/tags" Target="../tags/tag51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wmf"/><Relationship Id="rId5" Type="http://schemas.openxmlformats.org/officeDocument/2006/relationships/tags" Target="../tags/tag54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53.xml"/><Relationship Id="rId9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8.wmf"/><Relationship Id="rId3" Type="http://schemas.openxmlformats.org/officeDocument/2006/relationships/tags" Target="../tags/tag56.xml"/><Relationship Id="rId7" Type="http://schemas.openxmlformats.org/officeDocument/2006/relationships/notesSlide" Target="../notesSlides/notesSlide16.xml"/><Relationship Id="rId12" Type="http://schemas.openxmlformats.org/officeDocument/2006/relationships/oleObject" Target="../embeddings/oleObject20.bin"/><Relationship Id="rId2" Type="http://schemas.openxmlformats.org/officeDocument/2006/relationships/tags" Target="../tags/tag55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wmf"/><Relationship Id="rId5" Type="http://schemas.openxmlformats.org/officeDocument/2006/relationships/tags" Target="../tags/tag58.xml"/><Relationship Id="rId10" Type="http://schemas.openxmlformats.org/officeDocument/2006/relationships/oleObject" Target="../embeddings/oleObject19.bin"/><Relationship Id="rId4" Type="http://schemas.openxmlformats.org/officeDocument/2006/relationships/tags" Target="../tags/tag57.xml"/><Relationship Id="rId9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tags" Target="../tags/tag82.xml"/><Relationship Id="rId7" Type="http://schemas.openxmlformats.org/officeDocument/2006/relationships/oleObject" Target="../embeddings/oleObject21.bin"/><Relationship Id="rId2" Type="http://schemas.openxmlformats.org/officeDocument/2006/relationships/tags" Target="../tags/tag81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85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84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9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tags" Target="../tags/tag89.xml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2" Type="http://schemas.openxmlformats.org/officeDocument/2006/relationships/tags" Target="../tags/tag88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29.xml"/><Relationship Id="rId11" Type="http://schemas.openxmlformats.org/officeDocument/2006/relationships/oleObject" Target="../embeddings/oleObject25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4.wmf"/><Relationship Id="rId4" Type="http://schemas.openxmlformats.org/officeDocument/2006/relationships/tags" Target="../tags/tag90.xml"/><Relationship Id="rId9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tags" Target="../tags/tag92.xml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4.wmf"/><Relationship Id="rId2" Type="http://schemas.openxmlformats.org/officeDocument/2006/relationships/tags" Target="../tags/tag91.xml"/><Relationship Id="rId1" Type="http://schemas.openxmlformats.org/officeDocument/2006/relationships/vmlDrawing" Target="../drawings/vmlDrawing15.vml"/><Relationship Id="rId6" Type="http://schemas.openxmlformats.org/officeDocument/2006/relationships/notesSlide" Target="../notesSlides/notesSlide30.xml"/><Relationship Id="rId11" Type="http://schemas.openxmlformats.org/officeDocument/2006/relationships/oleObject" Target="../embeddings/oleObject28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wmf"/><Relationship Id="rId4" Type="http://schemas.openxmlformats.org/officeDocument/2006/relationships/tags" Target="../tags/tag93.xml"/><Relationship Id="rId9" Type="http://schemas.openxmlformats.org/officeDocument/2006/relationships/oleObject" Target="../embeddings/oleObject2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tags" Target="../tags/tag95.xml"/><Relationship Id="rId7" Type="http://schemas.openxmlformats.org/officeDocument/2006/relationships/oleObject" Target="../embeddings/oleObject29.bin"/><Relationship Id="rId2" Type="http://schemas.openxmlformats.org/officeDocument/2006/relationships/tags" Target="../tags/tag94.xml"/><Relationship Id="rId1" Type="http://schemas.openxmlformats.org/officeDocument/2006/relationships/vmlDrawing" Target="../drawings/vmlDrawing16.v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8.wmf"/><Relationship Id="rId4" Type="http://schemas.openxmlformats.org/officeDocument/2006/relationships/tags" Target="../tags/tag96.xml"/><Relationship Id="rId9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8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5.w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oleObject" Target="../embeddings/oleObject2.bin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14.xml"/><Relationship Id="rId15" Type="http://schemas.openxmlformats.org/officeDocument/2006/relationships/image" Target="../media/image6.w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20.xml"/><Relationship Id="rId7" Type="http://schemas.openxmlformats.org/officeDocument/2006/relationships/oleObject" Target="../embeddings/oleObject4.bin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emf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oleObject" Target="../embeddings/oleObject6.bin"/><Relationship Id="rId2" Type="http://schemas.openxmlformats.org/officeDocument/2006/relationships/tags" Target="../tags/tag22.xml"/><Relationship Id="rId1" Type="http://schemas.openxmlformats.org/officeDocument/2006/relationships/vmlDrawing" Target="../drawings/vmlDrawing4.vml"/><Relationship Id="rId6" Type="http://schemas.openxmlformats.org/officeDocument/2006/relationships/tags" Target="../tags/tag26.xml"/><Relationship Id="rId11" Type="http://schemas.openxmlformats.org/officeDocument/2006/relationships/image" Target="../media/image8.wmf"/><Relationship Id="rId5" Type="http://schemas.openxmlformats.org/officeDocument/2006/relationships/tags" Target="../tags/tag25.xml"/><Relationship Id="rId10" Type="http://schemas.openxmlformats.org/officeDocument/2006/relationships/oleObject" Target="../embeddings/oleObject5.bin"/><Relationship Id="rId4" Type="http://schemas.openxmlformats.org/officeDocument/2006/relationships/tags" Target="../tags/tag24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emf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oleObject" Target="../embeddings/oleObject8.bin"/><Relationship Id="rId2" Type="http://schemas.openxmlformats.org/officeDocument/2006/relationships/tags" Target="../tags/tag28.xml"/><Relationship Id="rId1" Type="http://schemas.openxmlformats.org/officeDocument/2006/relationships/vmlDrawing" Target="../drawings/vmlDrawing5.vml"/><Relationship Id="rId6" Type="http://schemas.openxmlformats.org/officeDocument/2006/relationships/tags" Target="../tags/tag32.xml"/><Relationship Id="rId11" Type="http://schemas.openxmlformats.org/officeDocument/2006/relationships/image" Target="../media/image8.wmf"/><Relationship Id="rId5" Type="http://schemas.openxmlformats.org/officeDocument/2006/relationships/tags" Target="../tags/tag31.xml"/><Relationship Id="rId10" Type="http://schemas.openxmlformats.org/officeDocument/2006/relationships/oleObject" Target="../embeddings/oleObject7.bin"/><Relationship Id="rId4" Type="http://schemas.openxmlformats.org/officeDocument/2006/relationships/tags" Target="../tags/tag30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Chapter 3 :: Topics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19200"/>
            <a:ext cx="563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Introduction</a:t>
            </a:r>
          </a:p>
          <a:p>
            <a:r>
              <a:rPr lang="en-US" b="1" dirty="0"/>
              <a:t>Latches and Flip-Flops</a:t>
            </a:r>
          </a:p>
          <a:p>
            <a:r>
              <a:rPr lang="en-US" b="1" dirty="0"/>
              <a:t>Synchronous Logic Design</a:t>
            </a:r>
          </a:p>
          <a:p>
            <a:r>
              <a:rPr lang="en-US" b="1" dirty="0"/>
              <a:t>Finite State Machines</a:t>
            </a:r>
          </a:p>
          <a:p>
            <a:r>
              <a:rPr lang="en-US" b="1" dirty="0"/>
              <a:t>Timing of Sequential Logic</a:t>
            </a:r>
          </a:p>
          <a:p>
            <a:r>
              <a:rPr lang="en-US" b="1" dirty="0"/>
              <a:t>Parallelism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143000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4861" name="Object 1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5822401"/>
              </p:ext>
            </p:extLst>
          </p:nvPr>
        </p:nvGraphicFramePr>
        <p:xfrm>
          <a:off x="3962400" y="914400"/>
          <a:ext cx="5943600" cy="266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92" name="VISIO" r:id="rId8" imgW="2486160" imgH="1114560" progId="Visio.Drawing.6">
                  <p:embed/>
                </p:oleObj>
              </mc:Choice>
              <mc:Fallback>
                <p:oleObj name="VISIO" r:id="rId8" imgW="2486160" imgH="11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914400"/>
                        <a:ext cx="5943600" cy="2664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8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buFontTx/>
              <a:buChar char="–"/>
            </a:pPr>
            <a:r>
              <a:rPr lang="en-US" sz="3200" b="1" i="1" dirty="0">
                <a:latin typeface="+mj-lt"/>
                <a:cs typeface="Arial" charset="0"/>
              </a:rPr>
              <a:t>S</a:t>
            </a:r>
            <a:r>
              <a:rPr lang="en-US" sz="3200" b="1" dirty="0">
                <a:latin typeface="+mj-lt"/>
                <a:cs typeface="Arial" charset="0"/>
              </a:rPr>
              <a:t> = 0, </a:t>
            </a:r>
            <a:r>
              <a:rPr lang="en-US" sz="3200" b="1" i="1" dirty="0">
                <a:latin typeface="+mj-lt"/>
                <a:cs typeface="Arial" charset="0"/>
              </a:rPr>
              <a:t>R</a:t>
            </a:r>
            <a:r>
              <a:rPr lang="en-US" sz="3200" b="1" dirty="0">
                <a:latin typeface="+mj-lt"/>
                <a:cs typeface="Arial" charset="0"/>
              </a:rPr>
              <a:t> = 0: </a:t>
            </a:r>
          </a:p>
          <a:p>
            <a:pPr lvl="1"/>
            <a:r>
              <a:rPr lang="en-US" sz="3200" b="1" dirty="0"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i="1" dirty="0" err="1">
                <a:latin typeface="+mj-lt"/>
                <a:cs typeface="Arial" charset="0"/>
              </a:rPr>
              <a:t>Q</a:t>
            </a:r>
            <a:r>
              <a:rPr lang="en-US" sz="3200" i="1" baseline="-25000" dirty="0" err="1">
                <a:latin typeface="+mj-lt"/>
                <a:cs typeface="Arial" charset="0"/>
              </a:rPr>
              <a:t>prev</a:t>
            </a:r>
            <a:endParaRPr lang="en-US" sz="3200" i="1" baseline="-25000" dirty="0">
              <a:latin typeface="+mj-lt"/>
              <a:cs typeface="Arial" charset="0"/>
            </a:endParaRPr>
          </a:p>
          <a:p>
            <a:pPr lvl="1"/>
            <a:r>
              <a:rPr lang="en-US" sz="3200" b="1" dirty="0">
                <a:latin typeface="+mj-lt"/>
                <a:cs typeface="Arial" charset="0"/>
              </a:rPr>
              <a:t>    </a:t>
            </a:r>
          </a:p>
          <a:p>
            <a:pPr marL="742950" lvl="1" indent="-285750"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lvl="1"/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buFontTx/>
              <a:buChar char="–"/>
            </a:pPr>
            <a:r>
              <a:rPr lang="en-US" sz="3200" b="1" i="1" dirty="0">
                <a:latin typeface="+mj-lt"/>
                <a:cs typeface="Arial" charset="0"/>
              </a:rPr>
              <a:t>S</a:t>
            </a:r>
            <a:r>
              <a:rPr lang="en-US" sz="3200" b="1" dirty="0">
                <a:latin typeface="+mj-lt"/>
                <a:cs typeface="Arial" charset="0"/>
              </a:rPr>
              <a:t> = 1, </a:t>
            </a:r>
            <a:r>
              <a:rPr lang="en-US" sz="3200" b="1" i="1" dirty="0">
                <a:latin typeface="+mj-lt"/>
                <a:cs typeface="Arial" charset="0"/>
              </a:rPr>
              <a:t>R</a:t>
            </a:r>
            <a:r>
              <a:rPr lang="en-US" sz="3200" b="1" dirty="0">
                <a:latin typeface="+mj-lt"/>
                <a:cs typeface="Arial" charset="0"/>
              </a:rPr>
              <a:t> = 1: </a:t>
            </a:r>
          </a:p>
          <a:p>
            <a:pPr lvl="1"/>
            <a:r>
              <a:rPr lang="en-US" sz="3200" b="1" dirty="0"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  <a:endParaRPr lang="en-US" sz="3200" i="1" dirty="0">
              <a:latin typeface="+mj-lt"/>
              <a:cs typeface="Times New Roman" pitchFamily="18" charset="0"/>
            </a:endParaRPr>
          </a:p>
          <a:p>
            <a:pPr lvl="1"/>
            <a:r>
              <a:rPr lang="en-US" sz="3200" b="1" dirty="0">
                <a:latin typeface="+mj-lt"/>
                <a:cs typeface="Arial" charset="0"/>
              </a:rPr>
              <a:t>    </a:t>
            </a:r>
          </a:p>
          <a:p>
            <a:pPr marL="742950" lvl="1" indent="-285750"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/>
            <a:endParaRPr lang="en-US" sz="2000" dirty="0">
              <a:latin typeface="+mj-lt"/>
              <a:cs typeface="Arial" charset="0"/>
            </a:endParaRPr>
          </a:p>
          <a:p>
            <a:pPr marL="742950" lvl="1" indent="-285750"/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4857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9718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SR Latch Analysis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95445083"/>
              </p:ext>
            </p:extLst>
          </p:nvPr>
        </p:nvGraphicFramePr>
        <p:xfrm>
          <a:off x="3962400" y="3733800"/>
          <a:ext cx="2514600" cy="210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93" name="VISIO" r:id="rId10" imgW="1057895" imgH="885396" progId="Visio.Drawing.6">
                  <p:embed/>
                </p:oleObj>
              </mc:Choice>
              <mc:Fallback>
                <p:oleObj name="VISIO" r:id="rId10" imgW="1057895" imgH="885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2514600" cy="2106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05800" y="1676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el"/>
              </a:rPr>
              <a:t>1</a:t>
            </a:r>
            <a:endParaRPr lang="en-US" sz="2000" dirty="0">
              <a:latin typeface="Ariel"/>
            </a:endParaRPr>
          </a:p>
        </p:txBody>
      </p:sp>
    </p:spTree>
    <p:extLst>
      <p:ext uri="{BB962C8B-B14F-4D97-AF65-F5344CB8AC3E}">
        <p14:creationId xmlns:p14="http://schemas.microsoft.com/office/powerpoint/2010/main" val="3890435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4861" name="Object 1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9254811"/>
              </p:ext>
            </p:extLst>
          </p:nvPr>
        </p:nvGraphicFramePr>
        <p:xfrm>
          <a:off x="3962400" y="914400"/>
          <a:ext cx="5943600" cy="266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56" name="VISIO" r:id="rId9" imgW="2486160" imgH="1114560" progId="Visio.Drawing.6">
                  <p:embed/>
                </p:oleObj>
              </mc:Choice>
              <mc:Fallback>
                <p:oleObj name="VISIO" r:id="rId9" imgW="2486160" imgH="11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914400"/>
                        <a:ext cx="5943600" cy="2664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8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buFontTx/>
              <a:buChar char="–"/>
            </a:pPr>
            <a:r>
              <a:rPr lang="en-US" sz="3200" b="1" i="1" dirty="0">
                <a:latin typeface="+mj-lt"/>
                <a:cs typeface="Arial" charset="0"/>
              </a:rPr>
              <a:t>S</a:t>
            </a:r>
            <a:r>
              <a:rPr lang="en-US" sz="3200" b="1" dirty="0">
                <a:latin typeface="+mj-lt"/>
                <a:cs typeface="Arial" charset="0"/>
              </a:rPr>
              <a:t> = 0, </a:t>
            </a:r>
            <a:r>
              <a:rPr lang="en-US" sz="3200" b="1" i="1" dirty="0">
                <a:latin typeface="+mj-lt"/>
                <a:cs typeface="Arial" charset="0"/>
              </a:rPr>
              <a:t>R</a:t>
            </a:r>
            <a:r>
              <a:rPr lang="en-US" sz="3200" b="1" dirty="0">
                <a:latin typeface="+mj-lt"/>
                <a:cs typeface="Arial" charset="0"/>
              </a:rPr>
              <a:t> = 0: </a:t>
            </a:r>
          </a:p>
          <a:p>
            <a:pPr lvl="1"/>
            <a:r>
              <a:rPr lang="en-US" sz="3200" b="1" dirty="0"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i="1" dirty="0" err="1">
                <a:latin typeface="+mj-lt"/>
                <a:cs typeface="Arial" charset="0"/>
              </a:rPr>
              <a:t>Q</a:t>
            </a:r>
            <a:r>
              <a:rPr lang="en-US" sz="3200" i="1" baseline="-25000" dirty="0" err="1">
                <a:latin typeface="+mj-lt"/>
                <a:cs typeface="Arial" charset="0"/>
              </a:rPr>
              <a:t>prev</a:t>
            </a:r>
            <a:endParaRPr lang="en-US" sz="3200" i="1" baseline="-25000" dirty="0">
              <a:latin typeface="+mj-lt"/>
              <a:cs typeface="Arial" charset="0"/>
            </a:endParaRPr>
          </a:p>
          <a:p>
            <a:pPr lvl="1"/>
            <a:r>
              <a:rPr lang="en-US" sz="3200" b="1" dirty="0">
                <a:latin typeface="+mj-lt"/>
                <a:cs typeface="Arial" charset="0"/>
              </a:rPr>
              <a:t>   </a:t>
            </a:r>
            <a:r>
              <a:rPr lang="en-US" sz="3200" b="1" u="sng" dirty="0">
                <a:latin typeface="+mj-lt"/>
                <a:cs typeface="Arial" charset="0"/>
              </a:rPr>
              <a:t>Memory</a:t>
            </a:r>
            <a:r>
              <a:rPr lang="en-US" sz="3200" b="1" dirty="0">
                <a:latin typeface="+mj-lt"/>
                <a:cs typeface="Arial" charset="0"/>
              </a:rPr>
              <a:t>!</a:t>
            </a:r>
          </a:p>
          <a:p>
            <a:pPr marL="742950" lvl="1" indent="-285750"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lvl="1"/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buFontTx/>
              <a:buChar char="–"/>
            </a:pPr>
            <a:r>
              <a:rPr lang="en-US" sz="3200" b="1" i="1" dirty="0">
                <a:latin typeface="+mj-lt"/>
                <a:cs typeface="Arial" charset="0"/>
              </a:rPr>
              <a:t>S</a:t>
            </a:r>
            <a:r>
              <a:rPr lang="en-US" sz="3200" b="1" dirty="0">
                <a:latin typeface="+mj-lt"/>
                <a:cs typeface="Arial" charset="0"/>
              </a:rPr>
              <a:t> = 1, </a:t>
            </a:r>
            <a:r>
              <a:rPr lang="en-US" sz="3200" b="1" i="1" dirty="0">
                <a:latin typeface="+mj-lt"/>
                <a:cs typeface="Arial" charset="0"/>
              </a:rPr>
              <a:t>R</a:t>
            </a:r>
            <a:r>
              <a:rPr lang="en-US" sz="3200" b="1" dirty="0">
                <a:latin typeface="+mj-lt"/>
                <a:cs typeface="Arial" charset="0"/>
              </a:rPr>
              <a:t> = 1: </a:t>
            </a:r>
          </a:p>
          <a:p>
            <a:pPr lvl="1"/>
            <a:r>
              <a:rPr lang="en-US" sz="3200" b="1" dirty="0"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  <a:endParaRPr lang="en-US" sz="3200" i="1" dirty="0">
              <a:latin typeface="+mj-lt"/>
              <a:cs typeface="Times New Roman" pitchFamily="18" charset="0"/>
            </a:endParaRPr>
          </a:p>
          <a:p>
            <a:pPr lvl="1"/>
            <a:r>
              <a:rPr lang="en-US" sz="3200" b="1" dirty="0">
                <a:latin typeface="+mj-lt"/>
                <a:cs typeface="Arial" charset="0"/>
              </a:rPr>
              <a:t>   </a:t>
            </a:r>
            <a:r>
              <a:rPr lang="en-US" sz="3200" b="1" u="sng" dirty="0">
                <a:latin typeface="+mj-lt"/>
                <a:cs typeface="Arial" charset="0"/>
              </a:rPr>
              <a:t>Invalid State</a:t>
            </a:r>
          </a:p>
          <a:p>
            <a:pPr lvl="1"/>
            <a:r>
              <a:rPr lang="en-US" sz="3200" i="1" dirty="0">
                <a:latin typeface="+mj-lt"/>
                <a:cs typeface="Arial" charset="0"/>
              </a:rPr>
              <a:t>   Q </a:t>
            </a:r>
            <a:r>
              <a:rPr lang="en-US" sz="3200" dirty="0">
                <a:latin typeface="+mj-lt"/>
                <a:cs typeface="Arial" charset="0"/>
              </a:rPr>
              <a:t>≠ NOT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endParaRPr lang="en-US" sz="3200" b="1" dirty="0">
              <a:latin typeface="+mj-lt"/>
              <a:cs typeface="Arial" charset="0"/>
            </a:endParaRPr>
          </a:p>
          <a:p>
            <a:pPr marL="742950" lvl="1" indent="-285750"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/>
            <a:endParaRPr lang="en-US" sz="2000" dirty="0">
              <a:latin typeface="+mj-lt"/>
              <a:cs typeface="Arial" charset="0"/>
            </a:endParaRPr>
          </a:p>
          <a:p>
            <a:pPr marL="742950" lvl="1" indent="-285750"/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4857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9718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SR Latch Analysis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03611631"/>
              </p:ext>
            </p:extLst>
          </p:nvPr>
        </p:nvGraphicFramePr>
        <p:xfrm>
          <a:off x="3962400" y="3733800"/>
          <a:ext cx="2514600" cy="210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57" name="VISIO" r:id="rId11" imgW="1057895" imgH="885396" progId="Visio.Drawing.6">
                  <p:embed/>
                </p:oleObj>
              </mc:Choice>
              <mc:Fallback>
                <p:oleObj name="VISIO" r:id="rId11" imgW="1057895" imgH="885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2514600" cy="2106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556989" y="5011034"/>
            <a:ext cx="1524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05800" y="1676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el"/>
              </a:rPr>
              <a:t>1</a:t>
            </a:r>
            <a:endParaRPr lang="en-US" sz="2000" dirty="0">
              <a:latin typeface="Ariel"/>
            </a:endParaRPr>
          </a:p>
        </p:txBody>
      </p:sp>
    </p:spTree>
    <p:extLst>
      <p:ext uri="{BB962C8B-B14F-4D97-AF65-F5344CB8AC3E}">
        <p14:creationId xmlns:p14="http://schemas.microsoft.com/office/powerpoint/2010/main" val="30507413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SR Latch Truth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445456-A55F-4832-89EE-F0DDA8D3A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952770"/>
            <a:ext cx="3962400" cy="2933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85F09D-6C61-4A7F-A1CE-2AB69CC222F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The truth table in Figure summarizes these four cases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dvOTbc475f09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The outputs, Q and Q, are normally complementary.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When neither input is asserted, Q remembers its old value, </a:t>
            </a:r>
            <a:r>
              <a:rPr lang="en-US" sz="2800" dirty="0" err="1">
                <a:latin typeface="+mj-lt"/>
                <a:cs typeface="Arial" charset="0"/>
              </a:rPr>
              <a:t>Q</a:t>
            </a:r>
            <a:r>
              <a:rPr lang="en-US" sz="2800" baseline="-25000" dirty="0" err="1">
                <a:latin typeface="+mj-lt"/>
                <a:cs typeface="Arial" charset="0"/>
              </a:rPr>
              <a:t>prev</a:t>
            </a:r>
            <a:r>
              <a:rPr lang="en-US" sz="2800" dirty="0">
                <a:latin typeface="+mj-lt"/>
                <a:cs typeface="Arial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Asserting both S and R simultaneously doesn’t make much sense</a:t>
            </a:r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07E1E60F-66C1-41A8-8F39-341B4776AD0E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10000" y="19812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0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7932" name="Object 12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2710077"/>
              </p:ext>
            </p:extLst>
          </p:nvPr>
        </p:nvGraphicFramePr>
        <p:xfrm>
          <a:off x="6019800" y="2667000"/>
          <a:ext cx="2743200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1" name="VISIO" r:id="rId6" imgW="885960" imgH="857880" progId="Visio.Drawing.6">
                  <p:embed/>
                </p:oleObj>
              </mc:Choice>
              <mc:Fallback>
                <p:oleObj name="VISIO" r:id="rId6" imgW="885960" imgH="857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67000"/>
                        <a:ext cx="2743200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7923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SR stands for Set/Reset Latch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Stores one bit of state (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)</a:t>
            </a:r>
          </a:p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Control what value is being stored with </a:t>
            </a:r>
            <a:r>
              <a:rPr lang="en-US" sz="3200" i="1" dirty="0">
                <a:latin typeface="+mj-lt"/>
                <a:cs typeface="Arial" charset="0"/>
              </a:rPr>
              <a:t>S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R</a:t>
            </a:r>
            <a:r>
              <a:rPr lang="en-US" sz="3200" dirty="0">
                <a:latin typeface="+mj-lt"/>
                <a:cs typeface="Arial" charset="0"/>
              </a:rPr>
              <a:t> inputs</a:t>
            </a:r>
          </a:p>
          <a:p>
            <a:pPr marL="742950" lvl="1" indent="-285750">
              <a:buFontTx/>
              <a:buChar char="–"/>
            </a:pPr>
            <a:r>
              <a:rPr lang="en-US" sz="3200" b="1" dirty="0">
                <a:latin typeface="+mj-lt"/>
                <a:cs typeface="Arial" charset="0"/>
              </a:rPr>
              <a:t>Set: </a:t>
            </a:r>
            <a:r>
              <a:rPr lang="en-US" sz="3200" dirty="0">
                <a:latin typeface="+mj-lt"/>
                <a:cs typeface="Arial" charset="0"/>
              </a:rPr>
              <a:t>Make the output 1 </a:t>
            </a:r>
          </a:p>
          <a:p>
            <a:pPr lvl="1"/>
            <a:r>
              <a:rPr lang="en-US" sz="3200" dirty="0">
                <a:latin typeface="+mj-lt"/>
                <a:cs typeface="Arial" charset="0"/>
              </a:rPr>
              <a:t>   (</a:t>
            </a:r>
            <a:r>
              <a:rPr lang="en-US" sz="3200" i="1" dirty="0">
                <a:latin typeface="+mj-lt"/>
                <a:cs typeface="Arial" charset="0"/>
              </a:rPr>
              <a:t>S </a:t>
            </a:r>
            <a:r>
              <a:rPr lang="en-US" sz="3200" dirty="0">
                <a:latin typeface="+mj-lt"/>
                <a:cs typeface="Arial" charset="0"/>
              </a:rPr>
              <a:t>= 1, </a:t>
            </a:r>
            <a:r>
              <a:rPr lang="en-US" sz="3200" i="1" dirty="0">
                <a:latin typeface="+mj-lt"/>
                <a:cs typeface="Arial" charset="0"/>
              </a:rPr>
              <a:t>R </a:t>
            </a:r>
            <a:r>
              <a:rPr lang="en-US" sz="3200" dirty="0">
                <a:latin typeface="+mj-lt"/>
                <a:cs typeface="Arial" charset="0"/>
              </a:rPr>
              <a:t>= 0,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b="1" dirty="0">
                <a:latin typeface="+mj-lt"/>
                <a:cs typeface="Arial" charset="0"/>
              </a:rPr>
              <a:t>1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742950" lvl="1" indent="-285750">
              <a:buFontTx/>
              <a:buChar char="–"/>
            </a:pPr>
            <a:r>
              <a:rPr lang="en-US" sz="3200" b="1" dirty="0">
                <a:latin typeface="+mj-lt"/>
                <a:cs typeface="Arial" charset="0"/>
              </a:rPr>
              <a:t>Reset: </a:t>
            </a:r>
            <a:r>
              <a:rPr lang="en-US" sz="3200" dirty="0">
                <a:latin typeface="+mj-lt"/>
                <a:cs typeface="Arial" charset="0"/>
              </a:rPr>
              <a:t>Make the output 0 </a:t>
            </a:r>
          </a:p>
          <a:p>
            <a:pPr lvl="1"/>
            <a:r>
              <a:rPr lang="en-US" sz="3200" dirty="0">
                <a:latin typeface="+mj-lt"/>
                <a:cs typeface="Arial" charset="0"/>
              </a:rPr>
              <a:t>   (</a:t>
            </a:r>
            <a:r>
              <a:rPr lang="en-US" sz="3200" i="1" dirty="0">
                <a:latin typeface="+mj-lt"/>
                <a:cs typeface="Arial" charset="0"/>
              </a:rPr>
              <a:t>S </a:t>
            </a:r>
            <a:r>
              <a:rPr lang="en-US" sz="3200" dirty="0">
                <a:latin typeface="+mj-lt"/>
                <a:cs typeface="Arial" charset="0"/>
              </a:rPr>
              <a:t>= 0, </a:t>
            </a:r>
            <a:r>
              <a:rPr lang="en-US" sz="3200" i="1" dirty="0">
                <a:latin typeface="+mj-lt"/>
                <a:cs typeface="Arial" charset="0"/>
              </a:rPr>
              <a:t>R </a:t>
            </a:r>
            <a:r>
              <a:rPr lang="en-US" sz="3200" dirty="0">
                <a:latin typeface="+mj-lt"/>
                <a:cs typeface="Arial" charset="0"/>
              </a:rPr>
              <a:t>= 1,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b="1" dirty="0">
                <a:latin typeface="+mj-lt"/>
                <a:cs typeface="Arial" charset="0"/>
              </a:rPr>
              <a:t>0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342900" indent="-342900">
              <a:buFontTx/>
              <a:buChar char="•"/>
            </a:pPr>
            <a:r>
              <a:rPr lang="en-US" sz="3200" b="1" u="sng" dirty="0">
                <a:latin typeface="+mj-lt"/>
                <a:cs typeface="Arial" charset="0"/>
              </a:rPr>
              <a:t>Must do something to avoid</a:t>
            </a:r>
            <a:endParaRPr lang="en-US" sz="3200" b="1" dirty="0">
              <a:latin typeface="+mj-lt"/>
              <a:cs typeface="Arial" charset="0"/>
            </a:endParaRPr>
          </a:p>
          <a:p>
            <a:pPr marL="342900" indent="-342900"/>
            <a:r>
              <a:rPr lang="en-US" sz="3200" b="1" dirty="0">
                <a:latin typeface="+mj-lt"/>
                <a:cs typeface="Arial" charset="0"/>
              </a:rPr>
              <a:t>	</a:t>
            </a:r>
            <a:r>
              <a:rPr lang="en-US" sz="3200" b="1" u="sng" dirty="0">
                <a:latin typeface="+mj-lt"/>
                <a:cs typeface="Arial" charset="0"/>
              </a:rPr>
              <a:t>invalid state (when </a:t>
            </a:r>
            <a:r>
              <a:rPr lang="en-US" sz="3200" b="1" i="1" u="sng" dirty="0">
                <a:latin typeface="+mj-lt"/>
                <a:cs typeface="Arial" charset="0"/>
              </a:rPr>
              <a:t>S</a:t>
            </a:r>
            <a:r>
              <a:rPr lang="en-US" sz="3200" b="1" u="sng" dirty="0">
                <a:latin typeface="+mj-lt"/>
                <a:cs typeface="Arial" charset="0"/>
              </a:rPr>
              <a:t> = </a:t>
            </a:r>
            <a:r>
              <a:rPr lang="en-US" sz="3200" b="1" i="1" u="sng" dirty="0">
                <a:latin typeface="+mj-lt"/>
                <a:cs typeface="Arial" charset="0"/>
              </a:rPr>
              <a:t>R</a:t>
            </a:r>
            <a:r>
              <a:rPr lang="en-US" sz="3200" b="1" u="sng" dirty="0">
                <a:latin typeface="+mj-lt"/>
                <a:cs typeface="Arial" charset="0"/>
              </a:rPr>
              <a:t> = 1)</a:t>
            </a:r>
          </a:p>
          <a:p>
            <a:pPr marL="342900" indent="-342900"/>
            <a:endParaRPr lang="en-US" sz="2400" b="1" i="1" baseline="-250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SR Latch Symbol</a:t>
            </a:r>
          </a:p>
        </p:txBody>
      </p:sp>
    </p:spTree>
    <p:extLst>
      <p:ext uri="{BB962C8B-B14F-4D97-AF65-F5344CB8AC3E}">
        <p14:creationId xmlns:p14="http://schemas.microsoft.com/office/powerpoint/2010/main" val="33835523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949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7897753"/>
              </p:ext>
            </p:extLst>
          </p:nvPr>
        </p:nvGraphicFramePr>
        <p:xfrm>
          <a:off x="6422505" y="2826841"/>
          <a:ext cx="2752725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4" name="VISIO" r:id="rId8" imgW="885960" imgH="913680" progId="Visio.Drawing.6">
                  <p:embed/>
                </p:oleObj>
              </mc:Choice>
              <mc:Fallback>
                <p:oleObj name="VISIO" r:id="rId8" imgW="885960" imgH="913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2505" y="2826841"/>
                        <a:ext cx="2752725" cy="284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94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742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949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074241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Two inputs: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</a:p>
          <a:p>
            <a:pPr marL="742950" lvl="1" indent="-285750">
              <a:buFontTx/>
              <a:buChar char="–"/>
            </a:pPr>
            <a:r>
              <a:rPr lang="en-US" sz="2600" b="1" i="1" dirty="0">
                <a:latin typeface="+mj-lt"/>
                <a:cs typeface="Arial" charset="0"/>
              </a:rPr>
              <a:t>CLK</a:t>
            </a:r>
            <a:r>
              <a:rPr lang="en-US" sz="2600" b="1" dirty="0">
                <a:latin typeface="+mj-lt"/>
                <a:cs typeface="Arial" charset="0"/>
              </a:rPr>
              <a:t>:</a:t>
            </a:r>
            <a:r>
              <a:rPr lang="en-US" sz="2600" dirty="0">
                <a:latin typeface="+mj-lt"/>
                <a:cs typeface="Arial" charset="0"/>
              </a:rPr>
              <a:t> controls </a:t>
            </a:r>
            <a:r>
              <a:rPr lang="en-US" sz="2600" i="1" dirty="0">
                <a:latin typeface="+mj-lt"/>
                <a:cs typeface="Arial" charset="0"/>
              </a:rPr>
              <a:t>when</a:t>
            </a:r>
            <a:r>
              <a:rPr lang="en-US" sz="2600" dirty="0">
                <a:latin typeface="+mj-lt"/>
                <a:cs typeface="Arial" charset="0"/>
              </a:rPr>
              <a:t> the output changes</a:t>
            </a:r>
          </a:p>
          <a:p>
            <a:pPr marL="742950" lvl="1" indent="-285750">
              <a:buFontTx/>
              <a:buChar char="–"/>
            </a:pPr>
            <a:r>
              <a:rPr lang="en-US" sz="2600" b="1" i="1" dirty="0">
                <a:latin typeface="+mj-lt"/>
                <a:cs typeface="Arial" charset="0"/>
              </a:rPr>
              <a:t>D</a:t>
            </a:r>
            <a:r>
              <a:rPr lang="en-US" sz="2600" dirty="0">
                <a:latin typeface="+mj-lt"/>
                <a:cs typeface="Arial" charset="0"/>
              </a:rPr>
              <a:t> (the data input): controls </a:t>
            </a:r>
            <a:r>
              <a:rPr lang="en-US" sz="2600" i="1" dirty="0">
                <a:latin typeface="+mj-lt"/>
                <a:cs typeface="Arial" charset="0"/>
              </a:rPr>
              <a:t>what</a:t>
            </a:r>
            <a:r>
              <a:rPr lang="en-US" sz="2600" dirty="0">
                <a:latin typeface="+mj-lt"/>
                <a:cs typeface="Arial" charset="0"/>
              </a:rPr>
              <a:t> the output changes to</a:t>
            </a:r>
          </a:p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Function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When </a:t>
            </a:r>
            <a:r>
              <a:rPr lang="en-US" sz="2600" b="1" i="1" dirty="0">
                <a:latin typeface="+mj-lt"/>
                <a:cs typeface="Arial" charset="0"/>
              </a:rPr>
              <a:t>CLK</a:t>
            </a:r>
            <a:r>
              <a:rPr lang="en-US" sz="2600" b="1" dirty="0">
                <a:latin typeface="+mj-lt"/>
                <a:cs typeface="Arial" charset="0"/>
              </a:rPr>
              <a:t> = 1</a:t>
            </a:r>
            <a:r>
              <a:rPr lang="en-US" sz="2600" dirty="0">
                <a:latin typeface="+mj-lt"/>
                <a:cs typeface="Arial" charset="0"/>
              </a:rPr>
              <a:t>, </a:t>
            </a:r>
          </a:p>
          <a:p>
            <a:pPr lvl="1"/>
            <a:r>
              <a:rPr lang="en-US" sz="2600" i="1" dirty="0">
                <a:latin typeface="+mj-lt"/>
                <a:cs typeface="Arial" charset="0"/>
              </a:rPr>
              <a:t>   D</a:t>
            </a:r>
            <a:r>
              <a:rPr lang="en-US" sz="2600" dirty="0">
                <a:latin typeface="+mj-lt"/>
                <a:cs typeface="Arial" charset="0"/>
              </a:rPr>
              <a:t> passes through to </a:t>
            </a:r>
            <a:r>
              <a:rPr lang="en-US" sz="2600" i="1" dirty="0">
                <a:latin typeface="+mj-lt"/>
                <a:cs typeface="Arial" charset="0"/>
              </a:rPr>
              <a:t>Q </a:t>
            </a:r>
            <a:r>
              <a:rPr lang="en-US" sz="2600" dirty="0">
                <a:latin typeface="+mj-lt"/>
                <a:cs typeface="Arial" charset="0"/>
              </a:rPr>
              <a:t>(</a:t>
            </a:r>
            <a:r>
              <a:rPr lang="en-US" sz="2600" i="1" dirty="0">
                <a:latin typeface="+mj-lt"/>
                <a:cs typeface="Arial" charset="0"/>
              </a:rPr>
              <a:t>transparent</a:t>
            </a:r>
            <a:r>
              <a:rPr lang="en-US" sz="2600" dirty="0">
                <a:latin typeface="+mj-lt"/>
                <a:cs typeface="Arial" charset="0"/>
              </a:rPr>
              <a:t>)</a:t>
            </a:r>
            <a:endParaRPr lang="en-US" sz="2600" i="1" dirty="0">
              <a:latin typeface="+mj-lt"/>
              <a:cs typeface="Arial" charset="0"/>
            </a:endParaRP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When </a:t>
            </a:r>
            <a:r>
              <a:rPr lang="en-US" sz="2600" b="1" i="1" dirty="0">
                <a:latin typeface="+mj-lt"/>
                <a:cs typeface="Arial" charset="0"/>
              </a:rPr>
              <a:t>CLK</a:t>
            </a:r>
            <a:r>
              <a:rPr lang="en-US" sz="2600" b="1" dirty="0">
                <a:latin typeface="+mj-lt"/>
                <a:cs typeface="Arial" charset="0"/>
              </a:rPr>
              <a:t> = 0</a:t>
            </a:r>
            <a:r>
              <a:rPr lang="en-US" sz="2600" dirty="0">
                <a:latin typeface="+mj-lt"/>
                <a:cs typeface="Arial" charset="0"/>
              </a:rPr>
              <a:t>, </a:t>
            </a:r>
          </a:p>
          <a:p>
            <a:pPr lvl="1"/>
            <a:r>
              <a:rPr lang="en-US" sz="2600" i="1" dirty="0">
                <a:latin typeface="+mj-lt"/>
                <a:cs typeface="Arial" charset="0"/>
              </a:rPr>
              <a:t>   Q</a:t>
            </a:r>
            <a:r>
              <a:rPr lang="en-US" sz="2600" dirty="0">
                <a:latin typeface="+mj-lt"/>
                <a:cs typeface="Arial" charset="0"/>
              </a:rPr>
              <a:t> holds its previous value (</a:t>
            </a:r>
            <a:r>
              <a:rPr lang="en-US" sz="2600" i="1" dirty="0">
                <a:latin typeface="+mj-lt"/>
                <a:cs typeface="Arial" charset="0"/>
              </a:rPr>
              <a:t>opaque</a:t>
            </a:r>
            <a:r>
              <a:rPr lang="en-US" sz="2600" dirty="0">
                <a:latin typeface="+mj-lt"/>
                <a:cs typeface="Arial" charset="0"/>
              </a:rPr>
              <a:t>)</a:t>
            </a:r>
            <a:endParaRPr lang="en-US" sz="2600" i="1" baseline="-250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Avoids invalid case when </a:t>
            </a:r>
          </a:p>
          <a:p>
            <a:r>
              <a:rPr lang="en-US" sz="3200" i="1" dirty="0">
                <a:latin typeface="+mj-lt"/>
                <a:cs typeface="Arial" charset="0"/>
              </a:rPr>
              <a:t>   Q </a:t>
            </a:r>
            <a:r>
              <a:rPr lang="en-US" sz="3200" dirty="0">
                <a:latin typeface="+mj-lt"/>
                <a:cs typeface="Arial" charset="0"/>
              </a:rPr>
              <a:t>≠ NOT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</a:p>
        </p:txBody>
      </p:sp>
      <p:sp>
        <p:nvSpPr>
          <p:cNvPr id="95949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590800" y="503664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Latch</a:t>
            </a:r>
          </a:p>
        </p:txBody>
      </p:sp>
    </p:spTree>
    <p:extLst>
      <p:ext uri="{BB962C8B-B14F-4D97-AF65-F5344CB8AC3E}">
        <p14:creationId xmlns:p14="http://schemas.microsoft.com/office/powerpoint/2010/main" val="52756852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516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015734"/>
              </p:ext>
            </p:extLst>
          </p:nvPr>
        </p:nvGraphicFramePr>
        <p:xfrm>
          <a:off x="1143000" y="1295400"/>
          <a:ext cx="49530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53" name="VISIO" r:id="rId8" imgW="1836720" imgH="657360" progId="Visio.Drawing.6">
                  <p:embed/>
                </p:oleObj>
              </mc:Choice>
              <mc:Fallback>
                <p:oleObj name="VISIO" r:id="rId8" imgW="1836720" imgH="65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49530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7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00349020"/>
              </p:ext>
            </p:extLst>
          </p:nvPr>
        </p:nvGraphicFramePr>
        <p:xfrm>
          <a:off x="6553200" y="1295400"/>
          <a:ext cx="1677987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54" name="VISIO" r:id="rId10" imgW="491760" imgH="603000" progId="Visio.Drawing.6">
                  <p:embed/>
                </p:oleObj>
              </mc:Choice>
              <mc:Fallback>
                <p:oleObj name="VISIO" r:id="rId10" imgW="491760" imgH="603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95400"/>
                        <a:ext cx="1677987" cy="196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8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22275974"/>
              </p:ext>
            </p:extLst>
          </p:nvPr>
        </p:nvGraphicFramePr>
        <p:xfrm>
          <a:off x="1562100" y="3505200"/>
          <a:ext cx="60198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55" name="VISIO" r:id="rId12" imgW="1857240" imgH="637920" progId="Visio.Drawing.6">
                  <p:embed/>
                </p:oleObj>
              </mc:Choice>
              <mc:Fallback>
                <p:oleObj name="VISIO" r:id="rId12" imgW="1857240" imgH="63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505200"/>
                        <a:ext cx="6019800" cy="197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Latch Internal Circuit (</a:t>
            </a:r>
            <a:r>
              <a:rPr lang="en-US" sz="4400" dirty="0">
                <a:solidFill>
                  <a:srgbClr val="FF0000"/>
                </a:solidFill>
                <a:latin typeface="+mj-lt"/>
              </a:rPr>
              <a:t>Do it</a:t>
            </a:r>
            <a:r>
              <a:rPr lang="en-US" sz="4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58440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516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1143000" y="1295400"/>
          <a:ext cx="49530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6" name="VISIO" r:id="rId8" imgW="1836720" imgH="657360" progId="Visio.Drawing.6">
                  <p:embed/>
                </p:oleObj>
              </mc:Choice>
              <mc:Fallback>
                <p:oleObj name="VISIO" r:id="rId8" imgW="1836720" imgH="657360" progId="Visio.Drawing.6">
                  <p:embed/>
                  <p:pic>
                    <p:nvPicPr>
                      <p:cNvPr id="960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49530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7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6553200" y="1295400"/>
          <a:ext cx="1677987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7" name="VISIO" r:id="rId10" imgW="491760" imgH="603000" progId="Visio.Drawing.6">
                  <p:embed/>
                </p:oleObj>
              </mc:Choice>
              <mc:Fallback>
                <p:oleObj name="VISIO" r:id="rId10" imgW="491760" imgH="603000" progId="Visio.Drawing.6">
                  <p:embed/>
                  <p:pic>
                    <p:nvPicPr>
                      <p:cNvPr id="9605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95400"/>
                        <a:ext cx="1677987" cy="196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8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1562100" y="3506787"/>
          <a:ext cx="60198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8" name="VISIO" r:id="rId12" imgW="1857240" imgH="637920" progId="Visio.Drawing.6">
                  <p:embed/>
                </p:oleObj>
              </mc:Choice>
              <mc:Fallback>
                <p:oleObj name="VISIO" r:id="rId12" imgW="1857240" imgH="637920" progId="Visio.Drawing.6">
                  <p:embed/>
                  <p:pic>
                    <p:nvPicPr>
                      <p:cNvPr id="960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506787"/>
                        <a:ext cx="6019800" cy="197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Latch Internal Circuit (</a:t>
            </a:r>
            <a:r>
              <a:rPr lang="en-US" sz="4400" dirty="0">
                <a:solidFill>
                  <a:srgbClr val="FF0000"/>
                </a:solidFill>
                <a:latin typeface="+mj-lt"/>
              </a:rPr>
              <a:t>Done</a:t>
            </a:r>
            <a:r>
              <a:rPr lang="en-US" sz="4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7416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Forme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d’onda</a:t>
            </a:r>
            <a:r>
              <a:rPr lang="en-US" sz="4400" dirty="0">
                <a:latin typeface="+mj-lt"/>
              </a:rPr>
              <a:t> del latch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305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600" b="1" dirty="0">
                <a:latin typeface="+mj-lt"/>
                <a:cs typeface="Arial" charset="0"/>
              </a:rPr>
              <a:t>1: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è in hold. Non </a:t>
            </a:r>
            <a:r>
              <a:rPr lang="en-US" sz="2600" dirty="0" err="1">
                <a:latin typeface="+mj-lt"/>
                <a:cs typeface="Arial" charset="0"/>
              </a:rPr>
              <a:t>sappiamo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valore</a:t>
            </a:r>
            <a:r>
              <a:rPr lang="en-US" sz="2600" dirty="0">
                <a:latin typeface="+mj-lt"/>
                <a:cs typeface="Arial" charset="0"/>
              </a:rPr>
              <a:t> di Q: è </a:t>
            </a:r>
            <a:r>
              <a:rPr lang="en-US" sz="2600" dirty="0" err="1">
                <a:latin typeface="+mj-lt"/>
                <a:cs typeface="Arial" charset="0"/>
              </a:rPr>
              <a:t>ignoto</a:t>
            </a:r>
            <a:r>
              <a:rPr lang="en-US" sz="2600" dirty="0">
                <a:latin typeface="+mj-lt"/>
                <a:cs typeface="Arial" charset="0"/>
              </a:rPr>
              <a:t> o indeterminate (ho </a:t>
            </a:r>
            <a:r>
              <a:rPr lang="en-US" sz="2600" dirty="0" err="1">
                <a:latin typeface="+mj-lt"/>
                <a:cs typeface="Arial" charset="0"/>
              </a:rPr>
              <a:t>appena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acceso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l’alimentazione</a:t>
            </a:r>
            <a:r>
              <a:rPr lang="en-US" sz="2600" dirty="0">
                <a:latin typeface="+mj-lt"/>
                <a:cs typeface="Arial" charset="0"/>
              </a:rPr>
              <a:t>)</a:t>
            </a:r>
            <a:endParaRPr lang="en-US" sz="2600" b="1" dirty="0">
              <a:cs typeface="Arial" charset="0"/>
              <a:sym typeface="Wingdings" panose="05000000000000000000" pitchFamily="2" charset="2"/>
            </a:endParaRPr>
          </a:p>
          <a:p>
            <a:endParaRPr lang="en-US" sz="2800" b="1" dirty="0"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 </a:t>
            </a:r>
            <a:endParaRPr lang="en-US" sz="2800" i="1" baseline="-25000" dirty="0">
              <a:latin typeface="+mj-lt"/>
              <a:cs typeface="Arial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6"/>
          <a:srcRect r="87456"/>
          <a:stretch/>
        </p:blipFill>
        <p:spPr>
          <a:xfrm>
            <a:off x="365312" y="4657725"/>
            <a:ext cx="108248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316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Forme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d’onda</a:t>
            </a:r>
            <a:r>
              <a:rPr lang="en-US" sz="4400" dirty="0">
                <a:latin typeface="+mj-lt"/>
              </a:rPr>
              <a:t> del latch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305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600" b="1" dirty="0">
                <a:latin typeface="+mj-lt"/>
                <a:cs typeface="Arial" charset="0"/>
              </a:rPr>
              <a:t>1: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è in hold. Non </a:t>
            </a:r>
            <a:r>
              <a:rPr lang="en-US" sz="2600" dirty="0" err="1">
                <a:latin typeface="+mj-lt"/>
                <a:cs typeface="Arial" charset="0"/>
              </a:rPr>
              <a:t>sappiamo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valore</a:t>
            </a:r>
            <a:r>
              <a:rPr lang="en-US" sz="2600" dirty="0">
                <a:latin typeface="+mj-lt"/>
                <a:cs typeface="Arial" charset="0"/>
              </a:rPr>
              <a:t> di Q: è </a:t>
            </a:r>
            <a:r>
              <a:rPr lang="en-US" sz="2600" dirty="0" err="1">
                <a:latin typeface="+mj-lt"/>
                <a:cs typeface="Arial" charset="0"/>
              </a:rPr>
              <a:t>ignoto</a:t>
            </a:r>
            <a:r>
              <a:rPr lang="en-US" sz="2600" dirty="0">
                <a:latin typeface="+mj-lt"/>
                <a:cs typeface="Arial" charset="0"/>
              </a:rPr>
              <a:t> o indeterminate (ho </a:t>
            </a:r>
            <a:r>
              <a:rPr lang="en-US" sz="2600" dirty="0" err="1">
                <a:latin typeface="+mj-lt"/>
                <a:cs typeface="Arial" charset="0"/>
              </a:rPr>
              <a:t>appena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acceso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l’alimentazione</a:t>
            </a:r>
            <a:r>
              <a:rPr lang="en-US" sz="2600" dirty="0">
                <a:latin typeface="+mj-lt"/>
                <a:cs typeface="Arial" charset="0"/>
              </a:rPr>
              <a:t>)</a:t>
            </a:r>
          </a:p>
          <a:p>
            <a:r>
              <a:rPr lang="en-US" sz="2600" b="1" dirty="0">
                <a:latin typeface="+mj-lt"/>
                <a:cs typeface="Arial" charset="0"/>
              </a:rPr>
              <a:t>2: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</a:t>
            </a:r>
            <a:r>
              <a:rPr lang="en-US" sz="2600" dirty="0" err="1">
                <a:latin typeface="+mj-lt"/>
                <a:cs typeface="Arial" charset="0"/>
              </a:rPr>
              <a:t>diventa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trasparente</a:t>
            </a:r>
            <a:r>
              <a:rPr lang="en-US" sz="2600" dirty="0">
                <a:latin typeface="+mj-lt"/>
                <a:cs typeface="Arial" charset="0"/>
              </a:rPr>
              <a:t>. </a:t>
            </a:r>
            <a:r>
              <a:rPr lang="en-US" sz="2600" dirty="0" err="1">
                <a:latin typeface="+mj-lt"/>
                <a:cs typeface="Arial" charset="0"/>
              </a:rPr>
              <a:t>Ora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b="1" dirty="0">
                <a:latin typeface="+mj-lt"/>
                <a:cs typeface="Arial" charset="0"/>
              </a:rPr>
              <a:t>Q=D.</a:t>
            </a:r>
          </a:p>
          <a:p>
            <a:endParaRPr lang="en-US" sz="2800" b="1" dirty="0">
              <a:cs typeface="Arial" charset="0"/>
              <a:sym typeface="Wingdings" panose="05000000000000000000" pitchFamily="2" charset="2"/>
            </a:endParaRPr>
          </a:p>
          <a:p>
            <a:endParaRPr lang="en-US" sz="2800" b="1" dirty="0"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 </a:t>
            </a:r>
            <a:endParaRPr lang="en-US" sz="2800" i="1" baseline="-25000" dirty="0">
              <a:latin typeface="+mj-lt"/>
              <a:cs typeface="Arial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6"/>
          <a:srcRect r="78626"/>
          <a:stretch/>
        </p:blipFill>
        <p:spPr>
          <a:xfrm>
            <a:off x="365312" y="4657725"/>
            <a:ext cx="184448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471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Forme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d’onda</a:t>
            </a:r>
            <a:r>
              <a:rPr lang="en-US" sz="4400" dirty="0">
                <a:latin typeface="+mj-lt"/>
              </a:rPr>
              <a:t> del latch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305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600" b="1" dirty="0">
                <a:latin typeface="+mj-lt"/>
                <a:cs typeface="Arial" charset="0"/>
              </a:rPr>
              <a:t>1: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è in hold. Non </a:t>
            </a:r>
            <a:r>
              <a:rPr lang="en-US" sz="2600" dirty="0" err="1">
                <a:latin typeface="+mj-lt"/>
                <a:cs typeface="Arial" charset="0"/>
              </a:rPr>
              <a:t>sappiamo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valore</a:t>
            </a:r>
            <a:r>
              <a:rPr lang="en-US" sz="2600" dirty="0">
                <a:latin typeface="+mj-lt"/>
                <a:cs typeface="Arial" charset="0"/>
              </a:rPr>
              <a:t> di Q: è </a:t>
            </a:r>
            <a:r>
              <a:rPr lang="en-US" sz="2600" dirty="0" err="1">
                <a:latin typeface="+mj-lt"/>
                <a:cs typeface="Arial" charset="0"/>
              </a:rPr>
              <a:t>ignoto</a:t>
            </a:r>
            <a:r>
              <a:rPr lang="en-US" sz="2600" dirty="0">
                <a:latin typeface="+mj-lt"/>
                <a:cs typeface="Arial" charset="0"/>
              </a:rPr>
              <a:t> o indeterminate (ho </a:t>
            </a:r>
            <a:r>
              <a:rPr lang="en-US" sz="2600" dirty="0" err="1">
                <a:latin typeface="+mj-lt"/>
                <a:cs typeface="Arial" charset="0"/>
              </a:rPr>
              <a:t>appena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acceso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l’alimentazione</a:t>
            </a:r>
            <a:r>
              <a:rPr lang="en-US" sz="2600" dirty="0">
                <a:latin typeface="+mj-lt"/>
                <a:cs typeface="Arial" charset="0"/>
              </a:rPr>
              <a:t>)</a:t>
            </a:r>
          </a:p>
          <a:p>
            <a:r>
              <a:rPr lang="en-US" sz="2600" b="1" dirty="0">
                <a:latin typeface="+mj-lt"/>
                <a:cs typeface="Arial" charset="0"/>
              </a:rPr>
              <a:t>2: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</a:t>
            </a:r>
            <a:r>
              <a:rPr lang="en-US" sz="2600" dirty="0" err="1">
                <a:latin typeface="+mj-lt"/>
                <a:cs typeface="Arial" charset="0"/>
              </a:rPr>
              <a:t>diventa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trasparente</a:t>
            </a:r>
            <a:r>
              <a:rPr lang="en-US" sz="2600" dirty="0">
                <a:latin typeface="+mj-lt"/>
                <a:cs typeface="Arial" charset="0"/>
              </a:rPr>
              <a:t>. </a:t>
            </a:r>
            <a:r>
              <a:rPr lang="en-US" sz="2600" dirty="0" err="1">
                <a:latin typeface="+mj-lt"/>
                <a:cs typeface="Arial" charset="0"/>
              </a:rPr>
              <a:t>Ora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b="1" dirty="0">
                <a:latin typeface="+mj-lt"/>
                <a:cs typeface="Arial" charset="0"/>
              </a:rPr>
              <a:t>Q=D.</a:t>
            </a:r>
          </a:p>
          <a:p>
            <a:r>
              <a:rPr lang="en-US" sz="2600" b="1" dirty="0">
                <a:cs typeface="Arial" charset="0"/>
              </a:rPr>
              <a:t>3: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il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0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1.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(CLK=1)</a:t>
            </a:r>
          </a:p>
          <a:p>
            <a:endParaRPr lang="en-US" sz="2800" b="1" dirty="0">
              <a:cs typeface="Arial" charset="0"/>
              <a:sym typeface="Wingdings" panose="05000000000000000000" pitchFamily="2" charset="2"/>
            </a:endParaRPr>
          </a:p>
          <a:p>
            <a:endParaRPr lang="en-US" sz="2800" b="1" dirty="0"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 </a:t>
            </a:r>
            <a:endParaRPr lang="en-US" sz="2800" i="1" baseline="-25000" dirty="0">
              <a:latin typeface="+mj-lt"/>
              <a:cs typeface="Arial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6"/>
          <a:srcRect r="51253"/>
          <a:stretch/>
        </p:blipFill>
        <p:spPr>
          <a:xfrm>
            <a:off x="365312" y="4657725"/>
            <a:ext cx="420668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256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066800"/>
            <a:ext cx="8229600" cy="4525963"/>
          </a:xfrm>
        </p:spPr>
        <p:txBody>
          <a:bodyPr/>
          <a:lstStyle/>
          <a:p>
            <a:r>
              <a:rPr lang="en-US" dirty="0"/>
              <a:t>Outputs of sequential logic depend on current </a:t>
            </a:r>
            <a:r>
              <a:rPr lang="en-US" i="1" dirty="0"/>
              <a:t>and</a:t>
            </a:r>
            <a:r>
              <a:rPr lang="en-US" dirty="0"/>
              <a:t> prior input values – it has </a:t>
            </a:r>
            <a:r>
              <a:rPr lang="en-US" b="1" i="1" dirty="0"/>
              <a:t>memory</a:t>
            </a:r>
            <a:r>
              <a:rPr lang="en-US" dirty="0"/>
              <a:t>.</a:t>
            </a:r>
          </a:p>
          <a:p>
            <a:r>
              <a:rPr lang="en-US" dirty="0"/>
              <a:t>Some definitions:</a:t>
            </a:r>
          </a:p>
          <a:p>
            <a:pPr lvl="1"/>
            <a:r>
              <a:rPr lang="en-US" b="1" dirty="0"/>
              <a:t>State: </a:t>
            </a:r>
            <a:r>
              <a:rPr lang="en-US" dirty="0"/>
              <a:t>all the information about a circuit necessary to explain its future behavior</a:t>
            </a:r>
          </a:p>
          <a:p>
            <a:pPr lvl="1"/>
            <a:r>
              <a:rPr lang="en-US" b="1" dirty="0"/>
              <a:t>Latches and flip-flops: </a:t>
            </a:r>
            <a:r>
              <a:rPr lang="en-US" dirty="0"/>
              <a:t>state elements that store one bit of state</a:t>
            </a:r>
          </a:p>
          <a:p>
            <a:pPr lvl="1"/>
            <a:r>
              <a:rPr lang="en-US" b="1" dirty="0"/>
              <a:t>Synchronous sequential circuits: </a:t>
            </a:r>
            <a:r>
              <a:rPr lang="en-US" dirty="0"/>
              <a:t>combinational logic followed by a bank of flip-flops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32275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Forme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d’onda</a:t>
            </a:r>
            <a:r>
              <a:rPr lang="en-US" sz="4400" dirty="0">
                <a:latin typeface="+mj-lt"/>
              </a:rPr>
              <a:t> del latch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305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600" b="1" dirty="0">
                <a:latin typeface="+mj-lt"/>
                <a:cs typeface="Arial" charset="0"/>
              </a:rPr>
              <a:t>1: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è in hold. Non </a:t>
            </a:r>
            <a:r>
              <a:rPr lang="en-US" sz="2600" dirty="0" err="1">
                <a:latin typeface="+mj-lt"/>
                <a:cs typeface="Arial" charset="0"/>
              </a:rPr>
              <a:t>sappiamo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valore</a:t>
            </a:r>
            <a:r>
              <a:rPr lang="en-US" sz="2600" dirty="0">
                <a:latin typeface="+mj-lt"/>
                <a:cs typeface="Arial" charset="0"/>
              </a:rPr>
              <a:t> di Q: è </a:t>
            </a:r>
            <a:r>
              <a:rPr lang="en-US" sz="2600" dirty="0" err="1">
                <a:latin typeface="+mj-lt"/>
                <a:cs typeface="Arial" charset="0"/>
              </a:rPr>
              <a:t>ignoto</a:t>
            </a:r>
            <a:r>
              <a:rPr lang="en-US" sz="2600" dirty="0">
                <a:latin typeface="+mj-lt"/>
                <a:cs typeface="Arial" charset="0"/>
              </a:rPr>
              <a:t> o indeterminate (ho </a:t>
            </a:r>
            <a:r>
              <a:rPr lang="en-US" sz="2600" dirty="0" err="1">
                <a:latin typeface="+mj-lt"/>
                <a:cs typeface="Arial" charset="0"/>
              </a:rPr>
              <a:t>appena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acceso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l’alimentazione</a:t>
            </a:r>
            <a:r>
              <a:rPr lang="en-US" sz="2600" dirty="0">
                <a:latin typeface="+mj-lt"/>
                <a:cs typeface="Arial" charset="0"/>
              </a:rPr>
              <a:t>)</a:t>
            </a:r>
          </a:p>
          <a:p>
            <a:r>
              <a:rPr lang="en-US" sz="2600" b="1" dirty="0">
                <a:latin typeface="+mj-lt"/>
                <a:cs typeface="Arial" charset="0"/>
              </a:rPr>
              <a:t>2: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</a:t>
            </a:r>
            <a:r>
              <a:rPr lang="en-US" sz="2600" dirty="0" err="1">
                <a:latin typeface="+mj-lt"/>
                <a:cs typeface="Arial" charset="0"/>
              </a:rPr>
              <a:t>diventa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trasparente</a:t>
            </a:r>
            <a:r>
              <a:rPr lang="en-US" sz="2600" dirty="0">
                <a:latin typeface="+mj-lt"/>
                <a:cs typeface="Arial" charset="0"/>
              </a:rPr>
              <a:t>. </a:t>
            </a:r>
            <a:r>
              <a:rPr lang="en-US" sz="2600" dirty="0" err="1">
                <a:latin typeface="+mj-lt"/>
                <a:cs typeface="Arial" charset="0"/>
              </a:rPr>
              <a:t>Ora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b="1" dirty="0">
                <a:latin typeface="+mj-lt"/>
                <a:cs typeface="Arial" charset="0"/>
              </a:rPr>
              <a:t>Q=D.</a:t>
            </a:r>
          </a:p>
          <a:p>
            <a:r>
              <a:rPr lang="en-US" sz="2600" b="1" dirty="0">
                <a:cs typeface="Arial" charset="0"/>
              </a:rPr>
              <a:t>3: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il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0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1.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(CLK=1)</a:t>
            </a:r>
          </a:p>
          <a:p>
            <a:r>
              <a:rPr lang="en-US" sz="2600" b="1" dirty="0">
                <a:cs typeface="Arial" charset="0"/>
              </a:rPr>
              <a:t>4: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il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1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0.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(CLK=1)</a:t>
            </a:r>
          </a:p>
          <a:p>
            <a:r>
              <a:rPr lang="en-US" sz="2600" b="1" dirty="0">
                <a:cs typeface="Arial" charset="0"/>
              </a:rPr>
              <a:t>5: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il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0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1.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(CLK=1)</a:t>
            </a:r>
          </a:p>
          <a:p>
            <a:endParaRPr lang="en-US" sz="2800" b="1" dirty="0">
              <a:cs typeface="Arial" charset="0"/>
              <a:sym typeface="Wingdings" panose="05000000000000000000" pitchFamily="2" charset="2"/>
            </a:endParaRPr>
          </a:p>
          <a:p>
            <a:endParaRPr lang="en-US" sz="2800" b="1" dirty="0"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 </a:t>
            </a:r>
            <a:endParaRPr lang="en-US" sz="2800" i="1" baseline="-25000" dirty="0">
              <a:latin typeface="+mj-lt"/>
              <a:cs typeface="Arial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6"/>
          <a:srcRect r="29178"/>
          <a:stretch/>
        </p:blipFill>
        <p:spPr>
          <a:xfrm>
            <a:off x="365312" y="4657725"/>
            <a:ext cx="611168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0396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Forme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d’onda</a:t>
            </a:r>
            <a:r>
              <a:rPr lang="en-US" sz="4400" dirty="0">
                <a:latin typeface="+mj-lt"/>
              </a:rPr>
              <a:t> del latch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305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600" b="1" dirty="0">
                <a:latin typeface="+mj-lt"/>
                <a:cs typeface="Arial" charset="0"/>
              </a:rPr>
              <a:t>1: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è in hold. Non </a:t>
            </a:r>
            <a:r>
              <a:rPr lang="en-US" sz="2600" dirty="0" err="1">
                <a:latin typeface="+mj-lt"/>
                <a:cs typeface="Arial" charset="0"/>
              </a:rPr>
              <a:t>sappiamo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valore</a:t>
            </a:r>
            <a:r>
              <a:rPr lang="en-US" sz="2600" dirty="0">
                <a:latin typeface="+mj-lt"/>
                <a:cs typeface="Arial" charset="0"/>
              </a:rPr>
              <a:t> di Q: è </a:t>
            </a:r>
            <a:r>
              <a:rPr lang="en-US" sz="2600" dirty="0" err="1">
                <a:latin typeface="+mj-lt"/>
                <a:cs typeface="Arial" charset="0"/>
              </a:rPr>
              <a:t>ignoto</a:t>
            </a:r>
            <a:r>
              <a:rPr lang="en-US" sz="2600" dirty="0">
                <a:latin typeface="+mj-lt"/>
                <a:cs typeface="Arial" charset="0"/>
              </a:rPr>
              <a:t> o indeterminate (ho </a:t>
            </a:r>
            <a:r>
              <a:rPr lang="en-US" sz="2600" dirty="0" err="1">
                <a:latin typeface="+mj-lt"/>
                <a:cs typeface="Arial" charset="0"/>
              </a:rPr>
              <a:t>appena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acceso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l’alimentazione</a:t>
            </a:r>
            <a:r>
              <a:rPr lang="en-US" sz="2600" dirty="0">
                <a:latin typeface="+mj-lt"/>
                <a:cs typeface="Arial" charset="0"/>
              </a:rPr>
              <a:t>)</a:t>
            </a:r>
          </a:p>
          <a:p>
            <a:r>
              <a:rPr lang="en-US" sz="2600" b="1" dirty="0">
                <a:latin typeface="+mj-lt"/>
                <a:cs typeface="Arial" charset="0"/>
              </a:rPr>
              <a:t>2: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il</a:t>
            </a:r>
            <a:r>
              <a:rPr lang="en-US" sz="2600" dirty="0">
                <a:latin typeface="+mj-lt"/>
                <a:cs typeface="Arial" charset="0"/>
              </a:rPr>
              <a:t> latch </a:t>
            </a:r>
            <a:r>
              <a:rPr lang="en-US" sz="2600" dirty="0" err="1">
                <a:latin typeface="+mj-lt"/>
                <a:cs typeface="Arial" charset="0"/>
              </a:rPr>
              <a:t>diventa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err="1">
                <a:latin typeface="+mj-lt"/>
                <a:cs typeface="Arial" charset="0"/>
              </a:rPr>
              <a:t>trasparente</a:t>
            </a:r>
            <a:r>
              <a:rPr lang="en-US" sz="2600" dirty="0">
                <a:latin typeface="+mj-lt"/>
                <a:cs typeface="Arial" charset="0"/>
              </a:rPr>
              <a:t>. </a:t>
            </a:r>
            <a:r>
              <a:rPr lang="en-US" sz="2600" dirty="0" err="1">
                <a:latin typeface="+mj-lt"/>
                <a:cs typeface="Arial" charset="0"/>
              </a:rPr>
              <a:t>Ora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b="1" dirty="0">
                <a:latin typeface="+mj-lt"/>
                <a:cs typeface="Arial" charset="0"/>
              </a:rPr>
              <a:t>Q=D.</a:t>
            </a:r>
          </a:p>
          <a:p>
            <a:r>
              <a:rPr lang="en-US" sz="2600" b="1" dirty="0">
                <a:cs typeface="Arial" charset="0"/>
              </a:rPr>
              <a:t>3: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il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0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1.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(CLK=1)</a:t>
            </a:r>
          </a:p>
          <a:p>
            <a:r>
              <a:rPr lang="en-US" sz="2600" b="1" dirty="0">
                <a:cs typeface="Arial" charset="0"/>
              </a:rPr>
              <a:t>4: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il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1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0.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(CLK=1)</a:t>
            </a:r>
          </a:p>
          <a:p>
            <a:r>
              <a:rPr lang="en-US" sz="2600" b="1" dirty="0">
                <a:cs typeface="Arial" charset="0"/>
              </a:rPr>
              <a:t>5: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il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0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1.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(CLK=1)</a:t>
            </a:r>
          </a:p>
          <a:p>
            <a:r>
              <a:rPr lang="en-US" sz="2600" b="1" dirty="0">
                <a:solidFill>
                  <a:schemeClr val="accent6"/>
                </a:solidFill>
                <a:cs typeface="Arial" charset="0"/>
                <a:sym typeface="Wingdings" panose="05000000000000000000" pitchFamily="2" charset="2"/>
              </a:rPr>
              <a:t>HOLD: 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1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0.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>
                <a:solidFill>
                  <a:schemeClr val="accent6"/>
                </a:solidFill>
                <a:cs typeface="Arial" charset="0"/>
                <a:sym typeface="Wingdings" panose="05000000000000000000" pitchFamily="2" charset="2"/>
              </a:rPr>
              <a:t>NON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(CLK=0)</a:t>
            </a:r>
          </a:p>
          <a:p>
            <a:r>
              <a:rPr lang="en-US" sz="2600" b="1" dirty="0">
                <a:solidFill>
                  <a:schemeClr val="accent6"/>
                </a:solidFill>
                <a:cs typeface="Arial" charset="0"/>
                <a:sym typeface="Wingdings" panose="05000000000000000000" pitchFamily="2" charset="2"/>
              </a:rPr>
              <a:t>HOLD: 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b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err="1">
                <a:cs typeface="Arial" charset="0"/>
              </a:rPr>
              <a:t>varia</a:t>
            </a:r>
            <a:r>
              <a:rPr lang="en-US" sz="2600" dirty="0">
                <a:cs typeface="Arial" charset="0"/>
              </a:rPr>
              <a:t> da 0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1.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Q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>
                <a:solidFill>
                  <a:schemeClr val="accent6"/>
                </a:solidFill>
                <a:cs typeface="Arial" charset="0"/>
                <a:sym typeface="Wingdings" panose="05000000000000000000" pitchFamily="2" charset="2"/>
              </a:rPr>
              <a:t>NON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segue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il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cs typeface="Arial" charset="0"/>
                <a:sym typeface="Wingdings" panose="05000000000000000000" pitchFamily="2" charset="2"/>
              </a:rPr>
              <a:t>valore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 di </a:t>
            </a:r>
            <a:r>
              <a:rPr lang="en-US" sz="2600" b="1" dirty="0">
                <a:cs typeface="Arial" charset="0"/>
                <a:sym typeface="Wingdings" panose="05000000000000000000" pitchFamily="2" charset="2"/>
              </a:rPr>
              <a:t>D </a:t>
            </a:r>
            <a:r>
              <a:rPr lang="en-US" sz="2600" dirty="0">
                <a:cs typeface="Arial" charset="0"/>
                <a:sym typeface="Wingdings" panose="05000000000000000000" pitchFamily="2" charset="2"/>
              </a:rPr>
              <a:t>(CLK=0)</a:t>
            </a:r>
          </a:p>
          <a:p>
            <a:endParaRPr lang="en-US" sz="2800" b="1" dirty="0">
              <a:cs typeface="Arial" charset="0"/>
              <a:sym typeface="Wingdings" panose="05000000000000000000" pitchFamily="2" charset="2"/>
            </a:endParaRPr>
          </a:p>
          <a:p>
            <a:endParaRPr lang="en-US" sz="2800" b="1" dirty="0"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 </a:t>
            </a:r>
            <a:endParaRPr lang="en-US" sz="2800" i="1" baseline="-25000" dirty="0">
              <a:latin typeface="+mj-lt"/>
              <a:cs typeface="Arial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6"/>
          <a:srcRect r="39"/>
          <a:stretch/>
        </p:blipFill>
        <p:spPr>
          <a:xfrm>
            <a:off x="365312" y="4657725"/>
            <a:ext cx="862628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1942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Forme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d’onda</a:t>
            </a:r>
            <a:r>
              <a:rPr lang="en-US" sz="4400" dirty="0">
                <a:latin typeface="+mj-lt"/>
              </a:rPr>
              <a:t> del latch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305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2600" dirty="0"/>
              <a:t>L’istante in cui CLK varia da 1 a 0 è l'ultimo istante in cui  il latch campiona il valore di D. </a:t>
            </a:r>
          </a:p>
          <a:p>
            <a:endParaRPr lang="it-IT" sz="2600" dirty="0"/>
          </a:p>
          <a:p>
            <a:r>
              <a:rPr lang="it-IT" sz="2600" dirty="0"/>
              <a:t>Nella finestra in cui CLK rimane a 0, l'uscita del latch rimane al valore Q</a:t>
            </a:r>
            <a:r>
              <a:rPr lang="it-IT" sz="2600" baseline="-25000" dirty="0"/>
              <a:t>prev</a:t>
            </a:r>
            <a:r>
              <a:rPr lang="it-IT" sz="2600" dirty="0"/>
              <a:t> che aveva al momento in cui CLK si è abbassato</a:t>
            </a:r>
            <a:endParaRPr lang="en-US" sz="2600" dirty="0">
              <a:cs typeface="Arial" charset="0"/>
              <a:sym typeface="Wingdings" panose="05000000000000000000" pitchFamily="2" charset="2"/>
            </a:endParaRPr>
          </a:p>
          <a:p>
            <a:endParaRPr lang="en-US" sz="2800" b="1" dirty="0">
              <a:cs typeface="Arial" charset="0"/>
              <a:sym typeface="Wingdings" panose="05000000000000000000" pitchFamily="2" charset="2"/>
            </a:endParaRPr>
          </a:p>
          <a:p>
            <a:endParaRPr lang="en-US" sz="2800" b="1" dirty="0"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 </a:t>
            </a:r>
            <a:endParaRPr lang="en-US" sz="2800" i="1" baseline="-25000" dirty="0"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6"/>
          <a:srcRect b="29131"/>
          <a:stretch/>
        </p:blipFill>
        <p:spPr>
          <a:xfrm>
            <a:off x="190500" y="3726796"/>
            <a:ext cx="8953500" cy="18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4462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200" dirty="0" err="1">
                <a:latin typeface="+mj-lt"/>
                <a:cs typeface="Arial" charset="0"/>
              </a:rPr>
              <a:t>Disegnare</a:t>
            </a:r>
            <a:r>
              <a:rPr lang="en-US" sz="3200" dirty="0">
                <a:latin typeface="+mj-lt"/>
                <a:cs typeface="Arial" charset="0"/>
              </a:rPr>
              <a:t> un D-latch </a:t>
            </a:r>
            <a:r>
              <a:rPr lang="en-US" sz="3200" dirty="0" err="1">
                <a:latin typeface="+mj-lt"/>
                <a:cs typeface="Arial" charset="0"/>
              </a:rPr>
              <a:t>partendo</a:t>
            </a:r>
            <a:r>
              <a:rPr lang="en-US" sz="3200" dirty="0">
                <a:latin typeface="+mj-lt"/>
                <a:cs typeface="Arial" charset="0"/>
              </a:rPr>
              <a:t> da un MUX a 2 </a:t>
            </a:r>
            <a:r>
              <a:rPr lang="en-US" sz="3200" dirty="0" err="1">
                <a:latin typeface="+mj-lt"/>
                <a:cs typeface="Arial" charset="0"/>
              </a:rPr>
              <a:t>ingressi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55999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200" dirty="0" err="1">
                <a:latin typeface="+mj-lt"/>
                <a:cs typeface="Arial" charset="0"/>
              </a:rPr>
              <a:t>Disegnare</a:t>
            </a:r>
            <a:r>
              <a:rPr lang="en-US" sz="3200" dirty="0">
                <a:latin typeface="+mj-lt"/>
                <a:cs typeface="Arial" charset="0"/>
              </a:rPr>
              <a:t> un D-latch </a:t>
            </a:r>
            <a:r>
              <a:rPr lang="en-US" sz="3200" dirty="0" err="1">
                <a:latin typeface="+mj-lt"/>
                <a:cs typeface="Arial" charset="0"/>
              </a:rPr>
              <a:t>partendo</a:t>
            </a:r>
            <a:r>
              <a:rPr lang="en-US" sz="3200" dirty="0">
                <a:latin typeface="+mj-lt"/>
                <a:cs typeface="Arial" charset="0"/>
              </a:rPr>
              <a:t> da un MUX a 2 </a:t>
            </a:r>
            <a:r>
              <a:rPr lang="en-US" sz="3200" dirty="0" err="1">
                <a:latin typeface="+mj-lt"/>
                <a:cs typeface="Arial" charset="0"/>
              </a:rPr>
              <a:t>ingressi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endParaRPr lang="en-US" sz="4400" dirty="0">
              <a:latin typeface="+mj-lt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/>
          <a:srcRect l="79931" t="14947" r="6400" b="36303"/>
          <a:stretch/>
        </p:blipFill>
        <p:spPr>
          <a:xfrm>
            <a:off x="3733800" y="3783117"/>
            <a:ext cx="817124" cy="113489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3903349" y="347023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CLK</a:t>
            </a:r>
          </a:p>
        </p:txBody>
      </p:sp>
      <p:cxnSp>
        <p:nvCxnSpPr>
          <p:cNvPr id="16" name="Connettore 4 15"/>
          <p:cNvCxnSpPr>
            <a:endCxn id="8" idx="3"/>
          </p:cNvCxnSpPr>
          <p:nvPr/>
        </p:nvCxnSpPr>
        <p:spPr>
          <a:xfrm>
            <a:off x="3048000" y="2971800"/>
            <a:ext cx="1502924" cy="1378764"/>
          </a:xfrm>
          <a:prstGeom prst="bentConnector3">
            <a:avLst>
              <a:gd name="adj1" fmla="val 11521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/>
          <p:nvPr/>
        </p:nvCxnSpPr>
        <p:spPr>
          <a:xfrm rot="16200000" flipH="1">
            <a:off x="2809600" y="3210200"/>
            <a:ext cx="1162600" cy="685800"/>
          </a:xfrm>
          <a:prstGeom prst="bentConnector3">
            <a:avLst>
              <a:gd name="adj1" fmla="val 9973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4842644" y="416589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3432114" y="442495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8458856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200" dirty="0" err="1">
                <a:latin typeface="+mj-lt"/>
                <a:cs typeface="Arial" charset="0"/>
              </a:rPr>
              <a:t>Disegnare</a:t>
            </a:r>
            <a:r>
              <a:rPr lang="en-US" sz="3200" dirty="0">
                <a:latin typeface="+mj-lt"/>
                <a:cs typeface="Arial" charset="0"/>
              </a:rPr>
              <a:t> un latch SR </a:t>
            </a:r>
            <a:r>
              <a:rPr lang="en-US" sz="3200" dirty="0" err="1">
                <a:latin typeface="+mj-lt"/>
                <a:cs typeface="Arial" charset="0"/>
              </a:rPr>
              <a:t>partendo</a:t>
            </a:r>
            <a:r>
              <a:rPr lang="en-US" sz="3200" dirty="0">
                <a:latin typeface="+mj-lt"/>
                <a:cs typeface="Arial" charset="0"/>
              </a:rPr>
              <a:t> da un MUX a 2 </a:t>
            </a:r>
            <a:r>
              <a:rPr lang="en-US" sz="3200" dirty="0" err="1">
                <a:latin typeface="+mj-lt"/>
                <a:cs typeface="Arial" charset="0"/>
              </a:rPr>
              <a:t>ingressi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289131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200" dirty="0" err="1">
                <a:latin typeface="+mj-lt"/>
                <a:cs typeface="Arial" charset="0"/>
              </a:rPr>
              <a:t>Disegnare</a:t>
            </a:r>
            <a:r>
              <a:rPr lang="en-US" sz="3200" dirty="0">
                <a:latin typeface="+mj-lt"/>
                <a:cs typeface="Arial" charset="0"/>
              </a:rPr>
              <a:t> un latch SR </a:t>
            </a:r>
            <a:r>
              <a:rPr lang="en-US" sz="3200" dirty="0" err="1">
                <a:latin typeface="+mj-lt"/>
                <a:cs typeface="Arial" charset="0"/>
              </a:rPr>
              <a:t>partendo</a:t>
            </a:r>
            <a:r>
              <a:rPr lang="en-US" sz="3200" dirty="0">
                <a:latin typeface="+mj-lt"/>
                <a:cs typeface="Arial" charset="0"/>
              </a:rPr>
              <a:t> da un MUX a 2 </a:t>
            </a:r>
            <a:r>
              <a:rPr lang="en-US" sz="3200" dirty="0" err="1">
                <a:latin typeface="+mj-lt"/>
                <a:cs typeface="Arial" charset="0"/>
              </a:rPr>
              <a:t>ingressi</a:t>
            </a:r>
            <a:endParaRPr lang="en-US" sz="2400" b="1" i="1" baseline="-250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endParaRPr lang="en-US" sz="4400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/>
          <a:srcRect l="79931" t="14947" r="6400" b="36303"/>
          <a:stretch/>
        </p:blipFill>
        <p:spPr>
          <a:xfrm>
            <a:off x="1676400" y="3168162"/>
            <a:ext cx="817124" cy="113489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4"/>
          <a:srcRect l="79931" t="14947" r="6400" b="36303"/>
          <a:stretch/>
        </p:blipFill>
        <p:spPr>
          <a:xfrm>
            <a:off x="1677805" y="4787906"/>
            <a:ext cx="817124" cy="113489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/>
          <a:srcRect l="79931" t="14947" r="6400" b="36303"/>
          <a:stretch/>
        </p:blipFill>
        <p:spPr>
          <a:xfrm>
            <a:off x="3831076" y="4038600"/>
            <a:ext cx="817124" cy="1134894"/>
          </a:xfrm>
          <a:prstGeom prst="rect">
            <a:avLst/>
          </a:prstGeom>
        </p:spPr>
      </p:pic>
      <p:cxnSp>
        <p:nvCxnSpPr>
          <p:cNvPr id="3" name="Connettore 4 2"/>
          <p:cNvCxnSpPr>
            <a:stCxn id="4" idx="3"/>
          </p:cNvCxnSpPr>
          <p:nvPr/>
        </p:nvCxnSpPr>
        <p:spPr>
          <a:xfrm>
            <a:off x="2493524" y="3735609"/>
            <a:ext cx="1295400" cy="654274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4 9"/>
          <p:cNvCxnSpPr/>
          <p:nvPr/>
        </p:nvCxnSpPr>
        <p:spPr>
          <a:xfrm flipV="1">
            <a:off x="2459070" y="4877704"/>
            <a:ext cx="1332664" cy="520857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4109900" y="3733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919336" y="28310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1919336" y="4431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</a:p>
        </p:txBody>
      </p:sp>
      <p:cxnSp>
        <p:nvCxnSpPr>
          <p:cNvPr id="16" name="Connettore 4 15"/>
          <p:cNvCxnSpPr>
            <a:endCxn id="6" idx="3"/>
          </p:cNvCxnSpPr>
          <p:nvPr/>
        </p:nvCxnSpPr>
        <p:spPr>
          <a:xfrm>
            <a:off x="990600" y="2356845"/>
            <a:ext cx="3657600" cy="2249202"/>
          </a:xfrm>
          <a:prstGeom prst="bentConnector3">
            <a:avLst>
              <a:gd name="adj1" fmla="val 10625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20"/>
          <p:cNvCxnSpPr/>
          <p:nvPr/>
        </p:nvCxnSpPr>
        <p:spPr>
          <a:xfrm rot="16200000" flipH="1">
            <a:off x="752200" y="2595245"/>
            <a:ext cx="1162600" cy="685800"/>
          </a:xfrm>
          <a:prstGeom prst="bentConnector3">
            <a:avLst>
              <a:gd name="adj1" fmla="val 9973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4950876" y="44312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1374714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1431815" y="4953000"/>
            <a:ext cx="24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1418668" y="5437552"/>
            <a:ext cx="24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224977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1543" name="Object 7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6280150" y="1108197"/>
          <a:ext cx="2863850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4" name="VISIO" r:id="rId7" imgW="963360" imgH="914400" progId="Visio.Drawing.6">
                  <p:embed/>
                </p:oleObj>
              </mc:Choice>
              <mc:Fallback>
                <p:oleObj name="VISIO" r:id="rId7" imgW="963360" imgH="914400" progId="Visio.Drawing.6">
                  <p:embed/>
                  <p:pic>
                    <p:nvPicPr>
                      <p:cNvPr id="961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1108197"/>
                        <a:ext cx="2863850" cy="271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15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154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990600"/>
            <a:ext cx="6019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</a:p>
          <a:p>
            <a:pPr marL="342900" indent="-342900"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</a:t>
            </a:r>
          </a:p>
          <a:p>
            <a:pPr marL="742950" lvl="1" indent="-285750">
              <a:buFontTx/>
              <a:buChar char="–"/>
            </a:pPr>
            <a:r>
              <a:rPr lang="en-US" sz="2500" dirty="0">
                <a:latin typeface="+mj-lt"/>
                <a:cs typeface="Arial" charset="0"/>
              </a:rPr>
              <a:t>Samples </a:t>
            </a:r>
            <a:r>
              <a:rPr lang="en-US" sz="2500" i="1" dirty="0">
                <a:latin typeface="+mj-lt"/>
                <a:cs typeface="Arial" charset="0"/>
              </a:rPr>
              <a:t>D</a:t>
            </a:r>
            <a:r>
              <a:rPr lang="en-US" sz="2500" dirty="0">
                <a:latin typeface="+mj-lt"/>
                <a:cs typeface="Arial" charset="0"/>
              </a:rPr>
              <a:t> on rising edge of </a:t>
            </a:r>
            <a:r>
              <a:rPr lang="en-US" sz="2500" i="1" dirty="0">
                <a:latin typeface="+mj-lt"/>
                <a:cs typeface="Arial" charset="0"/>
              </a:rPr>
              <a:t>CLK</a:t>
            </a:r>
          </a:p>
          <a:p>
            <a:pPr marL="1143000" lvl="2" indent="-228600">
              <a:buFontTx/>
              <a:buChar char="•"/>
            </a:pPr>
            <a:r>
              <a:rPr lang="en-US" sz="2500" dirty="0">
                <a:latin typeface="+mj-lt"/>
                <a:cs typeface="Arial" charset="0"/>
              </a:rPr>
              <a:t>When </a:t>
            </a:r>
            <a:r>
              <a:rPr lang="en-US" sz="2500" i="1" dirty="0">
                <a:latin typeface="+mj-lt"/>
                <a:cs typeface="Arial" charset="0"/>
              </a:rPr>
              <a:t>CLK</a:t>
            </a:r>
            <a:r>
              <a:rPr lang="en-US" sz="2500" dirty="0">
                <a:latin typeface="+mj-lt"/>
                <a:cs typeface="Arial" charset="0"/>
              </a:rPr>
              <a:t> rises from 0 to 1, </a:t>
            </a:r>
            <a:r>
              <a:rPr lang="en-US" sz="2500" i="1" dirty="0">
                <a:latin typeface="+mj-lt"/>
                <a:cs typeface="Arial" charset="0"/>
              </a:rPr>
              <a:t>D</a:t>
            </a:r>
            <a:r>
              <a:rPr lang="en-US" sz="2500" dirty="0">
                <a:latin typeface="+mj-lt"/>
                <a:cs typeface="Arial" charset="0"/>
              </a:rPr>
              <a:t> passes through to </a:t>
            </a:r>
            <a:r>
              <a:rPr lang="en-US" sz="2500" i="1" dirty="0">
                <a:latin typeface="+mj-lt"/>
                <a:cs typeface="Arial" charset="0"/>
              </a:rPr>
              <a:t>Q</a:t>
            </a:r>
          </a:p>
          <a:p>
            <a:pPr marL="1143000" lvl="2" indent="-228600">
              <a:buFontTx/>
              <a:buChar char="•"/>
            </a:pPr>
            <a:r>
              <a:rPr lang="en-US" sz="2500" dirty="0">
                <a:latin typeface="+mj-lt"/>
                <a:cs typeface="Arial" charset="0"/>
              </a:rPr>
              <a:t>Otherwise, </a:t>
            </a:r>
            <a:r>
              <a:rPr lang="en-US" sz="2500" i="1" dirty="0">
                <a:latin typeface="+mj-lt"/>
                <a:cs typeface="Arial" charset="0"/>
              </a:rPr>
              <a:t>Q</a:t>
            </a:r>
            <a:r>
              <a:rPr lang="en-US" sz="2500" dirty="0">
                <a:latin typeface="+mj-lt"/>
                <a:cs typeface="Arial" charset="0"/>
              </a:rPr>
              <a:t> holds its previous value</a:t>
            </a:r>
          </a:p>
          <a:p>
            <a:pPr marL="742950" lvl="1" indent="-285750">
              <a:buFontTx/>
              <a:buChar char="–"/>
            </a:pPr>
            <a:r>
              <a:rPr lang="en-US" sz="2500" i="1" dirty="0">
                <a:latin typeface="+mj-lt"/>
                <a:cs typeface="Arial" charset="0"/>
              </a:rPr>
              <a:t>Q </a:t>
            </a:r>
            <a:r>
              <a:rPr lang="en-US" sz="2500" dirty="0">
                <a:latin typeface="+mj-lt"/>
                <a:cs typeface="Arial" charset="0"/>
              </a:rPr>
              <a:t>changes only on rising edge of </a:t>
            </a:r>
            <a:r>
              <a:rPr lang="en-US" sz="2500" i="1" dirty="0">
                <a:latin typeface="+mj-lt"/>
                <a:cs typeface="Arial" charset="0"/>
              </a:rPr>
              <a:t>CLK</a:t>
            </a:r>
          </a:p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Called </a:t>
            </a:r>
            <a:r>
              <a:rPr lang="en-US" sz="3200" i="1" dirty="0">
                <a:latin typeface="+mj-lt"/>
                <a:cs typeface="Arial" charset="0"/>
              </a:rPr>
              <a:t>edge-triggered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Activated on the clock edge</a:t>
            </a:r>
          </a:p>
          <a:p>
            <a:pPr marL="342900" indent="-342900"/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Flip-Flop</a:t>
            </a:r>
          </a:p>
        </p:txBody>
      </p:sp>
    </p:spTree>
    <p:extLst>
      <p:ext uri="{BB962C8B-B14F-4D97-AF65-F5344CB8AC3E}">
        <p14:creationId xmlns:p14="http://schemas.microsoft.com/office/powerpoint/2010/main" val="122833445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6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4572000" y="1828800"/>
          <a:ext cx="35052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18" name="VISIO" r:id="rId8" imgW="1400040" imgH="1085760" progId="Visio.Drawing.6">
                  <p:embed/>
                </p:oleObj>
              </mc:Choice>
              <mc:Fallback>
                <p:oleObj name="VISIO" r:id="rId8" imgW="1400040" imgH="1085760" progId="Visio.Drawing.6">
                  <p:embed/>
                  <p:pic>
                    <p:nvPicPr>
                      <p:cNvPr id="962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35052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6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2569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Two back-to-back latches (L1 and L2) controlled by complementary clocks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When </a:t>
            </a:r>
            <a:r>
              <a:rPr lang="en-US" sz="2400" b="1" i="1" dirty="0">
                <a:latin typeface="+mj-lt"/>
                <a:cs typeface="Arial" charset="0"/>
              </a:rPr>
              <a:t>CLK</a:t>
            </a:r>
            <a:r>
              <a:rPr lang="en-US" sz="2400" b="1" dirty="0"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L1 is transparent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L2 is opaque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i="1" dirty="0">
                <a:latin typeface="+mj-lt"/>
                <a:cs typeface="Arial" charset="0"/>
              </a:rPr>
              <a:t>D</a:t>
            </a:r>
            <a:r>
              <a:rPr lang="en-US" sz="2000" dirty="0">
                <a:latin typeface="+mj-lt"/>
                <a:cs typeface="Arial" charset="0"/>
              </a:rPr>
              <a:t> passes through to N1</a:t>
            </a:r>
            <a:endParaRPr lang="en-US" sz="20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When </a:t>
            </a:r>
            <a:r>
              <a:rPr lang="en-US" sz="2400" b="1" i="1" dirty="0">
                <a:latin typeface="+mj-lt"/>
                <a:cs typeface="Arial" charset="0"/>
              </a:rPr>
              <a:t>CLK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L2 is transparent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L1 is opaque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N1 passes through to </a:t>
            </a:r>
            <a:r>
              <a:rPr lang="en-US" sz="2000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Thus, on the edge of the clock (when </a:t>
            </a:r>
            <a:r>
              <a:rPr lang="en-US" sz="2400" b="1" i="1" dirty="0">
                <a:latin typeface="+mj-lt"/>
                <a:cs typeface="Arial" charset="0"/>
              </a:rPr>
              <a:t>CLK</a:t>
            </a:r>
            <a:r>
              <a:rPr lang="en-US" sz="2400" b="1" dirty="0">
                <a:latin typeface="+mj-lt"/>
                <a:cs typeface="Arial" charset="0"/>
              </a:rPr>
              <a:t> rises from 0   1</a:t>
            </a:r>
            <a:r>
              <a:rPr lang="en-US" sz="2400" dirty="0">
                <a:latin typeface="+mj-lt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i="1" dirty="0">
                <a:latin typeface="+mj-lt"/>
                <a:cs typeface="Arial" charset="0"/>
              </a:rPr>
              <a:t>D</a:t>
            </a:r>
            <a:r>
              <a:rPr lang="en-US" sz="2000" dirty="0">
                <a:latin typeface="+mj-lt"/>
                <a:cs typeface="Arial" charset="0"/>
              </a:rPr>
              <a:t> passes through to </a:t>
            </a:r>
            <a:r>
              <a:rPr lang="en-US" sz="2000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</a:pPr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962571" name="Line 11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467600" y="5105400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Flip-Flop Internal Circuit</a:t>
            </a:r>
          </a:p>
        </p:txBody>
      </p:sp>
    </p:spTree>
    <p:extLst>
      <p:ext uri="{BB962C8B-B14F-4D97-AF65-F5344CB8AC3E}">
        <p14:creationId xmlns:p14="http://schemas.microsoft.com/office/powerpoint/2010/main" val="14525308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358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2590800" y="1066800"/>
          <a:ext cx="13668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2" name="VISIO" r:id="rId7" imgW="491760" imgH="603000" progId="Visio.Drawing.6">
                  <p:embed/>
                </p:oleObj>
              </mc:Choice>
              <mc:Fallback>
                <p:oleObj name="VISIO" r:id="rId7" imgW="491760" imgH="603000" progId="Visio.Drawing.6">
                  <p:embed/>
                  <p:pic>
                    <p:nvPicPr>
                      <p:cNvPr id="963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136683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88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648200" y="1066800"/>
          <a:ext cx="1404937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3" name="VISIO" r:id="rId9" imgW="495000" imgH="603000" progId="Visio.Drawing.6">
                  <p:embed/>
                </p:oleObj>
              </mc:Choice>
              <mc:Fallback>
                <p:oleObj name="VISIO" r:id="rId9" imgW="495000" imgH="603000" progId="Visio.Drawing.6">
                  <p:embed/>
                  <p:pic>
                    <p:nvPicPr>
                      <p:cNvPr id="963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1404937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90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729824" y="3276600"/>
          <a:ext cx="8261776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4" name="VISIO" r:id="rId11" imgW="4835160" imgH="1288800" progId="Visio.Drawing.6">
                  <p:embed/>
                </p:oleObj>
              </mc:Choice>
              <mc:Fallback>
                <p:oleObj name="VISIO" r:id="rId11" imgW="4835160" imgH="1288800" progId="Visio.Drawing.6">
                  <p:embed/>
                  <p:pic>
                    <p:nvPicPr>
                      <p:cNvPr id="963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824" y="3276600"/>
                        <a:ext cx="8261776" cy="220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Latch vs. D Flip-Flop (</a:t>
            </a:r>
            <a:r>
              <a:rPr lang="en-US" sz="4400" dirty="0">
                <a:solidFill>
                  <a:srgbClr val="FF0000"/>
                </a:solidFill>
                <a:latin typeface="+mj-lt"/>
              </a:rPr>
              <a:t>Do it</a:t>
            </a:r>
            <a:r>
              <a:rPr lang="en-US" sz="4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42955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64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Sequential logic might explicitly remember certain previous inputs, or it might distill the prior inputs into a smaller amount of information called the state of the system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Have memory (short-term)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 feedback from output to input to store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Sequential Circuits</a:t>
            </a:r>
          </a:p>
        </p:txBody>
      </p:sp>
    </p:spTree>
    <p:extLst>
      <p:ext uri="{BB962C8B-B14F-4D97-AF65-F5344CB8AC3E}">
        <p14:creationId xmlns:p14="http://schemas.microsoft.com/office/powerpoint/2010/main" val="91046013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9974" name="Object 6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685800" y="3276599"/>
          <a:ext cx="8305800" cy="2220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6" name="VISIO" r:id="rId7" imgW="4835160" imgH="1292040" progId="Visio.Drawing.6">
                  <p:embed/>
                </p:oleObj>
              </mc:Choice>
              <mc:Fallback>
                <p:oleObj name="VISIO" r:id="rId7" imgW="4835160" imgH="1292040" progId="Visio.Drawing.6">
                  <p:embed/>
                  <p:pic>
                    <p:nvPicPr>
                      <p:cNvPr id="9799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599"/>
                        <a:ext cx="8305800" cy="2220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 Latch vs. D Flip-Flop (</a:t>
            </a:r>
            <a:r>
              <a:rPr lang="en-US" sz="4400" dirty="0">
                <a:solidFill>
                  <a:srgbClr val="FF0000"/>
                </a:solidFill>
                <a:latin typeface="+mj-lt"/>
              </a:rPr>
              <a:t>Done</a:t>
            </a:r>
            <a:r>
              <a:rPr lang="en-US" sz="4400" dirty="0">
                <a:latin typeface="+mj-lt"/>
              </a:rPr>
              <a:t>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590800" y="1066800"/>
          <a:ext cx="13668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7" name="VISIO" r:id="rId9" imgW="491547" imgH="602985" progId="Visio.Drawing.6">
                  <p:embed/>
                </p:oleObj>
              </mc:Choice>
              <mc:Fallback>
                <p:oleObj name="VISIO" r:id="rId9" imgW="491547" imgH="602985" progId="Visio.Drawing.6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136683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648200" y="1066800"/>
          <a:ext cx="1404938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8" name="VISIO" r:id="rId11" imgW="494600" imgH="602985" progId="Visio.Drawing.6">
                  <p:embed/>
                </p:oleObj>
              </mc:Choice>
              <mc:Fallback>
                <p:oleObj name="VISIO" r:id="rId11" imgW="494600" imgH="602985" progId="Visio.Drawing.6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1404938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879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4612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371600" y="1066800"/>
          <a:ext cx="2463041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0" name="VISIO" r:id="rId7" imgW="1228680" imgH="2317680" progId="Visio.Drawing.6">
                  <p:embed/>
                </p:oleObj>
              </mc:Choice>
              <mc:Fallback>
                <p:oleObj name="VISIO" r:id="rId7" imgW="1228680" imgH="2317680" progId="Visio.Drawing.6">
                  <p:embed/>
                  <p:pic>
                    <p:nvPicPr>
                      <p:cNvPr id="964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66800"/>
                        <a:ext cx="2463041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4613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572000" y="2209800"/>
          <a:ext cx="3810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1" name="VISIO" r:id="rId9" imgW="891000" imgH="488880" progId="Visio.Drawing.6">
                  <p:embed/>
                </p:oleObj>
              </mc:Choice>
              <mc:Fallback>
                <p:oleObj name="VISIO" r:id="rId9" imgW="891000" imgH="488880" progId="Visio.Drawing.6">
                  <p:embed/>
                  <p:pic>
                    <p:nvPicPr>
                      <p:cNvPr id="964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9800"/>
                        <a:ext cx="3810000" cy="200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461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Registers: Multi-bit Flip-Flop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429000" y="1600200"/>
            <a:ext cx="2133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29000" y="4800600"/>
            <a:ext cx="2133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662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742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74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266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The state of a circuit influences its future behavior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State elements store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err="1">
                <a:latin typeface="+mj-lt"/>
                <a:cs typeface="Arial" charset="0"/>
              </a:rPr>
              <a:t>Bistable</a:t>
            </a:r>
            <a:r>
              <a:rPr lang="en-US" sz="2800" dirty="0">
                <a:latin typeface="+mj-lt"/>
                <a:cs typeface="Arial" charset="0"/>
              </a:rPr>
              <a:t>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SR Latch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D Latch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D Flip-flop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State Elements</a:t>
            </a:r>
          </a:p>
        </p:txBody>
      </p:sp>
    </p:spTree>
    <p:extLst>
      <p:ext uri="{BB962C8B-B14F-4D97-AF65-F5344CB8AC3E}">
        <p14:creationId xmlns:p14="http://schemas.microsoft.com/office/powerpoint/2010/main" val="1951659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847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611879"/>
              </p:ext>
            </p:extLst>
          </p:nvPr>
        </p:nvGraphicFramePr>
        <p:xfrm>
          <a:off x="1943100" y="3582649"/>
          <a:ext cx="586740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23" name="VISIO" r:id="rId8" imgW="2060280" imgH="720360" progId="Visio.Drawing.6">
                  <p:embed/>
                </p:oleObj>
              </mc:Choice>
              <mc:Fallback>
                <p:oleObj name="VISIO" r:id="rId8" imgW="2060280" imgH="720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582649"/>
                        <a:ext cx="5867400" cy="205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84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84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54177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Fundamental building block of other state elements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Two outputs: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No inputs</a:t>
            </a:r>
          </a:p>
        </p:txBody>
      </p:sp>
      <p:sp>
        <p:nvSpPr>
          <p:cNvPr id="958476" name="Line 1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0386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Bistable</a:t>
            </a:r>
            <a:r>
              <a:rPr lang="en-US" sz="4400" dirty="0">
                <a:latin typeface="+mj-lt"/>
              </a:rPr>
              <a:t> Circuit</a:t>
            </a:r>
          </a:p>
        </p:txBody>
      </p:sp>
    </p:spTree>
    <p:extLst>
      <p:ext uri="{BB962C8B-B14F-4D97-AF65-F5344CB8AC3E}">
        <p14:creationId xmlns:p14="http://schemas.microsoft.com/office/powerpoint/2010/main" val="16231162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9739" name="Object 11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1272292"/>
              </p:ext>
            </p:extLst>
          </p:nvPr>
        </p:nvGraphicFramePr>
        <p:xfrm>
          <a:off x="6553200" y="1295400"/>
          <a:ext cx="17526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94" name="VISIO" r:id="rId12" imgW="914400" imgH="774720" progId="Visio.Drawing.6">
                  <p:embed/>
                </p:oleObj>
              </mc:Choice>
              <mc:Fallback>
                <p:oleObj name="VISIO" r:id="rId12" imgW="914400" imgH="7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95400"/>
                        <a:ext cx="1752600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9741" name="Object 13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01843704"/>
              </p:ext>
            </p:extLst>
          </p:nvPr>
        </p:nvGraphicFramePr>
        <p:xfrm>
          <a:off x="6553200" y="3124200"/>
          <a:ext cx="17526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95" name="VISIO" r:id="rId14" imgW="914400" imgH="774720" progId="Visio.Drawing.6">
                  <p:embed/>
                </p:oleObj>
              </mc:Choice>
              <mc:Fallback>
                <p:oleObj name="VISIO" r:id="rId14" imgW="914400" imgH="7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124200"/>
                        <a:ext cx="1752600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973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973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1000" y="914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Consider the two possible cases: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>
                <a:latin typeface="+mj-lt"/>
                <a:cs typeface="Arial" charset="0"/>
              </a:rPr>
              <a:t>Q</a:t>
            </a:r>
            <a:r>
              <a:rPr lang="en-US" sz="2800" b="1" dirty="0">
                <a:latin typeface="+mj-lt"/>
                <a:cs typeface="Arial" charset="0"/>
              </a:rPr>
              <a:t> = 0: </a:t>
            </a:r>
          </a:p>
          <a:p>
            <a:pPr lvl="1">
              <a:spcBef>
                <a:spcPct val="20000"/>
              </a:spcBef>
            </a:pPr>
            <a:r>
              <a:rPr lang="en-US" sz="2800" b="1" dirty="0">
                <a:latin typeface="+mj-lt"/>
                <a:cs typeface="Arial" charset="0"/>
              </a:rPr>
              <a:t>   </a:t>
            </a:r>
            <a:r>
              <a:rPr lang="en-US" sz="2800" dirty="0">
                <a:latin typeface="+mj-lt"/>
                <a:cs typeface="Arial" charset="0"/>
              </a:rPr>
              <a:t>then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0,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1 (consistent)</a:t>
            </a:r>
          </a:p>
          <a:p>
            <a:pPr lvl="1"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>
                <a:latin typeface="+mj-lt"/>
                <a:cs typeface="Arial" charset="0"/>
              </a:rPr>
              <a:t>Q</a:t>
            </a:r>
            <a:r>
              <a:rPr lang="en-US" sz="2800" b="1" dirty="0"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2800" b="1" dirty="0">
                <a:latin typeface="+mj-lt"/>
                <a:cs typeface="Arial" charset="0"/>
              </a:rPr>
              <a:t>   </a:t>
            </a:r>
            <a:r>
              <a:rPr lang="en-US" sz="2800" dirty="0">
                <a:latin typeface="+mj-lt"/>
                <a:cs typeface="Arial" charset="0"/>
              </a:rPr>
              <a:t>then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1,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0 (consistent)</a:t>
            </a:r>
          </a:p>
          <a:p>
            <a:pPr lvl="1"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endParaRPr lang="en-US" sz="7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Stores 1 bit of state in the state variable, Q (or Q)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But there are </a:t>
            </a:r>
            <a:r>
              <a:rPr lang="en-US" sz="2600" b="1" u="sng" dirty="0">
                <a:latin typeface="+mj-lt"/>
                <a:cs typeface="Arial" charset="0"/>
              </a:rPr>
              <a:t>no inputs to control the state</a:t>
            </a:r>
          </a:p>
        </p:txBody>
      </p:sp>
      <p:sp>
        <p:nvSpPr>
          <p:cNvPr id="969734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8956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9735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514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9736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086600" y="44561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Bistable</a:t>
            </a:r>
            <a:r>
              <a:rPr lang="en-US" sz="4400" dirty="0">
                <a:latin typeface="+mj-lt"/>
              </a:rPr>
              <a:t> Circuit Analysis</a:t>
            </a:r>
          </a:p>
        </p:txBody>
      </p:sp>
      <p:sp>
        <p:nvSpPr>
          <p:cNvPr id="13" name="Line 7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895600" y="3657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32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870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7862147"/>
              </p:ext>
            </p:extLst>
          </p:nvPr>
        </p:nvGraphicFramePr>
        <p:xfrm>
          <a:off x="2893660" y="990600"/>
          <a:ext cx="282134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1" name="VISIO" r:id="rId7" imgW="1057320" imgH="828720" progId="Visio.Drawing.6">
                  <p:embed/>
                </p:oleObj>
              </mc:Choice>
              <mc:Fallback>
                <p:oleObj name="VISIO" r:id="rId7" imgW="1057320" imgH="828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660" y="990600"/>
                        <a:ext cx="282134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0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870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SR Latch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4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Consider the four possible cases: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latin typeface="+mj-lt"/>
                <a:cs typeface="Arial" charset="0"/>
              </a:rPr>
              <a:t>S</a:t>
            </a:r>
            <a:r>
              <a:rPr lang="en-US" sz="2600" b="1" dirty="0">
                <a:latin typeface="+mj-lt"/>
                <a:cs typeface="Arial" charset="0"/>
              </a:rPr>
              <a:t> = 1, </a:t>
            </a:r>
            <a:r>
              <a:rPr lang="en-US" sz="2600" b="1" i="1" dirty="0">
                <a:latin typeface="+mj-lt"/>
                <a:cs typeface="Arial" charset="0"/>
              </a:rPr>
              <a:t>R</a:t>
            </a:r>
            <a:r>
              <a:rPr lang="en-US" sz="2600" b="1" dirty="0"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latin typeface="+mj-lt"/>
                <a:cs typeface="Arial" charset="0"/>
              </a:rPr>
              <a:t>S</a:t>
            </a:r>
            <a:r>
              <a:rPr lang="en-US" sz="2600" b="1" dirty="0">
                <a:latin typeface="+mj-lt"/>
                <a:cs typeface="Arial" charset="0"/>
              </a:rPr>
              <a:t> = 0, </a:t>
            </a:r>
            <a:r>
              <a:rPr lang="en-US" sz="2600" b="1" i="1" dirty="0">
                <a:latin typeface="+mj-lt"/>
                <a:cs typeface="Arial" charset="0"/>
              </a:rPr>
              <a:t>R</a:t>
            </a:r>
            <a:r>
              <a:rPr lang="en-US" sz="2600" b="1" dirty="0">
                <a:latin typeface="+mj-lt"/>
                <a:cs typeface="Arial" charset="0"/>
              </a:rPr>
              <a:t> =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latin typeface="+mj-lt"/>
                <a:cs typeface="Arial" charset="0"/>
              </a:rPr>
              <a:t>S</a:t>
            </a:r>
            <a:r>
              <a:rPr lang="en-US" sz="2600" b="1" dirty="0">
                <a:latin typeface="+mj-lt"/>
                <a:cs typeface="Arial" charset="0"/>
              </a:rPr>
              <a:t> = 0, </a:t>
            </a:r>
            <a:r>
              <a:rPr lang="en-US" sz="2600" b="1" i="1" dirty="0">
                <a:latin typeface="+mj-lt"/>
                <a:cs typeface="Arial" charset="0"/>
              </a:rPr>
              <a:t>R</a:t>
            </a:r>
            <a:r>
              <a:rPr lang="en-US" sz="2600" b="1" dirty="0"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latin typeface="+mj-lt"/>
                <a:cs typeface="Arial" charset="0"/>
              </a:rPr>
              <a:t>S</a:t>
            </a:r>
            <a:r>
              <a:rPr lang="en-US" sz="2600" b="1" dirty="0">
                <a:latin typeface="+mj-lt"/>
                <a:cs typeface="Arial" charset="0"/>
              </a:rPr>
              <a:t> = 1, </a:t>
            </a:r>
            <a:r>
              <a:rPr lang="en-US" sz="2600" b="1" i="1" dirty="0">
                <a:latin typeface="+mj-lt"/>
                <a:cs typeface="Arial" charset="0"/>
              </a:rPr>
              <a:t>R</a:t>
            </a:r>
            <a:r>
              <a:rPr lang="en-US" sz="2600" b="1" dirty="0">
                <a:latin typeface="+mj-lt"/>
                <a:cs typeface="Arial" charset="0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b="1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SR (Set/Reset) Latch</a:t>
            </a:r>
          </a:p>
        </p:txBody>
      </p:sp>
    </p:spTree>
    <p:extLst>
      <p:ext uri="{BB962C8B-B14F-4D97-AF65-F5344CB8AC3E}">
        <p14:creationId xmlns:p14="http://schemas.microsoft.com/office/powerpoint/2010/main" val="3030808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38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latin typeface="+mj-lt"/>
                <a:cs typeface="Arial" charset="0"/>
              </a:rPr>
              <a:t>S</a:t>
            </a:r>
            <a:r>
              <a:rPr lang="en-US" sz="3200" b="1" dirty="0">
                <a:latin typeface="+mj-lt"/>
                <a:cs typeface="Arial" charset="0"/>
              </a:rPr>
              <a:t> = 1, </a:t>
            </a:r>
            <a:r>
              <a:rPr lang="en-US" sz="3200" b="1" i="1" dirty="0">
                <a:latin typeface="+mj-lt"/>
                <a:cs typeface="Arial" charset="0"/>
              </a:rPr>
              <a:t>R</a:t>
            </a:r>
            <a:r>
              <a:rPr lang="en-US" sz="3200" b="1" dirty="0">
                <a:latin typeface="+mj-lt"/>
                <a:cs typeface="Arial" charset="0"/>
              </a:rPr>
              <a:t> = 0: </a:t>
            </a:r>
          </a:p>
          <a:p>
            <a:pPr lvl="1"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1 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</a:p>
          <a:p>
            <a:pPr lvl="1">
              <a:spcBef>
                <a:spcPct val="20000"/>
              </a:spcBef>
            </a:pPr>
            <a:r>
              <a:rPr lang="en-US" sz="3200" b="1" i="1" dirty="0">
                <a:latin typeface="+mj-lt"/>
                <a:cs typeface="Arial" charset="0"/>
              </a:rPr>
              <a:t>   </a:t>
            </a:r>
            <a:endParaRPr lang="en-US" sz="3200" b="1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latin typeface="+mj-lt"/>
                <a:cs typeface="Arial" charset="0"/>
              </a:rPr>
              <a:t>S</a:t>
            </a:r>
            <a:r>
              <a:rPr lang="en-US" sz="3200" b="1" dirty="0">
                <a:latin typeface="+mj-lt"/>
                <a:cs typeface="Arial" charset="0"/>
              </a:rPr>
              <a:t> = 0, </a:t>
            </a:r>
            <a:r>
              <a:rPr lang="en-US" sz="3200" b="1" i="1" dirty="0">
                <a:latin typeface="+mj-lt"/>
                <a:cs typeface="Arial" charset="0"/>
              </a:rPr>
              <a:t>R</a:t>
            </a:r>
            <a:r>
              <a:rPr lang="en-US" sz="3200" b="1" dirty="0"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 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1</a:t>
            </a:r>
          </a:p>
          <a:p>
            <a:pPr lvl="1">
              <a:spcBef>
                <a:spcPct val="20000"/>
              </a:spcBef>
            </a:pPr>
            <a:r>
              <a:rPr lang="en-US" sz="3200" b="1" i="1" dirty="0">
                <a:latin typeface="+mj-lt"/>
                <a:cs typeface="Arial" charset="0"/>
              </a:rPr>
              <a:t>   </a:t>
            </a:r>
            <a:endParaRPr lang="en-US" sz="3200" b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383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68033" y="192922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839" name="Line 1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871546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SR Latch Analysis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125575788"/>
              </p:ext>
            </p:extLst>
          </p:nvPr>
        </p:nvGraphicFramePr>
        <p:xfrm>
          <a:off x="5638800" y="3505200"/>
          <a:ext cx="24384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42" name="VISIO" r:id="rId10" imgW="1057895" imgH="885396" progId="Visio.Drawing.6">
                  <p:embed/>
                </p:oleObj>
              </mc:Choice>
              <mc:Fallback>
                <p:oleObj name="VISIO" r:id="rId10" imgW="1057895" imgH="885396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05200"/>
                        <a:ext cx="2438400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638800" y="1295400"/>
            <a:ext cx="2438400" cy="2043112"/>
            <a:chOff x="5638800" y="1295400"/>
            <a:chExt cx="2438400" cy="2043112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custDataLst>
                <p:tags r:id="rId7"/>
              </p:custDataLst>
              <p:extLst>
                <p:ext uri="{D42A27DB-BD31-4B8C-83A1-F6EECF244321}">
                  <p14:modId xmlns:p14="http://schemas.microsoft.com/office/powerpoint/2010/main" val="3050789529"/>
                </p:ext>
              </p:extLst>
            </p:nvPr>
          </p:nvGraphicFramePr>
          <p:xfrm>
            <a:off x="5638800" y="1295400"/>
            <a:ext cx="2438400" cy="2043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43" name="Visio" r:id="rId12" imgW="1043980" imgH="876354" progId="Visio.Drawing.11">
                    <p:embed/>
                  </p:oleObj>
                </mc:Choice>
                <mc:Fallback>
                  <p:oleObj name="Visio" r:id="rId12" imgW="1043980" imgH="876354" progId="Visio.Drawing.11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1295400"/>
                          <a:ext cx="2438400" cy="2043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6043813" y="2450068"/>
              <a:ext cx="228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4971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38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latin typeface="+mj-lt"/>
                <a:cs typeface="Arial" charset="0"/>
              </a:rPr>
              <a:t>S</a:t>
            </a:r>
            <a:r>
              <a:rPr lang="en-US" sz="3200" b="1" dirty="0">
                <a:latin typeface="+mj-lt"/>
                <a:cs typeface="Arial" charset="0"/>
              </a:rPr>
              <a:t> = 1, </a:t>
            </a:r>
            <a:r>
              <a:rPr lang="en-US" sz="3200" b="1" i="1" dirty="0">
                <a:latin typeface="+mj-lt"/>
                <a:cs typeface="Arial" charset="0"/>
              </a:rPr>
              <a:t>R</a:t>
            </a:r>
            <a:r>
              <a:rPr lang="en-US" sz="3200" b="1" dirty="0">
                <a:latin typeface="+mj-lt"/>
                <a:cs typeface="Arial" charset="0"/>
              </a:rPr>
              <a:t> = 0: </a:t>
            </a:r>
          </a:p>
          <a:p>
            <a:pPr lvl="1"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1 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</a:p>
          <a:p>
            <a:pPr lvl="1">
              <a:spcBef>
                <a:spcPct val="20000"/>
              </a:spcBef>
            </a:pPr>
            <a:r>
              <a:rPr lang="en-US" sz="3200" b="1" i="1" u="sng" dirty="0">
                <a:latin typeface="+mj-lt"/>
                <a:cs typeface="Arial" charset="0"/>
              </a:rPr>
              <a:t>   Set</a:t>
            </a:r>
            <a:r>
              <a:rPr lang="en-US" sz="3200" b="1" u="sng" dirty="0">
                <a:latin typeface="+mj-lt"/>
                <a:cs typeface="Arial" charset="0"/>
              </a:rPr>
              <a:t> the output</a:t>
            </a:r>
          </a:p>
          <a:p>
            <a:pPr lvl="1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latin typeface="+mj-lt"/>
                <a:cs typeface="Arial" charset="0"/>
              </a:rPr>
              <a:t>S</a:t>
            </a:r>
            <a:r>
              <a:rPr lang="en-US" sz="3200" b="1" dirty="0">
                <a:latin typeface="+mj-lt"/>
                <a:cs typeface="Arial" charset="0"/>
              </a:rPr>
              <a:t> = 0, </a:t>
            </a:r>
            <a:r>
              <a:rPr lang="en-US" sz="3200" b="1" i="1" dirty="0">
                <a:latin typeface="+mj-lt"/>
                <a:cs typeface="Arial" charset="0"/>
              </a:rPr>
              <a:t>R</a:t>
            </a:r>
            <a:r>
              <a:rPr lang="en-US" sz="3200" b="1" dirty="0"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 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1</a:t>
            </a:r>
          </a:p>
          <a:p>
            <a:pPr lvl="1">
              <a:spcBef>
                <a:spcPct val="20000"/>
              </a:spcBef>
            </a:pPr>
            <a:r>
              <a:rPr lang="en-US" sz="3200" b="1" i="1" dirty="0">
                <a:latin typeface="+mj-lt"/>
                <a:cs typeface="Arial" charset="0"/>
              </a:rPr>
              <a:t>   </a:t>
            </a:r>
            <a:r>
              <a:rPr lang="en-US" sz="3200" b="1" i="1" u="sng" dirty="0">
                <a:latin typeface="+mj-lt"/>
                <a:cs typeface="Arial" charset="0"/>
              </a:rPr>
              <a:t>Reset</a:t>
            </a:r>
            <a:r>
              <a:rPr lang="en-US" sz="3200" b="1" u="sng" dirty="0">
                <a:latin typeface="+mj-lt"/>
                <a:cs typeface="Arial" charset="0"/>
              </a:rPr>
              <a:t> the output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3839" name="Line 1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SR Latch Analysis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79463315"/>
              </p:ext>
            </p:extLst>
          </p:nvPr>
        </p:nvGraphicFramePr>
        <p:xfrm>
          <a:off x="5638800" y="3505200"/>
          <a:ext cx="24384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44" name="VISIO" r:id="rId10" imgW="1057895" imgH="885396" progId="Visio.Drawing.6">
                  <p:embed/>
                </p:oleObj>
              </mc:Choice>
              <mc:Fallback>
                <p:oleObj name="VISIO" r:id="rId10" imgW="1057895" imgH="885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05200"/>
                        <a:ext cx="2438400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638800" y="1295400"/>
            <a:ext cx="2438400" cy="2043112"/>
            <a:chOff x="5638800" y="1295400"/>
            <a:chExt cx="2438400" cy="2043112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custDataLst>
                <p:tags r:id="rId7"/>
              </p:custDataLst>
              <p:extLst>
                <p:ext uri="{D42A27DB-BD31-4B8C-83A1-F6EECF244321}">
                  <p14:modId xmlns:p14="http://schemas.microsoft.com/office/powerpoint/2010/main" val="2039635423"/>
                </p:ext>
              </p:extLst>
            </p:nvPr>
          </p:nvGraphicFramePr>
          <p:xfrm>
            <a:off x="5638800" y="1295400"/>
            <a:ext cx="2438400" cy="2043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445" name="Visio" r:id="rId12" imgW="1043980" imgH="876354" progId="Visio.Drawing.11">
                    <p:embed/>
                  </p:oleObj>
                </mc:Choice>
                <mc:Fallback>
                  <p:oleObj name="Visio" r:id="rId12" imgW="1043980" imgH="87635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1295400"/>
                          <a:ext cx="2438400" cy="2043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6019800" y="2450068"/>
              <a:ext cx="228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35444" y="2444013"/>
              <a:ext cx="228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868033" y="192922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8090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16583</TotalTime>
  <Words>1958</Words>
  <Application>Microsoft Office PowerPoint</Application>
  <PresentationFormat>Presentazione su schermo (4:3)</PresentationFormat>
  <Paragraphs>327</Paragraphs>
  <Slides>31</Slides>
  <Notes>31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31</vt:i4>
      </vt:variant>
    </vt:vector>
  </HeadingPairs>
  <TitlesOfParts>
    <vt:vector size="39" baseType="lpstr">
      <vt:lpstr>AdvOTbc475f09</vt:lpstr>
      <vt:lpstr>Arial</vt:lpstr>
      <vt:lpstr>Ariel</vt:lpstr>
      <vt:lpstr>Calibri</vt:lpstr>
      <vt:lpstr>Times New Roman</vt:lpstr>
      <vt:lpstr>Office Theme</vt:lpstr>
      <vt:lpstr>VISIO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201</cp:revision>
  <cp:lastPrinted>2018-05-09T11:30:38Z</cp:lastPrinted>
  <dcterms:created xsi:type="dcterms:W3CDTF">2012-08-07T04:56:47Z</dcterms:created>
  <dcterms:modified xsi:type="dcterms:W3CDTF">2021-11-07T16:15:14Z</dcterms:modified>
</cp:coreProperties>
</file>