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591" r:id="rId2"/>
    <p:sldId id="594" r:id="rId3"/>
    <p:sldId id="597" r:id="rId4"/>
    <p:sldId id="598" r:id="rId5"/>
    <p:sldId id="595" r:id="rId6"/>
    <p:sldId id="596" r:id="rId7"/>
    <p:sldId id="59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BA"/>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503" autoAdjust="0"/>
    <p:restoredTop sz="87039" autoAdjust="0"/>
  </p:normalViewPr>
  <p:slideViewPr>
    <p:cSldViewPr>
      <p:cViewPr varScale="1">
        <p:scale>
          <a:sx n="99" d="100"/>
          <a:sy n="99" d="100"/>
        </p:scale>
        <p:origin x="183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A756BF-5C14-A247-A374-2D5EAE3761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a:extLst>
              <a:ext uri="{FF2B5EF4-FFF2-40B4-BE49-F238E27FC236}">
                <a16:creationId xmlns:a16="http://schemas.microsoft.com/office/drawing/2014/main" id="{F0BE0E6A-A5C5-2842-9986-3C82C0162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5BFD93-5885-0B4E-9D85-5556455CCEDF}" type="datetimeFigureOut">
              <a:rPr lang="en-US" smtClean="0"/>
              <a:t>11/7/2021</a:t>
            </a:fld>
            <a:endParaRPr lang="en-US"/>
          </a:p>
        </p:txBody>
      </p:sp>
      <p:sp>
        <p:nvSpPr>
          <p:cNvPr id="4" name="Footer Placeholder 3">
            <a:extLst>
              <a:ext uri="{FF2B5EF4-FFF2-40B4-BE49-F238E27FC236}">
                <a16:creationId xmlns:a16="http://schemas.microsoft.com/office/drawing/2014/main" id="{11D37F81-A87E-B741-B190-1B3749BB09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5" name="Slide Number Placeholder 4">
            <a:extLst>
              <a:ext uri="{FF2B5EF4-FFF2-40B4-BE49-F238E27FC236}">
                <a16:creationId xmlns:a16="http://schemas.microsoft.com/office/drawing/2014/main" id="{80EFE81B-D5C7-B743-A634-A5C396AD6F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351936-C162-D34B-9F5F-8157359A900C}" type="slidenum">
              <a:rPr lang="en-US" smtClean="0"/>
              <a:t>‹N›</a:t>
            </a:fld>
            <a:endParaRPr lang="en-US"/>
          </a:p>
        </p:txBody>
      </p:sp>
    </p:spTree>
    <p:extLst>
      <p:ext uri="{BB962C8B-B14F-4D97-AF65-F5344CB8AC3E}">
        <p14:creationId xmlns:p14="http://schemas.microsoft.com/office/powerpoint/2010/main" val="420875263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‹N›</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1</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97078856-E08B-2246-97A9-55635B9D5581}"/>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49C87ED1-7D1B-9640-B7E2-E9FBAEF47C7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145591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355130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3</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66256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4</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35513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365722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6</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2763250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7</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2383879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1" name="TextBox 10"/>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a:t>
            </a:fld>
            <a:r>
              <a:rPr lang="en-US" sz="1400" dirty="0">
                <a:solidFill>
                  <a:schemeClr val="bg1"/>
                </a:solidFill>
              </a:rPr>
              <a:t>&gt; </a:t>
            </a:r>
          </a:p>
        </p:txBody>
      </p:sp>
      <p:sp>
        <p:nvSpPr>
          <p:cNvPr id="12" name="TextBox 11"/>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37581393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a:t>
            </a:fld>
            <a:r>
              <a:rPr lang="en-US" sz="1400" dirty="0">
                <a:solidFill>
                  <a:schemeClr val="bg1"/>
                </a:solidFill>
              </a:rPr>
              <a:t>&gt; </a:t>
            </a: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‹N›</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‹N›</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‹N›</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‹N›</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‹N›</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‹N›</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3.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9.emf"/><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1226176913"/>
              </p:ext>
            </p:extLst>
          </p:nvPr>
        </p:nvGraphicFramePr>
        <p:xfrm>
          <a:off x="1752600" y="3048000"/>
          <a:ext cx="3549650" cy="1049338"/>
        </p:xfrm>
        <a:graphic>
          <a:graphicData uri="http://schemas.openxmlformats.org/presentationml/2006/ole">
            <mc:AlternateContent xmlns:mc="http://schemas.openxmlformats.org/markup-compatibility/2006">
              <mc:Choice xmlns:v="urn:schemas-microsoft-com:vml" Requires="v">
                <p:oleObj spid="_x0000_s238604" name="VISIO" r:id="rId7" imgW="1460520" imgH="431640" progId="Visio.Drawing.6">
                  <p:embed/>
                </p:oleObj>
              </mc:Choice>
              <mc:Fallback>
                <p:oleObj name="VISIO" r:id="rId7" imgW="1460520" imgH="431640" progId="Visio.Drawing.6">
                  <p:embed/>
                  <p:pic>
                    <p:nvPicPr>
                      <p:cNvPr id="98714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200" dirty="0" err="1">
                <a:latin typeface="+mj-lt"/>
                <a:cs typeface="Arial" charset="0"/>
              </a:rPr>
              <a:t>Supponendo</a:t>
            </a:r>
            <a:r>
              <a:rPr lang="en-US" sz="2200" dirty="0">
                <a:latin typeface="+mj-lt"/>
                <a:cs typeface="Arial" charset="0"/>
              </a:rPr>
              <a:t> </a:t>
            </a:r>
            <a:r>
              <a:rPr lang="en-US" sz="2200" dirty="0" err="1">
                <a:latin typeface="+mj-lt"/>
                <a:cs typeface="Arial" charset="0"/>
              </a:rPr>
              <a:t>t</a:t>
            </a:r>
            <a:r>
              <a:rPr lang="en-US" sz="2200" baseline="-25000" dirty="0" err="1">
                <a:latin typeface="+mj-lt"/>
                <a:cs typeface="Arial" charset="0"/>
              </a:rPr>
              <a:t>cd</a:t>
            </a:r>
            <a:r>
              <a:rPr lang="en-US" sz="2200" baseline="-25000" dirty="0">
                <a:latin typeface="+mj-lt"/>
                <a:cs typeface="Arial" charset="0"/>
              </a:rPr>
              <a:t> </a:t>
            </a:r>
            <a:r>
              <a:rPr lang="en-US" sz="2200" dirty="0">
                <a:latin typeface="+mj-lt"/>
                <a:cs typeface="Arial" charset="0"/>
              </a:rPr>
              <a:t>= </a:t>
            </a:r>
            <a:r>
              <a:rPr lang="en-US" sz="2200" dirty="0" err="1">
                <a:latin typeface="+mj-lt"/>
                <a:cs typeface="Arial" charset="0"/>
              </a:rPr>
              <a:t>t</a:t>
            </a:r>
            <a:r>
              <a:rPr lang="en-US" sz="2200" baseline="-25000" dirty="0" err="1">
                <a:latin typeface="+mj-lt"/>
                <a:cs typeface="Arial" charset="0"/>
              </a:rPr>
              <a:t>pd</a:t>
            </a:r>
            <a:endParaRPr lang="en-US" sz="2200" baseline="-25000" dirty="0">
              <a:latin typeface="+mj-lt"/>
              <a:cs typeface="Arial" charset="0"/>
            </a:endParaRPr>
          </a:p>
          <a:p>
            <a:pPr marL="342900" indent="-342900">
              <a:spcBef>
                <a:spcPct val="20000"/>
              </a:spcBef>
              <a:buFontTx/>
              <a:buChar char="•"/>
            </a:pPr>
            <a:r>
              <a:rPr lang="en-US" sz="2200" dirty="0" err="1">
                <a:latin typeface="+mj-lt"/>
                <a:cs typeface="Arial" charset="0"/>
              </a:rPr>
              <a:t>Calcolare</a:t>
            </a:r>
            <a:r>
              <a:rPr lang="en-US" sz="2200" dirty="0">
                <a:latin typeface="+mj-lt"/>
                <a:cs typeface="Arial" charset="0"/>
              </a:rPr>
              <a:t> la </a:t>
            </a:r>
            <a:r>
              <a:rPr lang="en-US" sz="2200" dirty="0" err="1">
                <a:latin typeface="+mj-lt"/>
                <a:cs typeface="Arial" charset="0"/>
              </a:rPr>
              <a:t>frequenza</a:t>
            </a:r>
            <a:r>
              <a:rPr lang="en-US" sz="2200" dirty="0">
                <a:latin typeface="+mj-lt"/>
                <a:cs typeface="Arial" charset="0"/>
              </a:rPr>
              <a:t> del </a:t>
            </a:r>
            <a:r>
              <a:rPr lang="en-US" sz="2200" dirty="0" err="1">
                <a:latin typeface="+mj-lt"/>
                <a:cs typeface="Arial" charset="0"/>
              </a:rPr>
              <a:t>segnale</a:t>
            </a:r>
            <a:r>
              <a:rPr lang="en-US" sz="2200" dirty="0">
                <a:latin typeface="+mj-lt"/>
                <a:cs typeface="Arial" charset="0"/>
              </a:rPr>
              <a:t> CLK </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err="1">
                <a:latin typeface="+mj-lt"/>
              </a:rPr>
              <a:t>Esercizio</a:t>
            </a:r>
            <a:r>
              <a:rPr lang="en-US" sz="4400" dirty="0">
                <a:latin typeface="+mj-lt"/>
              </a:rPr>
              <a:t>:</a:t>
            </a:r>
          </a:p>
        </p:txBody>
      </p:sp>
      <p:grpSp>
        <p:nvGrpSpPr>
          <p:cNvPr id="8" name="Group 7">
            <a:extLst>
              <a:ext uri="{FF2B5EF4-FFF2-40B4-BE49-F238E27FC236}">
                <a16:creationId xmlns:a16="http://schemas.microsoft.com/office/drawing/2014/main" id="{EEB26829-0EB3-481B-94CB-9824BD376338}"/>
              </a:ext>
            </a:extLst>
          </p:cNvPr>
          <p:cNvGrpSpPr/>
          <p:nvPr/>
        </p:nvGrpSpPr>
        <p:grpSpPr>
          <a:xfrm>
            <a:off x="5273297" y="3117413"/>
            <a:ext cx="1448058" cy="752875"/>
            <a:chOff x="379248" y="5807937"/>
            <a:chExt cx="1448058" cy="752875"/>
          </a:xfrm>
        </p:grpSpPr>
        <p:cxnSp>
          <p:nvCxnSpPr>
            <p:cNvPr id="10" name="Straight Connector 9">
              <a:extLst>
                <a:ext uri="{FF2B5EF4-FFF2-40B4-BE49-F238E27FC236}">
                  <a16:creationId xmlns:a16="http://schemas.microsoft.com/office/drawing/2014/main" id="{8ACFBEE6-6DF4-4400-985B-1CCF28EB0DC0}"/>
                </a:ext>
              </a:extLst>
            </p:cNvPr>
            <p:cNvCxnSpPr/>
            <p:nvPr/>
          </p:nvCxnSpPr>
          <p:spPr>
            <a:xfrm flipV="1">
              <a:off x="379248" y="6187166"/>
              <a:ext cx="41510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3B9CAA-E997-45D6-8745-D3F565D4572A}"/>
                </a:ext>
              </a:extLst>
            </p:cNvPr>
            <p:cNvCxnSpPr/>
            <p:nvPr/>
          </p:nvCxnSpPr>
          <p:spPr>
            <a:xfrm flipV="1">
              <a:off x="1563383" y="6183730"/>
              <a:ext cx="263923" cy="9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E60219-3510-48B4-B41F-94A55ABC36CD}"/>
                </a:ext>
              </a:extLst>
            </p:cNvPr>
            <p:cNvSpPr/>
            <p:nvPr/>
          </p:nvSpPr>
          <p:spPr>
            <a:xfrm>
              <a:off x="1446530" y="6125012"/>
              <a:ext cx="120028" cy="1174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riangle 100">
              <a:extLst>
                <a:ext uri="{FF2B5EF4-FFF2-40B4-BE49-F238E27FC236}">
                  <a16:creationId xmlns:a16="http://schemas.microsoft.com/office/drawing/2014/main" id="{BA97F002-84AF-44A6-ABF9-662114B73B6E}"/>
                </a:ext>
              </a:extLst>
            </p:cNvPr>
            <p:cNvSpPr/>
            <p:nvPr/>
          </p:nvSpPr>
          <p:spPr>
            <a:xfrm rot="5400000">
              <a:off x="733521" y="5859860"/>
              <a:ext cx="752875" cy="649030"/>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TextBox 13">
            <a:extLst>
              <a:ext uri="{FF2B5EF4-FFF2-40B4-BE49-F238E27FC236}">
                <a16:creationId xmlns:a16="http://schemas.microsoft.com/office/drawing/2014/main" id="{241F748C-2DA8-4366-ACCA-666F9B87F923}"/>
              </a:ext>
            </a:extLst>
          </p:cNvPr>
          <p:cNvSpPr txBox="1"/>
          <p:nvPr/>
        </p:nvSpPr>
        <p:spPr>
          <a:xfrm>
            <a:off x="6705600" y="3288268"/>
            <a:ext cx="533400" cy="369332"/>
          </a:xfrm>
          <a:prstGeom prst="rect">
            <a:avLst/>
          </a:prstGeom>
          <a:noFill/>
        </p:spPr>
        <p:txBody>
          <a:bodyPr wrap="square">
            <a:spAutoFit/>
          </a:bodyPr>
          <a:lstStyle/>
          <a:p>
            <a:r>
              <a:rPr lang="en-US" sz="1800" dirty="0">
                <a:latin typeface="+mj-lt"/>
                <a:cs typeface="Arial" charset="0"/>
              </a:rPr>
              <a:t>CLK</a:t>
            </a:r>
            <a:endParaRPr lang="it-IT" dirty="0"/>
          </a:p>
        </p:txBody>
      </p:sp>
      <p:pic>
        <p:nvPicPr>
          <p:cNvPr id="16" name="Picture 15">
            <a:extLst>
              <a:ext uri="{FF2B5EF4-FFF2-40B4-BE49-F238E27FC236}">
                <a16:creationId xmlns:a16="http://schemas.microsoft.com/office/drawing/2014/main" id="{7191992E-69C2-4C13-9BCC-ADAF91847EDE}"/>
              </a:ext>
            </a:extLst>
          </p:cNvPr>
          <p:cNvPicPr>
            <a:picLocks noChangeAspect="1"/>
          </p:cNvPicPr>
          <p:nvPr/>
        </p:nvPicPr>
        <p:blipFill>
          <a:blip r:embed="rId9"/>
          <a:stretch>
            <a:fillRect/>
          </a:stretch>
        </p:blipFill>
        <p:spPr>
          <a:xfrm>
            <a:off x="2089784" y="4729358"/>
            <a:ext cx="4964431" cy="2043407"/>
          </a:xfrm>
          <a:prstGeom prst="rect">
            <a:avLst/>
          </a:prstGeom>
        </p:spPr>
      </p:pic>
    </p:spTree>
    <p:extLst>
      <p:ext uri="{BB962C8B-B14F-4D97-AF65-F5344CB8AC3E}">
        <p14:creationId xmlns:p14="http://schemas.microsoft.com/office/powerpoint/2010/main" val="24678855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exercises</a:t>
            </a:r>
          </a:p>
        </p:txBody>
      </p:sp>
      <p:pic>
        <p:nvPicPr>
          <p:cNvPr id="5" name="Picture 4">
            <a:extLst>
              <a:ext uri="{FF2B5EF4-FFF2-40B4-BE49-F238E27FC236}">
                <a16:creationId xmlns:a16="http://schemas.microsoft.com/office/drawing/2014/main" id="{88E3326C-FE1C-448B-AE21-4435C50F05F3}"/>
              </a:ext>
            </a:extLst>
          </p:cNvPr>
          <p:cNvPicPr>
            <a:picLocks noChangeAspect="1"/>
          </p:cNvPicPr>
          <p:nvPr/>
        </p:nvPicPr>
        <p:blipFill>
          <a:blip r:embed="rId5"/>
          <a:stretch>
            <a:fillRect/>
          </a:stretch>
        </p:blipFill>
        <p:spPr>
          <a:xfrm>
            <a:off x="174356" y="1828800"/>
            <a:ext cx="8795288" cy="1302834"/>
          </a:xfrm>
          <a:prstGeom prst="rect">
            <a:avLst/>
          </a:prstGeom>
        </p:spPr>
      </p:pic>
      <p:pic>
        <p:nvPicPr>
          <p:cNvPr id="9" name="Picture 8">
            <a:extLst>
              <a:ext uri="{FF2B5EF4-FFF2-40B4-BE49-F238E27FC236}">
                <a16:creationId xmlns:a16="http://schemas.microsoft.com/office/drawing/2014/main" id="{E114E0FB-9AEE-4B7C-B5F5-5ECF65359C71}"/>
              </a:ext>
            </a:extLst>
          </p:cNvPr>
          <p:cNvPicPr>
            <a:picLocks noChangeAspect="1"/>
          </p:cNvPicPr>
          <p:nvPr/>
        </p:nvPicPr>
        <p:blipFill>
          <a:blip r:embed="rId6"/>
          <a:stretch>
            <a:fillRect/>
          </a:stretch>
        </p:blipFill>
        <p:spPr>
          <a:xfrm>
            <a:off x="268602" y="3379607"/>
            <a:ext cx="8301995" cy="2811966"/>
          </a:xfrm>
          <a:prstGeom prst="rect">
            <a:avLst/>
          </a:prstGeom>
        </p:spPr>
      </p:pic>
    </p:spTree>
    <p:extLst>
      <p:ext uri="{BB962C8B-B14F-4D97-AF65-F5344CB8AC3E}">
        <p14:creationId xmlns:p14="http://schemas.microsoft.com/office/powerpoint/2010/main" val="274754139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exercises</a:t>
            </a:r>
          </a:p>
        </p:txBody>
      </p:sp>
      <p:pic>
        <p:nvPicPr>
          <p:cNvPr id="4" name="Picture 3">
            <a:extLst>
              <a:ext uri="{FF2B5EF4-FFF2-40B4-BE49-F238E27FC236}">
                <a16:creationId xmlns:a16="http://schemas.microsoft.com/office/drawing/2014/main" id="{E07F2D43-0570-4896-A86C-0BD68A3DBC7D}"/>
              </a:ext>
            </a:extLst>
          </p:cNvPr>
          <p:cNvPicPr>
            <a:picLocks noChangeAspect="1"/>
          </p:cNvPicPr>
          <p:nvPr/>
        </p:nvPicPr>
        <p:blipFill>
          <a:blip r:embed="rId5"/>
          <a:stretch>
            <a:fillRect/>
          </a:stretch>
        </p:blipFill>
        <p:spPr>
          <a:xfrm>
            <a:off x="258617" y="1542613"/>
            <a:ext cx="8626766" cy="1905299"/>
          </a:xfrm>
          <a:prstGeom prst="rect">
            <a:avLst/>
          </a:prstGeom>
        </p:spPr>
      </p:pic>
      <p:pic>
        <p:nvPicPr>
          <p:cNvPr id="7" name="Picture 6">
            <a:extLst>
              <a:ext uri="{FF2B5EF4-FFF2-40B4-BE49-F238E27FC236}">
                <a16:creationId xmlns:a16="http://schemas.microsoft.com/office/drawing/2014/main" id="{65727862-3ABB-46A8-ACE7-3AB0F5400603}"/>
              </a:ext>
            </a:extLst>
          </p:cNvPr>
          <p:cNvPicPr>
            <a:picLocks noChangeAspect="1"/>
          </p:cNvPicPr>
          <p:nvPr/>
        </p:nvPicPr>
        <p:blipFill>
          <a:blip r:embed="rId6"/>
          <a:stretch>
            <a:fillRect/>
          </a:stretch>
        </p:blipFill>
        <p:spPr>
          <a:xfrm>
            <a:off x="381000" y="4157489"/>
            <a:ext cx="8610600" cy="1400098"/>
          </a:xfrm>
          <a:prstGeom prst="rect">
            <a:avLst/>
          </a:prstGeom>
        </p:spPr>
      </p:pic>
    </p:spTree>
    <p:extLst>
      <p:ext uri="{BB962C8B-B14F-4D97-AF65-F5344CB8AC3E}">
        <p14:creationId xmlns:p14="http://schemas.microsoft.com/office/powerpoint/2010/main" val="20635608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a:t>
            </a: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1754326"/>
          </a:xfrm>
          <a:prstGeom prst="rect">
            <a:avLst/>
          </a:prstGeom>
          <a:noFill/>
        </p:spPr>
        <p:txBody>
          <a:bodyPr wrap="square">
            <a:spAutoFit/>
          </a:bodyPr>
          <a:lstStyle/>
          <a:p>
            <a:pPr algn="l"/>
            <a:r>
              <a:rPr lang="en-US" sz="1800" b="1" i="0" u="none" strike="noStrike" baseline="0" dirty="0">
                <a:solidFill>
                  <a:srgbClr val="0070C0"/>
                </a:solidFill>
                <a:latin typeface="AdvOTb18868a6.B"/>
              </a:rPr>
              <a:t>Exercise 3.20 </a:t>
            </a:r>
            <a:r>
              <a:rPr lang="en-US" sz="1800" b="0" i="0" u="none" strike="noStrike" baseline="0" dirty="0">
                <a:latin typeface="AdvOTbc475f09"/>
              </a:rPr>
              <a:t>You are designing an FSM to keep track of the mood of four</a:t>
            </a:r>
          </a:p>
          <a:p>
            <a:pPr algn="l"/>
            <a:r>
              <a:rPr lang="en-US" sz="1800" b="0" i="0" u="none" strike="noStrike" baseline="0" dirty="0">
                <a:latin typeface="AdvOTbc475f09"/>
              </a:rPr>
              <a:t>students working in the digital design lab. Each student</a:t>
            </a:r>
            <a:r>
              <a:rPr lang="en-US" sz="1800" b="0" i="0" u="none" strike="noStrike" baseline="0" dirty="0">
                <a:latin typeface="AdvOTbc475f09+20"/>
              </a:rPr>
              <a:t>’</a:t>
            </a:r>
            <a:r>
              <a:rPr lang="en-US" sz="1800" b="0" i="0" u="none" strike="noStrike" baseline="0" dirty="0">
                <a:latin typeface="AdvOTbc475f09"/>
              </a:rPr>
              <a:t>s mood is either HAPPY</a:t>
            </a:r>
          </a:p>
          <a:p>
            <a:pPr algn="l"/>
            <a:r>
              <a:rPr lang="en-US" sz="1800" b="0" i="0" u="none" strike="noStrike" baseline="0" dirty="0">
                <a:latin typeface="AdvOTbc475f09"/>
              </a:rPr>
              <a:t>(the circuit works), SAD (the circuit blew up), BUSY (working on the circuit),</a:t>
            </a:r>
          </a:p>
          <a:p>
            <a:pPr algn="l"/>
            <a:r>
              <a:rPr lang="en-US" sz="1800" b="0" i="0" u="none" strike="noStrike" baseline="0" dirty="0">
                <a:latin typeface="AdvOTbc475f09"/>
              </a:rPr>
              <a:t>CLUELESS (confused about the circuit), or ASLEEP (face down on the circuit</a:t>
            </a:r>
          </a:p>
          <a:p>
            <a:pPr algn="l"/>
            <a:r>
              <a:rPr lang="en-US" sz="1800" b="0" i="0" u="none" strike="noStrike" baseline="0" dirty="0">
                <a:latin typeface="AdvOTbc475f09"/>
              </a:rPr>
              <a:t>board). How many states does the FSM have? What is the minimum number of</a:t>
            </a:r>
          </a:p>
          <a:p>
            <a:pPr algn="l"/>
            <a:r>
              <a:rPr lang="en-US" sz="1800" b="0" i="0" u="none" strike="noStrike" baseline="0" dirty="0">
                <a:latin typeface="AdvOTbc475f09"/>
              </a:rPr>
              <a:t>bits necessary to represent these states?</a:t>
            </a:r>
            <a:endParaRPr lang="it-IT" dirty="0"/>
          </a:p>
        </p:txBody>
      </p:sp>
    </p:spTree>
    <p:extLst>
      <p:ext uri="{BB962C8B-B14F-4D97-AF65-F5344CB8AC3E}">
        <p14:creationId xmlns:p14="http://schemas.microsoft.com/office/powerpoint/2010/main" val="3561764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a:t>
            </a: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923330"/>
          </a:xfrm>
          <a:prstGeom prst="rect">
            <a:avLst/>
          </a:prstGeom>
          <a:noFill/>
        </p:spPr>
        <p:txBody>
          <a:bodyPr wrap="square">
            <a:spAutoFit/>
          </a:bodyPr>
          <a:lstStyle/>
          <a:p>
            <a:pPr algn="l"/>
            <a:r>
              <a:rPr lang="en-US" b="1" dirty="0">
                <a:solidFill>
                  <a:srgbClr val="0081AD"/>
                </a:solidFill>
                <a:latin typeface="AdvOTbc475f09"/>
              </a:rPr>
              <a:t>Exercise 3.22 </a:t>
            </a:r>
            <a:r>
              <a:rPr lang="en-US" sz="1800" b="0" i="0" u="none" strike="noStrike" baseline="0" dirty="0">
                <a:solidFill>
                  <a:srgbClr val="000000"/>
                </a:solidFill>
                <a:latin typeface="AdvOTbc475f09"/>
              </a:rPr>
              <a:t>Complete a state transition table and output table for the FSM in </a:t>
            </a:r>
            <a:r>
              <a:rPr lang="en-US" sz="1800" b="0" i="0" u="none" strike="noStrike" baseline="0" dirty="0">
                <a:solidFill>
                  <a:srgbClr val="0081AD"/>
                </a:solidFill>
                <a:latin typeface="AdvOTbc475f09"/>
              </a:rPr>
              <a:t>Figure 3.69</a:t>
            </a:r>
            <a:r>
              <a:rPr lang="en-US" sz="1800" b="0" i="0" u="none" strike="noStrike" baseline="0" dirty="0">
                <a:solidFill>
                  <a:srgbClr val="000000"/>
                </a:solidFill>
                <a:latin typeface="AdvOTbc475f09"/>
              </a:rPr>
              <a:t>. Write Boolean equations for the next state and output and sketch a </a:t>
            </a:r>
            <a:r>
              <a:rPr lang="it-IT" sz="1800" b="0" i="0" u="none" strike="noStrike" baseline="0" dirty="0" err="1">
                <a:solidFill>
                  <a:srgbClr val="000000"/>
                </a:solidFill>
                <a:latin typeface="AdvOTbc475f09"/>
              </a:rPr>
              <a:t>schematic</a:t>
            </a:r>
            <a:r>
              <a:rPr lang="it-IT" sz="1800" b="0" i="0" u="none" strike="noStrike" baseline="0" dirty="0">
                <a:solidFill>
                  <a:srgbClr val="000000"/>
                </a:solidFill>
                <a:latin typeface="AdvOTbc475f09"/>
              </a:rPr>
              <a:t> of the FSM.</a:t>
            </a:r>
            <a:endParaRPr lang="it-IT" dirty="0"/>
          </a:p>
        </p:txBody>
      </p:sp>
      <p:pic>
        <p:nvPicPr>
          <p:cNvPr id="4" name="Immagine 3">
            <a:extLst>
              <a:ext uri="{FF2B5EF4-FFF2-40B4-BE49-F238E27FC236}">
                <a16:creationId xmlns:a16="http://schemas.microsoft.com/office/drawing/2014/main" id="{216CB5D4-3F61-4587-9055-C580A059AC0C}"/>
              </a:ext>
            </a:extLst>
          </p:cNvPr>
          <p:cNvPicPr>
            <a:picLocks noChangeAspect="1"/>
          </p:cNvPicPr>
          <p:nvPr/>
        </p:nvPicPr>
        <p:blipFill>
          <a:blip r:embed="rId5"/>
          <a:stretch>
            <a:fillRect/>
          </a:stretch>
        </p:blipFill>
        <p:spPr>
          <a:xfrm>
            <a:off x="1670824" y="2456439"/>
            <a:ext cx="5040351" cy="2352907"/>
          </a:xfrm>
          <a:prstGeom prst="rect">
            <a:avLst/>
          </a:prstGeom>
        </p:spPr>
      </p:pic>
    </p:spTree>
    <p:extLst>
      <p:ext uri="{BB962C8B-B14F-4D97-AF65-F5344CB8AC3E}">
        <p14:creationId xmlns:p14="http://schemas.microsoft.com/office/powerpoint/2010/main" val="21737390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a:t>
            </a: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2031325"/>
          </a:xfrm>
          <a:prstGeom prst="rect">
            <a:avLst/>
          </a:prstGeom>
          <a:noFill/>
        </p:spPr>
        <p:txBody>
          <a:bodyPr wrap="square">
            <a:spAutoFit/>
          </a:bodyPr>
          <a:lstStyle/>
          <a:p>
            <a:pPr algn="l"/>
            <a:r>
              <a:rPr lang="en-US" b="1" dirty="0">
                <a:solidFill>
                  <a:srgbClr val="0081AD"/>
                </a:solidFill>
                <a:latin typeface="AdvOTbc475f09"/>
              </a:rPr>
              <a:t>Exercise 3.24 </a:t>
            </a:r>
            <a:endParaRPr lang="it-IT" b="1" dirty="0">
              <a:solidFill>
                <a:srgbClr val="0081AD"/>
              </a:solidFill>
              <a:latin typeface="AdvOTbc475f09"/>
            </a:endParaRPr>
          </a:p>
          <a:p>
            <a:pPr algn="l"/>
            <a:endParaRPr lang="it-IT" sz="1800" b="1" i="0" u="none" strike="noStrike" baseline="0" dirty="0">
              <a:solidFill>
                <a:srgbClr val="0081AD"/>
              </a:solidFill>
              <a:latin typeface="AdvOTbc475f09"/>
            </a:endParaRPr>
          </a:p>
          <a:p>
            <a:pPr algn="l"/>
            <a:r>
              <a:rPr lang="en-US" sz="1800" b="0" i="0" u="none" strike="noStrike" baseline="0" dirty="0">
                <a:solidFill>
                  <a:srgbClr val="000000"/>
                </a:solidFill>
                <a:latin typeface="AdvOTbc475f09"/>
              </a:rPr>
              <a:t>Extend the light controller described during the last lesson so that both lights are red for 5 seconds before either light turns green again. Sketch your improved Moore machine state transition diagram, state encodings, state transition table, output table, next state and output equations, and your FSM schematic.</a:t>
            </a:r>
            <a:endParaRPr lang="it-IT" sz="1800" b="0" i="0" u="none" strike="noStrike" baseline="0" dirty="0">
              <a:solidFill>
                <a:srgbClr val="000000"/>
              </a:solidFill>
              <a:latin typeface="AdvOTbc475f09"/>
            </a:endParaRPr>
          </a:p>
        </p:txBody>
      </p:sp>
    </p:spTree>
    <p:extLst>
      <p:ext uri="{BB962C8B-B14F-4D97-AF65-F5344CB8AC3E}">
        <p14:creationId xmlns:p14="http://schemas.microsoft.com/office/powerpoint/2010/main" val="22400478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a:t>
            </a: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3416320"/>
          </a:xfrm>
          <a:prstGeom prst="rect">
            <a:avLst/>
          </a:prstGeom>
          <a:noFill/>
        </p:spPr>
        <p:txBody>
          <a:bodyPr wrap="square">
            <a:spAutoFit/>
          </a:bodyPr>
          <a:lstStyle/>
          <a:p>
            <a:pPr algn="l"/>
            <a:r>
              <a:rPr lang="en-US" b="1" dirty="0">
                <a:solidFill>
                  <a:srgbClr val="0081AD"/>
                </a:solidFill>
                <a:latin typeface="AdvOTbc475f09"/>
              </a:rPr>
              <a:t>Exercise 3.26 </a:t>
            </a:r>
            <a:endParaRPr lang="it-IT" b="1" dirty="0">
              <a:solidFill>
                <a:srgbClr val="0081AD"/>
              </a:solidFill>
              <a:latin typeface="AdvOTbc475f09"/>
            </a:endParaRPr>
          </a:p>
          <a:p>
            <a:pPr algn="l"/>
            <a:endParaRPr lang="it-IT" sz="1800" b="1" i="0" u="none" strike="noStrike" baseline="0" dirty="0">
              <a:solidFill>
                <a:srgbClr val="0081AD"/>
              </a:solidFill>
              <a:latin typeface="AdvOTbc475f09"/>
            </a:endParaRPr>
          </a:p>
          <a:p>
            <a:pPr algn="l"/>
            <a:r>
              <a:rPr lang="en-US" sz="1800" b="0" i="0" u="none" strike="noStrike" baseline="0" dirty="0">
                <a:latin typeface="AdvOTbc475f09"/>
              </a:rPr>
              <a:t>You have been enlisted to design a soda machine dispenser for your department lounge. Sodas cost only 25 cents. The machine accepts nickels (5 cents), dimes (10 cents), and quarters (25 cents). When enough coins have been inserted, it dispenses the soda and returns any necessary change. Design an FSM controller for the soda machine. The FSM inputs are </a:t>
            </a:r>
            <a:r>
              <a:rPr lang="en-US" sz="1800" b="0" i="0" u="none" strike="noStrike" baseline="0" dirty="0">
                <a:latin typeface="AdvOT638a931c.I"/>
              </a:rPr>
              <a:t>Nickel</a:t>
            </a:r>
            <a:r>
              <a:rPr lang="en-US" sz="1800" b="0" i="0" u="none" strike="noStrike" baseline="0" dirty="0">
                <a:latin typeface="AdvOTbc475f09"/>
              </a:rPr>
              <a:t>, </a:t>
            </a:r>
            <a:r>
              <a:rPr lang="en-US" sz="1800" b="0" i="0" u="none" strike="noStrike" baseline="0" dirty="0">
                <a:latin typeface="AdvOT638a931c.I"/>
              </a:rPr>
              <a:t>Dime</a:t>
            </a:r>
            <a:r>
              <a:rPr lang="en-US" sz="1800" b="0" i="0" u="none" strike="noStrike" baseline="0" dirty="0">
                <a:latin typeface="AdvOTbc475f09"/>
              </a:rPr>
              <a:t>, and </a:t>
            </a:r>
            <a:r>
              <a:rPr lang="en-US" sz="1800" b="0" i="0" u="none" strike="noStrike" baseline="0" dirty="0">
                <a:latin typeface="AdvOT638a931c.I"/>
              </a:rPr>
              <a:t>Quarter</a:t>
            </a:r>
            <a:r>
              <a:rPr lang="en-US" sz="1800" b="0" i="0" u="none" strike="noStrike" baseline="0" dirty="0">
                <a:latin typeface="AdvOTbc475f09"/>
              </a:rPr>
              <a:t>, indicating which coin was inserted. Assume that exactly one coin is inserted on each cycle. The outputs are </a:t>
            </a:r>
            <a:r>
              <a:rPr lang="en-US" sz="1800" b="0" i="0" u="none" strike="noStrike" baseline="0" dirty="0">
                <a:latin typeface="AdvOT638a931c.I"/>
              </a:rPr>
              <a:t>Dispense</a:t>
            </a:r>
            <a:r>
              <a:rPr lang="en-US" sz="1800" b="0" i="0" u="none" strike="noStrike" baseline="0" dirty="0">
                <a:latin typeface="AdvOTbc475f09"/>
              </a:rPr>
              <a:t>, </a:t>
            </a:r>
            <a:r>
              <a:rPr lang="en-US" sz="1800" b="0" i="0" u="none" strike="noStrike" baseline="0" dirty="0" err="1">
                <a:latin typeface="AdvOT638a931c.I"/>
              </a:rPr>
              <a:t>ReturnNickel</a:t>
            </a:r>
            <a:r>
              <a:rPr lang="en-US" sz="1800" b="0" i="0" u="none" strike="noStrike" baseline="0" dirty="0">
                <a:latin typeface="AdvOTbc475f09"/>
              </a:rPr>
              <a:t>, </a:t>
            </a:r>
            <a:r>
              <a:rPr lang="en-US" sz="1800" b="0" i="0" u="none" strike="noStrike" baseline="0" dirty="0" err="1">
                <a:latin typeface="AdvOT638a931c.I"/>
              </a:rPr>
              <a:t>ReturnDime</a:t>
            </a:r>
            <a:r>
              <a:rPr lang="en-US" sz="1800" b="0" i="0" u="none" strike="noStrike" baseline="0" dirty="0">
                <a:latin typeface="AdvOTbc475f09"/>
              </a:rPr>
              <a:t>, and </a:t>
            </a:r>
            <a:r>
              <a:rPr lang="en-US" sz="1800" b="0" i="0" u="none" strike="noStrike" baseline="0" dirty="0" err="1">
                <a:latin typeface="AdvOT638a931c.I"/>
              </a:rPr>
              <a:t>ReturnTwoDimes</a:t>
            </a:r>
            <a:r>
              <a:rPr lang="en-US" sz="1800" b="0" i="0" u="none" strike="noStrike" baseline="0" dirty="0">
                <a:latin typeface="AdvOTbc475f09"/>
              </a:rPr>
              <a:t>. When the FSM reaches 25 cents, it asserts </a:t>
            </a:r>
            <a:r>
              <a:rPr lang="en-US" sz="1800" b="0" i="0" u="none" strike="noStrike" baseline="0" dirty="0">
                <a:latin typeface="AdvOT638a931c.I"/>
              </a:rPr>
              <a:t>Dispense </a:t>
            </a:r>
            <a:r>
              <a:rPr lang="en-US" sz="1800" b="0" i="0" u="none" strike="noStrike" baseline="0" dirty="0">
                <a:latin typeface="AdvOTbc475f09"/>
              </a:rPr>
              <a:t>and the necessary </a:t>
            </a:r>
            <a:r>
              <a:rPr lang="en-US" sz="1800" b="0" i="0" u="none" strike="noStrike" baseline="0" dirty="0">
                <a:latin typeface="AdvOT638a931c.I"/>
              </a:rPr>
              <a:t>Return </a:t>
            </a:r>
            <a:r>
              <a:rPr lang="en-US" sz="1800" b="0" i="0" u="none" strike="noStrike" baseline="0" dirty="0">
                <a:latin typeface="AdvOTbc475f09"/>
              </a:rPr>
              <a:t>outputs required to deliver the appropriate change. Then it should be ready to start accepting coins for another soda.</a:t>
            </a:r>
            <a:endParaRPr lang="it-IT" sz="1800" b="0" i="0" u="none" strike="noStrike" baseline="0" dirty="0">
              <a:solidFill>
                <a:srgbClr val="000000"/>
              </a:solidFill>
              <a:latin typeface="AdvOTbc475f09"/>
            </a:endParaRPr>
          </a:p>
        </p:txBody>
      </p:sp>
    </p:spTree>
    <p:extLst>
      <p:ext uri="{BB962C8B-B14F-4D97-AF65-F5344CB8AC3E}">
        <p14:creationId xmlns:p14="http://schemas.microsoft.com/office/powerpoint/2010/main" val="337610177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16580</TotalTime>
  <Words>492</Words>
  <Application>Microsoft Office PowerPoint</Application>
  <PresentationFormat>Presentazione su schermo (4:3)</PresentationFormat>
  <Paragraphs>51</Paragraphs>
  <Slides>7</Slides>
  <Notes>7</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1</vt:i4>
      </vt:variant>
      <vt:variant>
        <vt:lpstr>Titoli diapositive</vt:lpstr>
      </vt:variant>
      <vt:variant>
        <vt:i4>7</vt:i4>
      </vt:variant>
    </vt:vector>
  </HeadingPairs>
  <TitlesOfParts>
    <vt:vector size="16" baseType="lpstr">
      <vt:lpstr>AdvOT638a931c.I</vt:lpstr>
      <vt:lpstr>AdvOTb18868a6.B</vt:lpstr>
      <vt:lpstr>AdvOTbc475f09</vt:lpstr>
      <vt:lpstr>AdvOTbc475f09+20</vt:lpstr>
      <vt:lpstr>Arial</vt:lpstr>
      <vt:lpstr>Calibri</vt:lpstr>
      <vt:lpstr>Times New Roman</vt:lpstr>
      <vt:lpstr>Office Theme</vt:lpstr>
      <vt:lpstr>VISIO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salvatore Pontarelli</cp:lastModifiedBy>
  <cp:revision>198</cp:revision>
  <cp:lastPrinted>2018-05-09T11:30:38Z</cp:lastPrinted>
  <dcterms:created xsi:type="dcterms:W3CDTF">2012-08-07T04:56:47Z</dcterms:created>
  <dcterms:modified xsi:type="dcterms:W3CDTF">2021-11-07T16:32:16Z</dcterms:modified>
</cp:coreProperties>
</file>