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6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7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9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0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2.xml" ContentType="application/vnd.openxmlformats-officedocument.presentationml.notesSlide+xml"/>
  <Override PartName="/ppt/tags/tag71.xml" ContentType="application/vnd.openxmlformats-officedocument.presentationml.tags+xml"/>
  <Override PartName="/ppt/notesSlides/notesSlide23.xml" ContentType="application/vnd.openxmlformats-officedocument.presentationml.notesSlide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notesSlides/notesSlide25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77" r:id="rId2"/>
    <p:sldId id="592" r:id="rId3"/>
    <p:sldId id="478" r:id="rId4"/>
    <p:sldId id="479" r:id="rId5"/>
    <p:sldId id="561" r:id="rId6"/>
    <p:sldId id="481" r:id="rId7"/>
    <p:sldId id="482" r:id="rId8"/>
    <p:sldId id="562" r:id="rId9"/>
    <p:sldId id="591" r:id="rId10"/>
    <p:sldId id="484" r:id="rId11"/>
    <p:sldId id="485" r:id="rId12"/>
    <p:sldId id="486" r:id="rId13"/>
    <p:sldId id="487" r:id="rId14"/>
    <p:sldId id="488" r:id="rId15"/>
    <p:sldId id="489" r:id="rId16"/>
    <p:sldId id="563" r:id="rId17"/>
    <p:sldId id="492" r:id="rId18"/>
    <p:sldId id="564" r:id="rId19"/>
    <p:sldId id="565" r:id="rId20"/>
    <p:sldId id="587" r:id="rId21"/>
    <p:sldId id="496" r:id="rId22"/>
    <p:sldId id="588" r:id="rId23"/>
    <p:sldId id="497" r:id="rId24"/>
    <p:sldId id="498" r:id="rId25"/>
    <p:sldId id="499" r:id="rId26"/>
    <p:sldId id="50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A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503" autoAdjust="0"/>
    <p:restoredTop sz="87039" autoAdjust="0"/>
  </p:normalViewPr>
  <p:slideViewPr>
    <p:cSldViewPr>
      <p:cViewPr varScale="1">
        <p:scale>
          <a:sx n="75" d="100"/>
          <a:sy n="75" d="100"/>
        </p:scale>
        <p:origin x="17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9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756BF-5C14-A247-A374-2D5EAE376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E0E6A-A5C5-2842-9986-3C82C0162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FD93-5885-0B4E-9D85-5556455CCEDF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37F81-A87E-B741-B190-1B3749BB09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FE81B-D5C7-B743-A634-A5C396AD6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51936-C162-D34B-9F5F-8157359A90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263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BC2D3-AE92-470A-B224-D9B0745FC321}" type="slidenum">
              <a:rPr lang="en-US"/>
              <a:pPr/>
              <a:t>1</a:t>
            </a:fld>
            <a:endParaRPr lang="en-US"/>
          </a:p>
        </p:txBody>
      </p:sp>
      <p:sp>
        <p:nvSpPr>
          <p:cNvPr id="109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5459AB-881C-8F49-93CB-C9E226F40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A5935F0-7A9B-5044-AEC8-3EE3269D60B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9D7CD-E42A-4D59-B663-08F5640C19AE}" type="slidenum">
              <a:rPr lang="en-US"/>
              <a:pPr/>
              <a:t>10</a:t>
            </a:fld>
            <a:endParaRPr lang="en-US"/>
          </a:p>
        </p:txBody>
      </p:sp>
      <p:sp>
        <p:nvSpPr>
          <p:cNvPr id="110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02CCAE-1CD7-C146-AD48-1AFDA0763A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0B69842-273C-2D49-9FB9-8676B8D34F1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647D4-F49E-4E01-A75A-BDD43C5D64E5}" type="slidenum">
              <a:rPr lang="en-US"/>
              <a:pPr/>
              <a:t>11</a:t>
            </a:fld>
            <a:endParaRPr lang="en-US"/>
          </a:p>
        </p:txBody>
      </p:sp>
      <p:sp>
        <p:nvSpPr>
          <p:cNvPr id="110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13B22F-859C-B146-89E3-8F40B87504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8269456-FFBF-AD4E-BB16-1161E39E492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70A421-FDA6-4107-84F0-56F52739A675}" type="slidenum">
              <a:rPr lang="en-US"/>
              <a:pPr/>
              <a:t>12</a:t>
            </a:fld>
            <a:endParaRPr lang="en-US"/>
          </a:p>
        </p:txBody>
      </p:sp>
      <p:sp>
        <p:nvSpPr>
          <p:cNvPr id="110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0E37F8-F4FE-9A46-9EED-36EA530C79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4FA34A3-5907-9F47-BB74-6BECF0C5343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90410-379E-485A-B746-B1738B1FAA5A}" type="slidenum">
              <a:rPr lang="en-US"/>
              <a:pPr/>
              <a:t>13</a:t>
            </a:fld>
            <a:endParaRPr lang="en-US"/>
          </a:p>
        </p:txBody>
      </p:sp>
      <p:sp>
        <p:nvSpPr>
          <p:cNvPr id="110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E4BF30-BE5D-2140-B6A7-803D04E995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C664EA5-2A33-1640-9A47-98F5CEF090D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18B3A-CAEB-4752-A358-C0BEA022CF69}" type="slidenum">
              <a:rPr lang="en-US"/>
              <a:pPr/>
              <a:t>14</a:t>
            </a:fld>
            <a:endParaRPr lang="en-US"/>
          </a:p>
        </p:txBody>
      </p:sp>
      <p:sp>
        <p:nvSpPr>
          <p:cNvPr id="110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2EECE7-B132-1042-B098-95C1D98D56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199209C-C463-2A40-9DBF-75E87CE27B6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86D0B-AF34-4D53-861E-7E78DC8137CF}" type="slidenum">
              <a:rPr lang="en-US"/>
              <a:pPr/>
              <a:t>15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378257-87F7-454F-BA23-9D99818EF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3CF334E-A6E0-9D43-9ECB-E61D59A7534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86D0B-AF34-4D53-861E-7E78DC8137CF}" type="slidenum">
              <a:rPr lang="en-US"/>
              <a:pPr/>
              <a:t>16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E7514C-B918-B94C-A670-60F718823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3D04E12-E069-F94A-B79A-B915CECB222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D4DD8-D6FD-4DCF-BA5D-E735299DC7C5}" type="slidenum">
              <a:rPr lang="en-US"/>
              <a:pPr/>
              <a:t>17</a:t>
            </a:fld>
            <a:endParaRPr lang="en-US"/>
          </a:p>
        </p:txBody>
      </p:sp>
      <p:sp>
        <p:nvSpPr>
          <p:cNvPr id="116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FFB157-C975-8143-BFE3-A5BA882692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C8F2256-F3B0-C549-821B-468936B6EE7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D4DD8-D6FD-4DCF-BA5D-E735299DC7C5}" type="slidenum">
              <a:rPr lang="en-US"/>
              <a:pPr/>
              <a:t>18</a:t>
            </a:fld>
            <a:endParaRPr lang="en-US"/>
          </a:p>
        </p:txBody>
      </p:sp>
      <p:sp>
        <p:nvSpPr>
          <p:cNvPr id="116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A5E0A2-E11E-C543-9755-8D135AC378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F2813DC-A894-0F43-8096-1822356FE47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52231-7235-49BB-A972-8DC89CD476F7}" type="slidenum">
              <a:rPr lang="en-US"/>
              <a:pPr/>
              <a:t>19</a:t>
            </a:fld>
            <a:endParaRPr lang="en-US"/>
          </a:p>
        </p:txBody>
      </p:sp>
      <p:sp>
        <p:nvSpPr>
          <p:cNvPr id="116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C6A8E7-51E9-0542-803A-1C8B70D2A3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E7ECF4D-A8B9-924B-8586-6E66D4A134A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BC2D3-AE92-470A-B224-D9B0745FC321}" type="slidenum">
              <a:rPr lang="en-US"/>
              <a:pPr/>
              <a:t>2</a:t>
            </a:fld>
            <a:endParaRPr lang="en-US"/>
          </a:p>
        </p:txBody>
      </p:sp>
      <p:sp>
        <p:nvSpPr>
          <p:cNvPr id="109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5459AB-881C-8F49-93CB-C9E226F40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A5935F0-7A9B-5044-AEC8-3EE3269D60B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40848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52231-7235-49BB-A972-8DC89CD476F7}" type="slidenum">
              <a:rPr lang="en-US"/>
              <a:pPr/>
              <a:t>20</a:t>
            </a:fld>
            <a:endParaRPr lang="en-US"/>
          </a:p>
        </p:txBody>
      </p:sp>
      <p:sp>
        <p:nvSpPr>
          <p:cNvPr id="116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5B3151-3FC3-9C49-AEFF-981A83156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C9BAEB8-F517-F84A-B902-87D5B3EA37E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2CEFCF-9927-498F-BF9C-06491275FEB8}" type="slidenum">
              <a:rPr lang="en-US"/>
              <a:pPr/>
              <a:t>21</a:t>
            </a:fld>
            <a:endParaRPr lang="en-US"/>
          </a:p>
        </p:txBody>
      </p:sp>
      <p:sp>
        <p:nvSpPr>
          <p:cNvPr id="116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054792-034C-AD4A-AD50-F33CBD2E8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39B9DD8-B309-A44D-8319-6E1B478EE42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2CEFCF-9927-498F-BF9C-06491275FEB8}" type="slidenum">
              <a:rPr lang="en-US"/>
              <a:pPr/>
              <a:t>22</a:t>
            </a:fld>
            <a:endParaRPr lang="en-US"/>
          </a:p>
        </p:txBody>
      </p:sp>
      <p:sp>
        <p:nvSpPr>
          <p:cNvPr id="116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D3AF1E-C90B-2A41-8857-D14750A9A2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D54636F-34AF-0243-B455-A154BF5B201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BD33E6-F610-4A42-895D-5660907B102C}" type="slidenum">
              <a:rPr lang="en-US"/>
              <a:pPr/>
              <a:t>23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86AFE2-0CE4-F44E-9D8A-A32583725B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B9644F7-A143-5E48-8E6A-3568F8B2F83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7C5A3-38BE-40EB-97FE-DF4586642641}" type="slidenum">
              <a:rPr lang="en-US"/>
              <a:pPr/>
              <a:t>24</a:t>
            </a:fld>
            <a:endParaRPr lang="en-US"/>
          </a:p>
        </p:txBody>
      </p:sp>
      <p:sp>
        <p:nvSpPr>
          <p:cNvPr id="111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4CAA55-122D-214F-B3C6-F14D80524B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7B95865-4342-0843-9487-11499EBBA8D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B6035-2815-429E-996F-7F771C5247D7}" type="slidenum">
              <a:rPr lang="en-US"/>
              <a:pPr/>
              <a:t>25</a:t>
            </a:fld>
            <a:endParaRPr lang="en-US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63CC78-E345-FE4A-83C2-5E15C4293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8106964-BFCD-0F42-B2FB-9335A8E9A68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83A673-15E4-43FD-9820-18EED3E60DF9}" type="slidenum">
              <a:rPr lang="en-US"/>
              <a:pPr/>
              <a:t>26</a:t>
            </a:fld>
            <a:endParaRPr lang="en-US"/>
          </a:p>
        </p:txBody>
      </p:sp>
      <p:sp>
        <p:nvSpPr>
          <p:cNvPr id="111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B12B9D-66BD-6E4A-8D5E-D49AA2A906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1CC22A9-7ECA-D145-A93E-7DD137BD528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935A8-F182-4E26-8D3B-7F190794F632}" type="slidenum">
              <a:rPr lang="en-US"/>
              <a:pPr/>
              <a:t>3</a:t>
            </a:fld>
            <a:endParaRPr lang="en-US"/>
          </a:p>
        </p:txBody>
      </p:sp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E2EB19-15E1-3D4C-927B-2F2C9FBCDD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4E18290-6A4B-434E-B0A6-495E1816763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31006-6D2A-46D4-BA92-746C02BFFFAE}" type="slidenum">
              <a:rPr lang="en-US"/>
              <a:pPr/>
              <a:t>4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EFF60-827A-1F4E-A31D-01430716DC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711586D-2141-FD4D-94B4-11CCAFE0D98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31006-6D2A-46D4-BA92-746C02BFFFAE}" type="slidenum">
              <a:rPr lang="en-US"/>
              <a:pPr/>
              <a:t>5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A7378-3064-8A47-BAB6-B7FA7E1C7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7B60BC-A3C1-294D-96BF-9AA350743BA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6F94-2E4A-459B-BD4E-E2B26FDEE0AB}" type="slidenum">
              <a:rPr lang="en-US"/>
              <a:pPr/>
              <a:t>6</a:t>
            </a:fld>
            <a:endParaRPr lang="en-US"/>
          </a:p>
        </p:txBody>
      </p:sp>
      <p:sp>
        <p:nvSpPr>
          <p:cNvPr id="109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2B83B0-F5F2-A549-B9CA-83E3ABE1B4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5C1C379-C865-6F4C-9104-95AC9AA9692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C1854-E766-44CA-9083-E98D277D3E9A}" type="slidenum">
              <a:rPr lang="en-US"/>
              <a:pPr/>
              <a:t>7</a:t>
            </a:fld>
            <a:endParaRPr lang="en-US"/>
          </a:p>
        </p:txBody>
      </p:sp>
      <p:sp>
        <p:nvSpPr>
          <p:cNvPr id="109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26B76D-DEFC-2647-900D-7464C9E7A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558B719-B139-4A43-B6A4-B0E9C539CDB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C1854-E766-44CA-9083-E98D277D3E9A}" type="slidenum">
              <a:rPr lang="en-US"/>
              <a:pPr/>
              <a:t>8</a:t>
            </a:fld>
            <a:endParaRPr lang="en-US"/>
          </a:p>
        </p:txBody>
      </p:sp>
      <p:sp>
        <p:nvSpPr>
          <p:cNvPr id="109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078856-E08B-2246-97A9-55635B9D55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9C87ED1-7D1B-9640-B7E2-E9FBAEF47C7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C1854-E766-44CA-9083-E98D277D3E9A}" type="slidenum">
              <a:rPr lang="en-US"/>
              <a:pPr/>
              <a:t>9</a:t>
            </a:fld>
            <a:endParaRPr lang="en-US"/>
          </a:p>
        </p:txBody>
      </p:sp>
      <p:sp>
        <p:nvSpPr>
          <p:cNvPr id="109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078856-E08B-2246-97A9-55635B9D55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9C87ED1-7D1B-9640-B7E2-E9FBAEF47C7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45591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oleObject" Target="../embeddings/oleObject12.bin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.wmf"/><Relationship Id="rId2" Type="http://schemas.openxmlformats.org/officeDocument/2006/relationships/tags" Target="../tags/tag28.xml"/><Relationship Id="rId1" Type="http://schemas.openxmlformats.org/officeDocument/2006/relationships/vmlDrawing" Target="../drawings/vmlDrawing8.vml"/><Relationship Id="rId6" Type="http://schemas.openxmlformats.org/officeDocument/2006/relationships/tags" Target="../tags/tag32.xml"/><Relationship Id="rId11" Type="http://schemas.openxmlformats.org/officeDocument/2006/relationships/oleObject" Target="../embeddings/oleObject11.bin"/><Relationship Id="rId5" Type="http://schemas.openxmlformats.org/officeDocument/2006/relationships/tags" Target="../tags/tag31.xml"/><Relationship Id="rId10" Type="http://schemas.openxmlformats.org/officeDocument/2006/relationships/image" Target="../media/image12.wmf"/><Relationship Id="rId4" Type="http://schemas.openxmlformats.org/officeDocument/2006/relationships/tags" Target="../tags/tag30.xml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3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33.xml"/><Relationship Id="rId1" Type="http://schemas.openxmlformats.org/officeDocument/2006/relationships/vmlDrawing" Target="../drawings/vmlDrawing9.v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tags" Target="../tags/tag37.xml"/><Relationship Id="rId7" Type="http://schemas.openxmlformats.org/officeDocument/2006/relationships/oleObject" Target="../embeddings/oleObject14.bin"/><Relationship Id="rId2" Type="http://schemas.openxmlformats.org/officeDocument/2006/relationships/tags" Target="../tags/tag36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tags" Target="../tags/tag40.xml"/><Relationship Id="rId7" Type="http://schemas.openxmlformats.org/officeDocument/2006/relationships/oleObject" Target="../embeddings/oleObject15.bin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43.xml"/><Relationship Id="rId7" Type="http://schemas.openxmlformats.org/officeDocument/2006/relationships/oleObject" Target="../embeddings/oleObject16.bin"/><Relationship Id="rId2" Type="http://schemas.openxmlformats.org/officeDocument/2006/relationships/tags" Target="../tags/tag42.xml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46.xml"/><Relationship Id="rId7" Type="http://schemas.openxmlformats.org/officeDocument/2006/relationships/oleObject" Target="../embeddings/oleObject17.bin"/><Relationship Id="rId2" Type="http://schemas.openxmlformats.org/officeDocument/2006/relationships/tags" Target="../tags/tag45.xml"/><Relationship Id="rId1" Type="http://schemas.openxmlformats.org/officeDocument/2006/relationships/vmlDrawing" Target="../drawings/vmlDrawing13.v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notesSlide" Target="../notesSlides/notesSlide20.xml"/><Relationship Id="rId5" Type="http://schemas.openxmlformats.org/officeDocument/2006/relationships/tags" Target="../tags/tag5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75.xml"/><Relationship Id="rId7" Type="http://schemas.openxmlformats.org/officeDocument/2006/relationships/image" Target="../media/image23.wmf"/><Relationship Id="rId2" Type="http://schemas.openxmlformats.org/officeDocument/2006/relationships/tags" Target="../tags/tag7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tags" Target="../tags/tag5.xml"/><Relationship Id="rId7" Type="http://schemas.openxmlformats.org/officeDocument/2006/relationships/oleObject" Target="../embeddings/oleObject2.bin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10.xml"/><Relationship Id="rId7" Type="http://schemas.openxmlformats.org/officeDocument/2006/relationships/oleObject" Target="../embeddings/oleObject3.bin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tags" Target="../tags/tag13.xml"/><Relationship Id="rId7" Type="http://schemas.openxmlformats.org/officeDocument/2006/relationships/oleObject" Target="../embeddings/oleObject4.bin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16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5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wmf"/><Relationship Id="rId5" Type="http://schemas.openxmlformats.org/officeDocument/2006/relationships/tags" Target="../tags/tag18.xml"/><Relationship Id="rId10" Type="http://schemas.openxmlformats.org/officeDocument/2006/relationships/oleObject" Target="../embeddings/oleObject6.bin"/><Relationship Id="rId4" Type="http://schemas.openxmlformats.org/officeDocument/2006/relationships/tags" Target="../tags/tag17.xml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20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19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.wmf"/><Relationship Id="rId5" Type="http://schemas.openxmlformats.org/officeDocument/2006/relationships/tags" Target="../tags/tag22.xml"/><Relationship Id="rId10" Type="http://schemas.openxmlformats.org/officeDocument/2006/relationships/oleObject" Target="../embeddings/oleObject8.bin"/><Relationship Id="rId4" Type="http://schemas.openxmlformats.org/officeDocument/2006/relationships/tags" Target="../tags/tag21.xml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tags" Target="../tags/tag24.xml"/><Relationship Id="rId7" Type="http://schemas.openxmlformats.org/officeDocument/2006/relationships/oleObject" Target="../embeddings/oleObject9.bin"/><Relationship Id="rId2" Type="http://schemas.openxmlformats.org/officeDocument/2006/relationships/tags" Target="../tags/tag23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100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9703373"/>
              </p:ext>
            </p:extLst>
          </p:nvPr>
        </p:nvGraphicFramePr>
        <p:xfrm>
          <a:off x="2321024" y="3429000"/>
          <a:ext cx="4003576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1" name="VISIO" r:id="rId6" imgW="2128680" imgH="1174680" progId="Visio.Drawing.6">
                  <p:embed/>
                </p:oleObj>
              </mc:Choice>
              <mc:Fallback>
                <p:oleObj name="VISIO" r:id="rId6" imgW="2128680" imgH="1174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024" y="3429000"/>
                        <a:ext cx="4003576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1002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EN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300" dirty="0">
                <a:latin typeface="+mj-lt"/>
                <a:cs typeface="Arial" charset="0"/>
              </a:rPr>
              <a:t>The enable input (</a:t>
            </a:r>
            <a:r>
              <a:rPr lang="en-US" sz="2300" i="1" dirty="0">
                <a:latin typeface="+mj-lt"/>
                <a:cs typeface="Arial" charset="0"/>
              </a:rPr>
              <a:t>EN</a:t>
            </a:r>
            <a:r>
              <a:rPr lang="en-US" sz="2300" dirty="0">
                <a:latin typeface="+mj-lt"/>
                <a:cs typeface="Arial" charset="0"/>
              </a:rPr>
              <a:t>) controls when new data (</a:t>
            </a:r>
            <a:r>
              <a:rPr lang="en-US" sz="2300" i="1" dirty="0">
                <a:latin typeface="+mj-lt"/>
                <a:cs typeface="Arial" charset="0"/>
              </a:rPr>
              <a:t>D</a:t>
            </a:r>
            <a:r>
              <a:rPr lang="en-US" sz="2300" dirty="0">
                <a:latin typeface="+mj-lt"/>
                <a:cs typeface="Arial" charset="0"/>
              </a:rPr>
              <a:t>) is stored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300" b="1" i="1" dirty="0">
                <a:latin typeface="+mj-lt"/>
                <a:cs typeface="Arial" charset="0"/>
              </a:rPr>
              <a:t>EN</a:t>
            </a:r>
            <a:r>
              <a:rPr lang="en-US" sz="2300" b="1" dirty="0">
                <a:latin typeface="+mj-lt"/>
                <a:cs typeface="Arial" charset="0"/>
              </a:rPr>
              <a:t> = 1: </a:t>
            </a:r>
            <a:r>
              <a:rPr lang="en-US" sz="2300" i="1" dirty="0">
                <a:latin typeface="+mj-lt"/>
                <a:cs typeface="Arial" charset="0"/>
              </a:rPr>
              <a:t>D</a:t>
            </a:r>
            <a:r>
              <a:rPr lang="en-US" sz="2300" dirty="0">
                <a:latin typeface="+mj-lt"/>
                <a:cs typeface="Arial" charset="0"/>
              </a:rPr>
              <a:t> passes through to </a:t>
            </a:r>
            <a:r>
              <a:rPr lang="en-US" sz="2300" i="1" dirty="0">
                <a:latin typeface="+mj-lt"/>
                <a:cs typeface="Arial" charset="0"/>
              </a:rPr>
              <a:t>Q</a:t>
            </a:r>
            <a:r>
              <a:rPr lang="en-US" sz="2300" dirty="0">
                <a:latin typeface="+mj-lt"/>
                <a:cs typeface="Arial" charset="0"/>
              </a:rPr>
              <a:t> on the clock edge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300" b="1" i="1" dirty="0">
                <a:latin typeface="+mj-lt"/>
                <a:cs typeface="Arial" charset="0"/>
              </a:rPr>
              <a:t>EN</a:t>
            </a:r>
            <a:r>
              <a:rPr lang="en-US" sz="2300" b="1" dirty="0">
                <a:latin typeface="+mj-lt"/>
                <a:cs typeface="Arial" charset="0"/>
              </a:rPr>
              <a:t> = 0: </a:t>
            </a:r>
            <a:r>
              <a:rPr lang="en-US" sz="2300" dirty="0">
                <a:latin typeface="+mj-lt"/>
                <a:cs typeface="Arial" charset="0"/>
              </a:rPr>
              <a:t>the flip-flop retains its previous state</a:t>
            </a:r>
            <a:endParaRPr lang="en-US" sz="2300" i="1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Enabled Flip-Flops</a:t>
            </a:r>
          </a:p>
        </p:txBody>
      </p:sp>
    </p:spTree>
    <p:extLst>
      <p:ext uri="{BB962C8B-B14F-4D97-AF65-F5344CB8AC3E}">
        <p14:creationId xmlns:p14="http://schemas.microsoft.com/office/powerpoint/2010/main" val="114556726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02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Breaks cyclic paths by </a:t>
            </a:r>
            <a:r>
              <a:rPr lang="en-US" sz="2400" b="1" dirty="0">
                <a:latin typeface="+mj-lt"/>
                <a:cs typeface="Arial" charset="0"/>
              </a:rPr>
              <a:t>inserting registers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Registers contain </a:t>
            </a:r>
            <a:r>
              <a:rPr lang="en-US" sz="2400" b="1" dirty="0">
                <a:latin typeface="+mj-lt"/>
                <a:cs typeface="Arial" charset="0"/>
              </a:rPr>
              <a:t>state</a:t>
            </a:r>
            <a:r>
              <a:rPr lang="en-US" sz="2400" dirty="0">
                <a:latin typeface="+mj-lt"/>
                <a:cs typeface="Arial" charset="0"/>
              </a:rPr>
              <a:t> of the system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State changes at clock edge: system </a:t>
            </a:r>
            <a:r>
              <a:rPr lang="en-US" sz="2400" b="1" dirty="0">
                <a:latin typeface="+mj-lt"/>
                <a:cs typeface="Arial" charset="0"/>
              </a:rPr>
              <a:t>synchronized</a:t>
            </a:r>
            <a:r>
              <a:rPr lang="en-US" sz="2400" dirty="0">
                <a:latin typeface="+mj-lt"/>
                <a:cs typeface="Arial" charset="0"/>
              </a:rPr>
              <a:t>  to the clock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Rules</a:t>
            </a:r>
            <a:r>
              <a:rPr lang="en-US" sz="2400" dirty="0">
                <a:latin typeface="+mj-lt"/>
                <a:cs typeface="Arial" charset="0"/>
              </a:rPr>
              <a:t> of synchronous sequential circuit composition: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Every circuit element is either a register or a combinational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At least one circuit element is a register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All registers receive the same clock signal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Every cyclic path contains at least one register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Two common synchronous sequential circuits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Finite State Machines (FSMs)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Pipelines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Synchronous Sequential Logic Design</a:t>
            </a:r>
          </a:p>
        </p:txBody>
      </p:sp>
    </p:spTree>
    <p:extLst>
      <p:ext uri="{BB962C8B-B14F-4D97-AF65-F5344CB8AC3E}">
        <p14:creationId xmlns:p14="http://schemas.microsoft.com/office/powerpoint/2010/main" val="286517698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9198" name="Object 1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5867400" y="1408112"/>
          <a:ext cx="2542504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9" name="VISIO" r:id="rId9" imgW="1484640" imgH="779760" progId="Visio.Drawing.6">
                  <p:embed/>
                </p:oleObj>
              </mc:Choice>
              <mc:Fallback>
                <p:oleObj name="VISIO" r:id="rId9" imgW="1484640" imgH="779760" progId="Visio.Drawing.6">
                  <p:embed/>
                  <p:pic>
                    <p:nvPicPr>
                      <p:cNvPr id="9891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08112"/>
                        <a:ext cx="2542504" cy="1335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9203" name="Object 19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248400" y="2895600"/>
          <a:ext cx="2590800" cy="147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0" name="VISIO" r:id="rId11" imgW="1286640" imgH="730080" progId="Visio.Drawing.6">
                  <p:embed/>
                </p:oleObj>
              </mc:Choice>
              <mc:Fallback>
                <p:oleObj name="VISIO" r:id="rId11" imgW="1286640" imgH="730080" progId="Visio.Drawing.6">
                  <p:embed/>
                  <p:pic>
                    <p:nvPicPr>
                      <p:cNvPr id="9892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895600"/>
                        <a:ext cx="2590800" cy="1471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9204" name="Object 20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</p:nvPr>
        </p:nvGraphicFramePr>
        <p:xfrm>
          <a:off x="6248400" y="4399113"/>
          <a:ext cx="2895600" cy="1553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1" name="VISIO" r:id="rId13" imgW="1360440" imgH="730080" progId="Visio.Drawing.6">
                  <p:embed/>
                </p:oleObj>
              </mc:Choice>
              <mc:Fallback>
                <p:oleObj name="VISIO" r:id="rId13" imgW="1360440" imgH="730080" progId="Visio.Drawing.6">
                  <p:embed/>
                  <p:pic>
                    <p:nvPicPr>
                      <p:cNvPr id="9892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399113"/>
                        <a:ext cx="2895600" cy="1553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9186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9188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72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Consists of:</a:t>
            </a:r>
          </a:p>
          <a:p>
            <a:pPr marL="742950" lvl="1" indent="-285750">
              <a:buFontTx/>
              <a:buChar char="–"/>
            </a:pPr>
            <a:r>
              <a:rPr lang="en-US" sz="3200" b="1" dirty="0">
                <a:latin typeface="+mj-lt"/>
                <a:cs typeface="Arial" charset="0"/>
              </a:rPr>
              <a:t>State register</a:t>
            </a:r>
          </a:p>
          <a:p>
            <a:pPr marL="1143000" lvl="2" indent="-228600"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Stores current state </a:t>
            </a:r>
          </a:p>
          <a:p>
            <a:pPr marL="1143000" lvl="2" indent="-228600"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Loads next state at clock edge</a:t>
            </a:r>
          </a:p>
          <a:p>
            <a:pPr marL="742950" lvl="1" indent="-285750">
              <a:buFontTx/>
              <a:buChar char="–"/>
            </a:pPr>
            <a:r>
              <a:rPr lang="en-US" sz="3200" b="1" dirty="0">
                <a:latin typeface="+mj-lt"/>
                <a:cs typeface="Arial" charset="0"/>
              </a:rPr>
              <a:t>Combinational logic</a:t>
            </a:r>
          </a:p>
          <a:p>
            <a:pPr marL="1143000" lvl="2" indent="-228600"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Computes the next state</a:t>
            </a:r>
          </a:p>
          <a:p>
            <a:pPr marL="1143000" lvl="2" indent="-228600"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Computes the outputs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Finite State Machine (FSM)</a:t>
            </a:r>
          </a:p>
        </p:txBody>
      </p:sp>
    </p:spTree>
    <p:extLst>
      <p:ext uri="{BB962C8B-B14F-4D97-AF65-F5344CB8AC3E}">
        <p14:creationId xmlns:p14="http://schemas.microsoft.com/office/powerpoint/2010/main" val="137888462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226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1905000" y="2667000"/>
          <a:ext cx="5029200" cy="3113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1" name="VISIO" r:id="rId7" imgW="2613600" imgH="1617480" progId="Visio.Drawing.6">
                  <p:embed/>
                </p:oleObj>
              </mc:Choice>
              <mc:Fallback>
                <p:oleObj name="VISIO" r:id="rId7" imgW="2613600" imgH="1617480" progId="Visio.Drawing.6">
                  <p:embed/>
                  <p:pic>
                    <p:nvPicPr>
                      <p:cNvPr id="992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67000"/>
                        <a:ext cx="5029200" cy="3113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225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22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Next state </a:t>
            </a:r>
            <a:r>
              <a:rPr lang="en-US" sz="2400" dirty="0">
                <a:latin typeface="+mj-lt"/>
                <a:cs typeface="Arial" charset="0"/>
              </a:rPr>
              <a:t>determined by current state and inputs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Two types of finite state machines differ in </a:t>
            </a:r>
            <a:r>
              <a:rPr lang="en-US" sz="2400" b="1" dirty="0">
                <a:latin typeface="+mj-lt"/>
                <a:cs typeface="Arial" charset="0"/>
              </a:rPr>
              <a:t>output logic</a:t>
            </a:r>
            <a:r>
              <a:rPr lang="en-US" sz="2400" dirty="0">
                <a:latin typeface="+mj-lt"/>
                <a:cs typeface="Arial" charset="0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u="sng" dirty="0">
                <a:latin typeface="+mj-lt"/>
                <a:cs typeface="Arial" charset="0"/>
              </a:rPr>
              <a:t>Moore FSM</a:t>
            </a:r>
            <a:r>
              <a:rPr lang="en-US" sz="2000" b="1" dirty="0">
                <a:latin typeface="+mj-lt"/>
                <a:cs typeface="Arial" charset="0"/>
              </a:rPr>
              <a:t>: </a:t>
            </a:r>
            <a:r>
              <a:rPr lang="en-US" sz="2000" dirty="0">
                <a:latin typeface="+mj-lt"/>
                <a:cs typeface="Arial" charset="0"/>
              </a:rPr>
              <a:t>outputs depend only on current state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u="sng" dirty="0">
                <a:latin typeface="+mj-lt"/>
                <a:cs typeface="Arial" charset="0"/>
              </a:rPr>
              <a:t>Mealy FSM</a:t>
            </a:r>
            <a:r>
              <a:rPr lang="en-US" sz="2000" b="1" dirty="0">
                <a:latin typeface="+mj-lt"/>
                <a:cs typeface="Arial" charset="0"/>
              </a:rPr>
              <a:t>: </a:t>
            </a:r>
            <a:r>
              <a:rPr lang="en-US" sz="2000" dirty="0">
                <a:latin typeface="+mj-lt"/>
                <a:cs typeface="Arial" charset="0"/>
              </a:rPr>
              <a:t>outputs depend on current state </a:t>
            </a:r>
            <a:r>
              <a:rPr lang="en-US" sz="2000" i="1" dirty="0">
                <a:latin typeface="+mj-lt"/>
                <a:cs typeface="Arial" charset="0"/>
              </a:rPr>
              <a:t>and</a:t>
            </a:r>
            <a:r>
              <a:rPr lang="en-US" sz="2000" dirty="0">
                <a:latin typeface="+mj-lt"/>
                <a:cs typeface="Arial" charset="0"/>
              </a:rPr>
              <a:t> inputs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Finite State Machines (FSMs)</a:t>
            </a:r>
          </a:p>
        </p:txBody>
      </p:sp>
    </p:spTree>
    <p:extLst>
      <p:ext uri="{BB962C8B-B14F-4D97-AF65-F5344CB8AC3E}">
        <p14:creationId xmlns:p14="http://schemas.microsoft.com/office/powerpoint/2010/main" val="18792304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5335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3738562" y="2209800"/>
          <a:ext cx="4288067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15" name="VISIO" r:id="rId7" imgW="2278080" imgH="1943280" progId="Visio.Drawing.6">
                  <p:embed/>
                </p:oleObj>
              </mc:Choice>
              <mc:Fallback>
                <p:oleObj name="VISIO" r:id="rId7" imgW="2278080" imgH="1943280" progId="Visio.Drawing.6">
                  <p:embed/>
                  <p:pic>
                    <p:nvPicPr>
                      <p:cNvPr id="9953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2" y="2209800"/>
                        <a:ext cx="4288067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53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533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Traffic light controller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Traffic sensors: </a:t>
            </a:r>
            <a:r>
              <a:rPr lang="en-US" sz="2600" i="1" dirty="0">
                <a:latin typeface="+mj-lt"/>
                <a:cs typeface="Arial" charset="0"/>
              </a:rPr>
              <a:t>T</a:t>
            </a:r>
            <a:r>
              <a:rPr lang="en-US" sz="2600" i="1" baseline="-25000" dirty="0">
                <a:latin typeface="+mj-lt"/>
                <a:cs typeface="Arial" charset="0"/>
              </a:rPr>
              <a:t>A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i="1" dirty="0">
                <a:latin typeface="+mj-lt"/>
                <a:cs typeface="Arial" charset="0"/>
              </a:rPr>
              <a:t>T</a:t>
            </a:r>
            <a:r>
              <a:rPr lang="en-US" sz="2600" i="1" baseline="-25000" dirty="0">
                <a:latin typeface="+mj-lt"/>
                <a:cs typeface="Arial" charset="0"/>
              </a:rPr>
              <a:t>B</a:t>
            </a:r>
            <a:r>
              <a:rPr lang="en-US" sz="2600" dirty="0">
                <a:latin typeface="+mj-lt"/>
                <a:cs typeface="Arial" charset="0"/>
              </a:rPr>
              <a:t> (TRUE when there’s traffic)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Lights: </a:t>
            </a:r>
            <a:r>
              <a:rPr lang="en-US" sz="2600" i="1" dirty="0">
                <a:latin typeface="+mj-lt"/>
                <a:cs typeface="Arial" charset="0"/>
              </a:rPr>
              <a:t>L</a:t>
            </a:r>
            <a:r>
              <a:rPr lang="en-US" sz="2600" i="1" baseline="-25000" dirty="0">
                <a:latin typeface="+mj-lt"/>
                <a:cs typeface="Arial" charset="0"/>
              </a:rPr>
              <a:t>A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i="1" dirty="0">
                <a:latin typeface="+mj-lt"/>
                <a:cs typeface="Arial" charset="0"/>
              </a:rPr>
              <a:t>L</a:t>
            </a:r>
            <a:r>
              <a:rPr lang="en-US" sz="2600" i="1" baseline="-25000" dirty="0">
                <a:latin typeface="+mj-lt"/>
                <a:cs typeface="Arial" charset="0"/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Example</a:t>
            </a:r>
          </a:p>
        </p:txBody>
      </p:sp>
    </p:spTree>
    <p:extLst>
      <p:ext uri="{BB962C8B-B14F-4D97-AF65-F5344CB8AC3E}">
        <p14:creationId xmlns:p14="http://schemas.microsoft.com/office/powerpoint/2010/main" val="23730555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635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3581400" y="2057400"/>
          <a:ext cx="4679950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39" name="VISIO" r:id="rId7" imgW="1628640" imgH="1343160" progId="Visio.Drawing.6">
                  <p:embed/>
                </p:oleObj>
              </mc:Choice>
              <mc:Fallback>
                <p:oleObj name="VISIO" r:id="rId7" imgW="1628640" imgH="1343160" progId="Visio.Drawing.6">
                  <p:embed/>
                  <p:pic>
                    <p:nvPicPr>
                      <p:cNvPr id="9963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57400"/>
                        <a:ext cx="4679950" cy="385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635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635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Inputs: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Reset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T</a:t>
            </a:r>
            <a:r>
              <a:rPr lang="en-US" sz="3200" i="1" baseline="-25000" dirty="0">
                <a:latin typeface="+mj-lt"/>
                <a:cs typeface="Arial" charset="0"/>
              </a:rPr>
              <a:t>A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T</a:t>
            </a:r>
            <a:r>
              <a:rPr lang="en-US" sz="3200" i="1" baseline="-25000" dirty="0">
                <a:latin typeface="+mj-lt"/>
                <a:cs typeface="Arial" charset="0"/>
              </a:rPr>
              <a:t>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Outputs: </a:t>
            </a:r>
            <a:r>
              <a:rPr lang="en-US" sz="3200" i="1" dirty="0">
                <a:latin typeface="+mj-lt"/>
                <a:cs typeface="Arial" charset="0"/>
              </a:rPr>
              <a:t>L</a:t>
            </a:r>
            <a:r>
              <a:rPr lang="en-US" sz="3200" i="1" baseline="-25000" dirty="0">
                <a:latin typeface="+mj-lt"/>
                <a:cs typeface="Arial" charset="0"/>
              </a:rPr>
              <a:t>A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L</a:t>
            </a:r>
            <a:r>
              <a:rPr lang="en-US" sz="3200" i="1" baseline="-25000" dirty="0">
                <a:latin typeface="+mj-lt"/>
                <a:cs typeface="Arial" charset="0"/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Black Box</a:t>
            </a:r>
          </a:p>
        </p:txBody>
      </p:sp>
    </p:spTree>
    <p:extLst>
      <p:ext uri="{BB962C8B-B14F-4D97-AF65-F5344CB8AC3E}">
        <p14:creationId xmlns:p14="http://schemas.microsoft.com/office/powerpoint/2010/main" val="44461773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7385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4191000" y="1828800"/>
          <a:ext cx="4314825" cy="429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3" name="VISIO" r:id="rId7" imgW="2000160" imgH="1992960" progId="Visio.Drawing.6">
                  <p:embed/>
                </p:oleObj>
              </mc:Choice>
              <mc:Fallback>
                <p:oleObj name="VISIO" r:id="rId7" imgW="2000160" imgH="1992960" progId="Visio.Drawing.6">
                  <p:embed/>
                  <p:pic>
                    <p:nvPicPr>
                      <p:cNvPr id="9973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828800"/>
                        <a:ext cx="4314825" cy="429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73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State Transition Diagram</a:t>
            </a: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Moore FSM: </a:t>
            </a:r>
            <a:r>
              <a:rPr lang="en-US" sz="3200" dirty="0">
                <a:latin typeface="+mj-lt"/>
                <a:cs typeface="Arial" charset="0"/>
              </a:rPr>
              <a:t>outputs labeled in each state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States: </a:t>
            </a:r>
            <a:r>
              <a:rPr lang="en-US" sz="3200" dirty="0">
                <a:latin typeface="+mj-lt"/>
                <a:cs typeface="Arial" charset="0"/>
              </a:rPr>
              <a:t>Circles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Transitions: </a:t>
            </a:r>
            <a:r>
              <a:rPr lang="en-US" sz="3200" dirty="0">
                <a:latin typeface="+mj-lt"/>
                <a:cs typeface="Arial" charset="0"/>
              </a:rPr>
              <a:t>Arcs</a:t>
            </a:r>
            <a:endParaRPr lang="en-US" sz="3200" i="1" baseline="-250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42374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973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Moore FSM: </a:t>
            </a:r>
            <a:r>
              <a:rPr lang="en-US" sz="3200" dirty="0">
                <a:latin typeface="+mj-lt"/>
                <a:cs typeface="Arial" charset="0"/>
              </a:rPr>
              <a:t>outputs labeled in each state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States: </a:t>
            </a:r>
            <a:r>
              <a:rPr lang="en-US" sz="3200" dirty="0">
                <a:latin typeface="+mj-lt"/>
                <a:cs typeface="Arial" charset="0"/>
              </a:rPr>
              <a:t>Circles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Transitions: </a:t>
            </a:r>
            <a:r>
              <a:rPr lang="en-US" sz="3200" dirty="0">
                <a:latin typeface="+mj-lt"/>
                <a:cs typeface="Arial" charset="0"/>
              </a:rPr>
              <a:t>Arcs</a:t>
            </a:r>
            <a:endParaRPr lang="en-US" sz="3200" i="1" baseline="-250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State Transition Diagram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267200" y="1676400"/>
          <a:ext cx="4314825" cy="429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7" name="VISIO" r:id="rId7" imgW="2001299" imgH="1993667" progId="Visio.Drawing.6">
                  <p:embed/>
                </p:oleObj>
              </mc:Choice>
              <mc:Fallback>
                <p:oleObj name="VISIO" r:id="rId7" imgW="2001299" imgH="1993667" progId="Visio.Drawing.6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4314825" cy="429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4643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3268" name="Group 4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2038350" y="1447800"/>
          <a:ext cx="5429250" cy="4023360"/>
        </p:xfrm>
        <a:graphic>
          <a:graphicData uri="http://schemas.openxmlformats.org/drawingml/2006/table">
            <a:tbl>
              <a:tblPr/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Inputs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Next State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632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State Transition Table</a:t>
            </a:r>
          </a:p>
        </p:txBody>
      </p:sp>
    </p:spTree>
    <p:extLst>
      <p:ext uri="{BB962C8B-B14F-4D97-AF65-F5344CB8AC3E}">
        <p14:creationId xmlns:p14="http://schemas.microsoft.com/office/powerpoint/2010/main" val="208343774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3268" name="Group 4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2038350" y="1447800"/>
          <a:ext cx="5429250" cy="4023360"/>
        </p:xfrm>
        <a:graphic>
          <a:graphicData uri="http://schemas.openxmlformats.org/drawingml/2006/table">
            <a:tbl>
              <a:tblPr/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Inputs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Next State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S3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632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State Transition Table</a:t>
            </a:r>
          </a:p>
        </p:txBody>
      </p:sp>
    </p:spTree>
    <p:extLst>
      <p:ext uri="{BB962C8B-B14F-4D97-AF65-F5344CB8AC3E}">
        <p14:creationId xmlns:p14="http://schemas.microsoft.com/office/powerpoint/2010/main" val="133550865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5316" name="Group 4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457200" y="1366837"/>
          <a:ext cx="5715000" cy="3662363"/>
        </p:xfrm>
        <a:graphic>
          <a:graphicData uri="http://schemas.openxmlformats.org/drawingml/2006/table">
            <a:tbl>
              <a:tblPr/>
              <a:tblGrid>
                <a:gridCol w="1076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8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Inputs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Next State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65381" name="Group 69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6324600" y="1752600"/>
          <a:ext cx="2514600" cy="28590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6531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+mj-lt"/>
              </a:rPr>
              <a:t>FSM Encoded State Transition Table</a:t>
            </a:r>
          </a:p>
        </p:txBody>
      </p:sp>
    </p:spTree>
    <p:extLst>
      <p:ext uri="{BB962C8B-B14F-4D97-AF65-F5344CB8AC3E}">
        <p14:creationId xmlns:p14="http://schemas.microsoft.com/office/powerpoint/2010/main" val="8488513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002" name="Rectangle 1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Enabled flip-flop with clock gating</a:t>
            </a:r>
            <a:endParaRPr lang="en-US" sz="2300" i="1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Enabled Flip-Flops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3D7B8-571B-4860-9EF3-5AD91A6D2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0" y="2240311"/>
            <a:ext cx="4191000" cy="366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9770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5316" name="Group 4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457200" y="1366837"/>
          <a:ext cx="5715000" cy="3662363"/>
        </p:xfrm>
        <a:graphic>
          <a:graphicData uri="http://schemas.openxmlformats.org/drawingml/2006/table">
            <a:tbl>
              <a:tblPr/>
              <a:tblGrid>
                <a:gridCol w="1076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8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Inputs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Next State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65381" name="Group 69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6324600" y="1752600"/>
          <a:ext cx="2514600" cy="28590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State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6531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+mj-lt"/>
              </a:rPr>
              <a:t>FSM Encoded State Transition Table</a:t>
            </a:r>
          </a:p>
        </p:txBody>
      </p:sp>
      <p:sp>
        <p:nvSpPr>
          <p:cNvPr id="6" name="Rectangle 9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81200" y="5029200"/>
            <a:ext cx="3581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S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 = S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 </a:t>
            </a:r>
            <a:r>
              <a:rPr lang="en-US" b="1" dirty="0">
                <a:latin typeface="Symbol" pitchFamily="18" charset="2"/>
                <a:cs typeface="Arial" charset="0"/>
              </a:rPr>
              <a:t>Å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 S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S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 = S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S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 + S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S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B</a:t>
            </a:r>
          </a:p>
        </p:txBody>
      </p:sp>
      <p:sp>
        <p:nvSpPr>
          <p:cNvPr id="7" name="Line 9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743200" y="5561011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048000" y="5561011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4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191000" y="555148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5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495800" y="555148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352800" y="5561011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227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63" name="Group 3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381000" y="1447800"/>
          <a:ext cx="5524500" cy="274320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3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Outputs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67411" name="Group 51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6248400" y="1600200"/>
          <a:ext cx="2667000" cy="229711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green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yellow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red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Output Table</a:t>
            </a:r>
          </a:p>
        </p:txBody>
      </p:sp>
    </p:spTree>
    <p:extLst>
      <p:ext uri="{BB962C8B-B14F-4D97-AF65-F5344CB8AC3E}">
        <p14:creationId xmlns:p14="http://schemas.microsoft.com/office/powerpoint/2010/main" val="285763144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63" name="Group 3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381000" y="1447800"/>
          <a:ext cx="5524500" cy="274320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3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Current State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Outputs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67411" name="Group 51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6248400" y="1600200"/>
          <a:ext cx="2667000" cy="229711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Encoding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green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yellow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red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Output Table</a:t>
            </a:r>
          </a:p>
        </p:txBody>
      </p:sp>
      <p:sp>
        <p:nvSpPr>
          <p:cNvPr id="5" name="Rectangle 7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14600" y="4114800"/>
            <a:ext cx="2438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L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 = S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1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L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 = S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S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0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L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 = S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1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L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 = S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S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0</a:t>
            </a:r>
            <a:endParaRPr lang="en-US" sz="2400" b="1" i="1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Line 7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3528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" name="Line 7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3528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8779253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95" name="Object 7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4800600" y="1371600"/>
          <a:ext cx="1922462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1" name="VISIO" r:id="rId5" imgW="769680" imgH="1343160" progId="Visio.Drawing.6">
                  <p:embed/>
                </p:oleObj>
              </mc:Choice>
              <mc:Fallback>
                <p:oleObj name="VISIO" r:id="rId5" imgW="769680" imgH="1343160" progId="Visio.Drawing.6">
                  <p:embed/>
                  <p:pic>
                    <p:nvPicPr>
                      <p:cNvPr id="1003595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371600"/>
                        <a:ext cx="1922462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Schematic: State Register</a:t>
            </a:r>
          </a:p>
        </p:txBody>
      </p:sp>
    </p:spTree>
    <p:extLst>
      <p:ext uri="{BB962C8B-B14F-4D97-AF65-F5344CB8AC3E}">
        <p14:creationId xmlns:p14="http://schemas.microsoft.com/office/powerpoint/2010/main" val="54328272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5572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685800" y="1344612"/>
          <a:ext cx="6030913" cy="398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5" name="VISIO" r:id="rId5" imgW="2461680" imgH="1628640" progId="Visio.Drawing.6">
                  <p:embed/>
                </p:oleObj>
              </mc:Choice>
              <mc:Fallback>
                <p:oleObj name="VISIO" r:id="rId5" imgW="2461680" imgH="1628640" progId="Visio.Drawing.6">
                  <p:embed/>
                  <p:pic>
                    <p:nvPicPr>
                      <p:cNvPr id="10055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44612"/>
                        <a:ext cx="6030913" cy="398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Schematic: Next State Logic</a:t>
            </a:r>
          </a:p>
        </p:txBody>
      </p:sp>
    </p:spTree>
    <p:extLst>
      <p:ext uri="{BB962C8B-B14F-4D97-AF65-F5344CB8AC3E}">
        <p14:creationId xmlns:p14="http://schemas.microsoft.com/office/powerpoint/2010/main" val="68659886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7620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685800" y="1371600"/>
          <a:ext cx="8458200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59" name="VISIO" r:id="rId5" imgW="3498840" imgH="1628640" progId="Visio.Drawing.6">
                  <p:embed/>
                </p:oleObj>
              </mc:Choice>
              <mc:Fallback>
                <p:oleObj name="VISIO" r:id="rId5" imgW="3498840" imgH="1628640" progId="Visio.Drawing.6">
                  <p:embed/>
                  <p:pic>
                    <p:nvPicPr>
                      <p:cNvPr id="10076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8458200" cy="393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Schematic: Output Logic</a:t>
            </a:r>
          </a:p>
        </p:txBody>
      </p:sp>
    </p:spTree>
    <p:extLst>
      <p:ext uri="{BB962C8B-B14F-4D97-AF65-F5344CB8AC3E}">
        <p14:creationId xmlns:p14="http://schemas.microsoft.com/office/powerpoint/2010/main" val="186720907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64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228600" y="914400"/>
          <a:ext cx="883920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4" name="VISIO" r:id="rId6" imgW="5529240" imgH="2543040" progId="Visio.Drawing.6">
                  <p:embed/>
                </p:oleObj>
              </mc:Choice>
              <mc:Fallback>
                <p:oleObj name="VISIO" r:id="rId6" imgW="5529240" imgH="2543040" progId="Visio.Drawing.6">
                  <p:embed/>
                  <p:pic>
                    <p:nvPicPr>
                      <p:cNvPr id="10086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14400"/>
                        <a:ext cx="8839200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45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</p:nvPr>
        </p:nvGraphicFramePr>
        <p:xfrm>
          <a:off x="3657600" y="4046538"/>
          <a:ext cx="1903901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5" name="VISIO" r:id="rId8" imgW="2000160" imgH="1992960" progId="Visio.Drawing.6">
                  <p:embed/>
                </p:oleObj>
              </mc:Choice>
              <mc:Fallback>
                <p:oleObj name="VISIO" r:id="rId8" imgW="2000160" imgH="1992960" progId="Visio.Drawing.6">
                  <p:embed/>
                  <p:pic>
                    <p:nvPicPr>
                      <p:cNvPr id="10086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046538"/>
                        <a:ext cx="1903901" cy="189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Timing Diagram</a:t>
            </a:r>
          </a:p>
        </p:txBody>
      </p:sp>
    </p:spTree>
    <p:extLst>
      <p:ext uri="{BB962C8B-B14F-4D97-AF65-F5344CB8AC3E}">
        <p14:creationId xmlns:p14="http://schemas.microsoft.com/office/powerpoint/2010/main" val="11167947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48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7066408"/>
              </p:ext>
            </p:extLst>
          </p:nvPr>
        </p:nvGraphicFramePr>
        <p:xfrm>
          <a:off x="2766218" y="2819400"/>
          <a:ext cx="3611563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6" name="VISIO" r:id="rId7" imgW="1066320" imgH="903240" progId="Visio.Drawing.6">
                  <p:embed/>
                </p:oleObj>
              </mc:Choice>
              <mc:Fallback>
                <p:oleObj name="VISIO" r:id="rId7" imgW="1066320" imgH="903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218" y="2819400"/>
                        <a:ext cx="3611563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4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304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Reset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latin typeface="+mj-lt"/>
                <a:cs typeface="Arial" charset="0"/>
              </a:rPr>
              <a:t>Reset</a:t>
            </a:r>
            <a:r>
              <a:rPr lang="en-US" sz="2600" b="1" dirty="0">
                <a:latin typeface="+mj-lt"/>
                <a:cs typeface="Arial" charset="0"/>
              </a:rPr>
              <a:t> = 1:  </a:t>
            </a:r>
            <a:r>
              <a:rPr lang="en-US" sz="2600" i="1" dirty="0">
                <a:latin typeface="+mj-lt"/>
                <a:cs typeface="Arial" charset="0"/>
              </a:rPr>
              <a:t>Q</a:t>
            </a:r>
            <a:r>
              <a:rPr lang="en-US" sz="2600" dirty="0">
                <a:latin typeface="+mj-lt"/>
                <a:cs typeface="Arial" charset="0"/>
              </a:rPr>
              <a:t> is forced to 0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latin typeface="+mj-lt"/>
                <a:cs typeface="Arial" charset="0"/>
              </a:rPr>
              <a:t>Reset</a:t>
            </a:r>
            <a:r>
              <a:rPr lang="en-US" sz="2600" b="1" dirty="0">
                <a:latin typeface="+mj-lt"/>
                <a:cs typeface="Arial" charset="0"/>
              </a:rPr>
              <a:t> = 0:  </a:t>
            </a:r>
            <a:r>
              <a:rPr lang="en-US" sz="2600" dirty="0">
                <a:latin typeface="+mj-lt"/>
                <a:cs typeface="Arial" charset="0"/>
              </a:rPr>
              <a:t>flip-flop behaves as ordinary D flip-flop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Resettable Flip-Flops</a:t>
            </a:r>
          </a:p>
        </p:txBody>
      </p:sp>
    </p:spTree>
    <p:extLst>
      <p:ext uri="{BB962C8B-B14F-4D97-AF65-F5344CB8AC3E}">
        <p14:creationId xmlns:p14="http://schemas.microsoft.com/office/powerpoint/2010/main" val="1402115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50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Two types: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Synchronous: </a:t>
            </a:r>
            <a:r>
              <a:rPr lang="en-US" sz="2600" dirty="0">
                <a:latin typeface="+mj-lt"/>
                <a:cs typeface="Arial" charset="0"/>
              </a:rPr>
              <a:t>resets at the clock edge only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Asynchronous:</a:t>
            </a:r>
            <a:r>
              <a:rPr lang="en-US" sz="2600" dirty="0">
                <a:latin typeface="+mj-lt"/>
                <a:cs typeface="Arial" charset="0"/>
              </a:rPr>
              <a:t> resets immediately when </a:t>
            </a:r>
            <a:r>
              <a:rPr lang="en-US" sz="2600" i="1" dirty="0">
                <a:latin typeface="+mj-lt"/>
                <a:cs typeface="Arial" charset="0"/>
              </a:rPr>
              <a:t>Reset</a:t>
            </a:r>
            <a:r>
              <a:rPr lang="en-US" sz="2600" dirty="0">
                <a:latin typeface="+mj-lt"/>
                <a:cs typeface="Arial" charset="0"/>
              </a:rPr>
              <a:t>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Asynchronously resettable flip-flop requires changing the internal circuitry of the flip-flop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Synchronously resettable flip-flop?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Resettable Flip-Flops</a:t>
            </a:r>
          </a:p>
        </p:txBody>
      </p:sp>
    </p:spTree>
    <p:extLst>
      <p:ext uri="{BB962C8B-B14F-4D97-AF65-F5344CB8AC3E}">
        <p14:creationId xmlns:p14="http://schemas.microsoft.com/office/powerpoint/2010/main" val="28479730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Resettable Flip-Flops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78127330"/>
              </p:ext>
            </p:extLst>
          </p:nvPr>
        </p:nvGraphicFramePr>
        <p:xfrm>
          <a:off x="2788606" y="3871086"/>
          <a:ext cx="2850194" cy="1996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01" name="VISIO" r:id="rId7" imgW="1514332" imgH="1060948" progId="Visio.Drawing.6">
                  <p:embed/>
                </p:oleObj>
              </mc:Choice>
              <mc:Fallback>
                <p:oleObj name="VISIO" r:id="rId7" imgW="1514332" imgH="1060948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606" y="3871086"/>
                        <a:ext cx="2850194" cy="1996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Two types: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Synchronous: </a:t>
            </a:r>
            <a:r>
              <a:rPr lang="en-US" sz="2600" dirty="0">
                <a:latin typeface="+mj-lt"/>
                <a:cs typeface="Arial" charset="0"/>
              </a:rPr>
              <a:t>resets at the clock edge only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Asynchronous:</a:t>
            </a:r>
            <a:r>
              <a:rPr lang="en-US" sz="2600" dirty="0">
                <a:latin typeface="+mj-lt"/>
                <a:cs typeface="Arial" charset="0"/>
              </a:rPr>
              <a:t> resets immediately when </a:t>
            </a:r>
            <a:r>
              <a:rPr lang="en-US" sz="2600" i="1" dirty="0">
                <a:latin typeface="+mj-lt"/>
                <a:cs typeface="Arial" charset="0"/>
              </a:rPr>
              <a:t>Reset</a:t>
            </a:r>
            <a:r>
              <a:rPr lang="en-US" sz="2600" dirty="0">
                <a:latin typeface="+mj-lt"/>
                <a:cs typeface="Arial" charset="0"/>
              </a:rPr>
              <a:t>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Asynchronously resettable flip-flop requires changing the internal circuitry of the flip-flop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Synchronously resettable flip-flop?</a:t>
            </a:r>
          </a:p>
        </p:txBody>
      </p:sp>
    </p:spTree>
    <p:extLst>
      <p:ext uri="{BB962C8B-B14F-4D97-AF65-F5344CB8AC3E}">
        <p14:creationId xmlns:p14="http://schemas.microsoft.com/office/powerpoint/2010/main" val="22290311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4070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0673109"/>
              </p:ext>
            </p:extLst>
          </p:nvPr>
        </p:nvGraphicFramePr>
        <p:xfrm>
          <a:off x="2743200" y="2971800"/>
          <a:ext cx="3306763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83" name="VISIO" r:id="rId7" imgW="1066320" imgH="903240" progId="Visio.Drawing.6">
                  <p:embed/>
                </p:oleObj>
              </mc:Choice>
              <mc:Fallback>
                <p:oleObj name="VISIO" r:id="rId7" imgW="1066320" imgH="903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71800"/>
                        <a:ext cx="3306763" cy="279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0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40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Set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latin typeface="+mj-lt"/>
                <a:cs typeface="Arial" charset="0"/>
              </a:rPr>
              <a:t>Set</a:t>
            </a:r>
            <a:r>
              <a:rPr lang="en-US" sz="2600" b="1" dirty="0">
                <a:latin typeface="+mj-lt"/>
                <a:cs typeface="Arial" charset="0"/>
              </a:rPr>
              <a:t> = 1:  </a:t>
            </a:r>
            <a:r>
              <a:rPr lang="en-US" sz="2600" i="1" dirty="0">
                <a:latin typeface="+mj-lt"/>
                <a:cs typeface="Arial" charset="0"/>
              </a:rPr>
              <a:t>Q</a:t>
            </a:r>
            <a:r>
              <a:rPr lang="en-US" sz="2600" dirty="0">
                <a:latin typeface="+mj-lt"/>
                <a:cs typeface="Arial" charset="0"/>
              </a:rPr>
              <a:t> is set to 1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latin typeface="+mj-lt"/>
                <a:cs typeface="Arial" charset="0"/>
              </a:rPr>
              <a:t>Set</a:t>
            </a:r>
            <a:r>
              <a:rPr lang="en-US" sz="2600" b="1" dirty="0">
                <a:latin typeface="+mj-lt"/>
                <a:cs typeface="Arial" charset="0"/>
              </a:rPr>
              <a:t> = 0:  </a:t>
            </a:r>
            <a:r>
              <a:rPr lang="en-US" sz="2600" dirty="0">
                <a:latin typeface="+mj-lt"/>
                <a:cs typeface="Arial" charset="0"/>
              </a:rPr>
              <a:t>the flip-flop behaves as ordinary D flip-flop</a:t>
            </a:r>
            <a:endParaRPr lang="en-US" sz="2600" i="1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Settable Flip-Flops</a:t>
            </a:r>
          </a:p>
        </p:txBody>
      </p:sp>
    </p:spTree>
    <p:extLst>
      <p:ext uri="{BB962C8B-B14F-4D97-AF65-F5344CB8AC3E}">
        <p14:creationId xmlns:p14="http://schemas.microsoft.com/office/powerpoint/2010/main" val="20772527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7143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5943600" y="3059112"/>
          <a:ext cx="2976562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9" name="VISIO" r:id="rId8" imgW="1685880" imgH="857160" progId="Visio.Drawing.6">
                  <p:embed/>
                </p:oleObj>
              </mc:Choice>
              <mc:Fallback>
                <p:oleObj name="VISIO" r:id="rId8" imgW="1685880" imgH="857160" progId="Visio.Drawing.6">
                  <p:embed/>
                  <p:pic>
                    <p:nvPicPr>
                      <p:cNvPr id="9871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059112"/>
                        <a:ext cx="2976562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7142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1555750" y="3048000"/>
          <a:ext cx="35496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0" name="VISIO" r:id="rId10" imgW="1460520" imgH="431640" progId="Visio.Drawing.6">
                  <p:embed/>
                </p:oleObj>
              </mc:Choice>
              <mc:Fallback>
                <p:oleObj name="VISIO" r:id="rId10" imgW="1460520" imgH="431640" progId="Visio.Drawing.6">
                  <p:embed/>
                  <p:pic>
                    <p:nvPicPr>
                      <p:cNvPr id="9871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3048000"/>
                        <a:ext cx="3549650" cy="104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713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7140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Sequential circuits: all circuits that aren’t combinational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A problematic circuit: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Sequential Logic</a:t>
            </a:r>
          </a:p>
        </p:txBody>
      </p:sp>
    </p:spTree>
    <p:extLst>
      <p:ext uri="{BB962C8B-B14F-4D97-AF65-F5344CB8AC3E}">
        <p14:creationId xmlns:p14="http://schemas.microsoft.com/office/powerpoint/2010/main" val="16420717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7142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1555750" y="3048000"/>
          <a:ext cx="35496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7" name="VISIO" r:id="rId8" imgW="1460520" imgH="431640" progId="Visio.Drawing.6">
                  <p:embed/>
                </p:oleObj>
              </mc:Choice>
              <mc:Fallback>
                <p:oleObj name="VISIO" r:id="rId8" imgW="1460520" imgH="431640" progId="Visio.Drawing.6">
                  <p:embed/>
                  <p:pic>
                    <p:nvPicPr>
                      <p:cNvPr id="9871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3048000"/>
                        <a:ext cx="3549650" cy="104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71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714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Sequential circuits: all circuits that aren’t combinational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A problematic circuit: (Ring oscillator)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dirty="0">
                <a:latin typeface="+mj-lt"/>
                <a:cs typeface="Arial" charset="0"/>
              </a:rPr>
              <a:t>No inputs and 1-3 outputs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dirty="0" err="1">
                <a:latin typeface="+mj-lt"/>
                <a:cs typeface="Arial" charset="0"/>
              </a:rPr>
              <a:t>Astable</a:t>
            </a:r>
            <a:r>
              <a:rPr lang="en-US" sz="2200" dirty="0">
                <a:latin typeface="+mj-lt"/>
                <a:cs typeface="Arial" charset="0"/>
              </a:rPr>
              <a:t> circuit, oscillates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dirty="0">
                <a:latin typeface="+mj-lt"/>
                <a:cs typeface="Arial" charset="0"/>
              </a:rPr>
              <a:t>Period depends on inverter delay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dirty="0">
                <a:latin typeface="+mj-lt"/>
                <a:cs typeface="Arial" charset="0"/>
              </a:rPr>
              <a:t>It has a </a:t>
            </a:r>
            <a:r>
              <a:rPr lang="en-US" sz="2200" b="1" i="1" dirty="0">
                <a:latin typeface="+mj-lt"/>
                <a:cs typeface="Arial" charset="0"/>
              </a:rPr>
              <a:t>cyclic path</a:t>
            </a:r>
            <a:r>
              <a:rPr lang="en-US" sz="2200" dirty="0">
                <a:latin typeface="+mj-lt"/>
                <a:cs typeface="Arial" charset="0"/>
              </a:rPr>
              <a:t>: output fed back to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Sequential Logic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943600" y="3033906"/>
          <a:ext cx="2971800" cy="146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8" name="VISIO" r:id="rId10" imgW="1744980" imgH="856488" progId="Visio.Drawing.6">
                  <p:embed/>
                </p:oleObj>
              </mc:Choice>
              <mc:Fallback>
                <p:oleObj name="VISIO" r:id="rId10" imgW="1744980" imgH="856488" progId="Visio.Drawing.6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033906"/>
                        <a:ext cx="2971800" cy="1461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7847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7142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6176913"/>
              </p:ext>
            </p:extLst>
          </p:nvPr>
        </p:nvGraphicFramePr>
        <p:xfrm>
          <a:off x="1752600" y="3048000"/>
          <a:ext cx="35496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11" name="VISIO" r:id="rId7" imgW="1460520" imgH="431640" progId="Visio.Drawing.6">
                  <p:embed/>
                </p:oleObj>
              </mc:Choice>
              <mc:Fallback>
                <p:oleObj name="VISIO" r:id="rId7" imgW="1460520" imgH="431640" progId="Visio.Drawing.6">
                  <p:embed/>
                  <p:pic>
                    <p:nvPicPr>
                      <p:cNvPr id="9871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3549650" cy="104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71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714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dirty="0" err="1">
                <a:latin typeface="+mj-lt"/>
                <a:cs typeface="Arial" charset="0"/>
              </a:rPr>
              <a:t>Supponendo</a:t>
            </a:r>
            <a:r>
              <a:rPr lang="en-US" sz="2200" dirty="0">
                <a:latin typeface="+mj-lt"/>
                <a:cs typeface="Arial" charset="0"/>
              </a:rPr>
              <a:t> </a:t>
            </a:r>
            <a:r>
              <a:rPr lang="en-US" sz="2200" dirty="0" err="1">
                <a:latin typeface="+mj-lt"/>
                <a:cs typeface="Arial" charset="0"/>
              </a:rPr>
              <a:t>t</a:t>
            </a:r>
            <a:r>
              <a:rPr lang="en-US" sz="2200" baseline="-25000" dirty="0" err="1">
                <a:latin typeface="+mj-lt"/>
                <a:cs typeface="Arial" charset="0"/>
              </a:rPr>
              <a:t>cd</a:t>
            </a:r>
            <a:r>
              <a:rPr lang="en-US" sz="2200" baseline="-25000" dirty="0">
                <a:latin typeface="+mj-lt"/>
                <a:cs typeface="Arial" charset="0"/>
              </a:rPr>
              <a:t>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err="1">
                <a:latin typeface="+mj-lt"/>
                <a:cs typeface="Arial" charset="0"/>
              </a:rPr>
              <a:t>t</a:t>
            </a:r>
            <a:r>
              <a:rPr lang="en-US" sz="2200" baseline="-25000" dirty="0" err="1">
                <a:latin typeface="+mj-lt"/>
                <a:cs typeface="Arial" charset="0"/>
              </a:rPr>
              <a:t>pd</a:t>
            </a:r>
            <a:endParaRPr lang="en-US" sz="2200" baseline="-25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dirty="0" err="1">
                <a:latin typeface="+mj-lt"/>
                <a:cs typeface="Arial" charset="0"/>
              </a:rPr>
              <a:t>Calcolare</a:t>
            </a:r>
            <a:r>
              <a:rPr lang="en-US" sz="2200" dirty="0">
                <a:latin typeface="+mj-lt"/>
                <a:cs typeface="Arial" charset="0"/>
              </a:rPr>
              <a:t> la </a:t>
            </a:r>
            <a:r>
              <a:rPr lang="en-US" sz="2200" dirty="0" err="1">
                <a:latin typeface="+mj-lt"/>
                <a:cs typeface="Arial" charset="0"/>
              </a:rPr>
              <a:t>frequenza</a:t>
            </a:r>
            <a:r>
              <a:rPr lang="en-US" sz="2200" dirty="0">
                <a:latin typeface="+mj-lt"/>
                <a:cs typeface="Arial" charset="0"/>
              </a:rPr>
              <a:t> del </a:t>
            </a:r>
            <a:r>
              <a:rPr lang="en-US" sz="2200" dirty="0" err="1">
                <a:latin typeface="+mj-lt"/>
                <a:cs typeface="Arial" charset="0"/>
              </a:rPr>
              <a:t>segnale</a:t>
            </a:r>
            <a:r>
              <a:rPr lang="en-US" sz="2200" dirty="0">
                <a:latin typeface="+mj-lt"/>
                <a:cs typeface="Arial" charset="0"/>
              </a:rPr>
              <a:t> CLK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B26829-0EB3-481B-94CB-9824BD376338}"/>
              </a:ext>
            </a:extLst>
          </p:cNvPr>
          <p:cNvGrpSpPr/>
          <p:nvPr/>
        </p:nvGrpSpPr>
        <p:grpSpPr>
          <a:xfrm>
            <a:off x="5273297" y="3117413"/>
            <a:ext cx="1448058" cy="752875"/>
            <a:chOff x="379248" y="5807937"/>
            <a:chExt cx="1448058" cy="75287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ACFBEE6-6DF4-4400-985B-1CCF28EB0DC0}"/>
                </a:ext>
              </a:extLst>
            </p:cNvPr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3B9CAA-E997-45D6-8745-D3F565D4572A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E60219-3510-48B4-B41F-94A55ABC36CD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riangle 100">
              <a:extLst>
                <a:ext uri="{FF2B5EF4-FFF2-40B4-BE49-F238E27FC236}">
                  <a16:creationId xmlns:a16="http://schemas.microsoft.com/office/drawing/2014/main" id="{BA97F002-84AF-44A6-ABF9-662114B73B6E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1F748C-2DA8-4366-ACCA-666F9B87F923}"/>
              </a:ext>
            </a:extLst>
          </p:cNvPr>
          <p:cNvSpPr txBox="1"/>
          <p:nvPr/>
        </p:nvSpPr>
        <p:spPr>
          <a:xfrm>
            <a:off x="6705600" y="3288268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  <a:cs typeface="Arial" charset="0"/>
              </a:rPr>
              <a:t>CLK</a:t>
            </a:r>
            <a:endParaRPr lang="it-I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91992E-69C2-4C13-9BCC-ADAF91847E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9784" y="4729358"/>
            <a:ext cx="4964431" cy="20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8555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16598</TotalTime>
  <Words>1327</Words>
  <Application>Microsoft Office PowerPoint</Application>
  <PresentationFormat>Presentazione su schermo (4:3)</PresentationFormat>
  <Paragraphs>419</Paragraphs>
  <Slides>26</Slides>
  <Notes>26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Office Theme</vt:lpstr>
      <vt:lpstr>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205</cp:revision>
  <cp:lastPrinted>2018-05-09T11:30:38Z</cp:lastPrinted>
  <dcterms:created xsi:type="dcterms:W3CDTF">2012-08-07T04:56:47Z</dcterms:created>
  <dcterms:modified xsi:type="dcterms:W3CDTF">2021-11-07T16:35:29Z</dcterms:modified>
</cp:coreProperties>
</file>