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handoutMasterIdLst>
    <p:handoutMasterId r:id="rId15"/>
  </p:handoutMasterIdLst>
  <p:sldIdLst>
    <p:sldId id="609" r:id="rId3"/>
    <p:sldId id="610" r:id="rId4"/>
    <p:sldId id="257" r:id="rId5"/>
    <p:sldId id="258" r:id="rId6"/>
    <p:sldId id="259" r:id="rId7"/>
    <p:sldId id="261" r:id="rId8"/>
    <p:sldId id="260" r:id="rId9"/>
    <p:sldId id="262" r:id="rId10"/>
    <p:sldId id="263"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7039" autoAdjust="0"/>
  </p:normalViewPr>
  <p:slideViewPr>
    <p:cSldViewPr>
      <p:cViewPr varScale="1">
        <p:scale>
          <a:sx n="75" d="100"/>
          <a:sy n="75" d="100"/>
        </p:scale>
        <p:origin x="708"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A756BF-5C14-A247-A374-2D5EAE376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a:extLst>
              <a:ext uri="{FF2B5EF4-FFF2-40B4-BE49-F238E27FC236}">
                <a16:creationId xmlns:a16="http://schemas.microsoft.com/office/drawing/2014/main" id="{F0BE0E6A-A5C5-2842-9986-3C82C016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5BFD93-5885-0B4E-9D85-5556455CCEDF}" type="datetimeFigureOut">
              <a:rPr lang="en-US" smtClean="0"/>
              <a:t>11/12/2021</a:t>
            </a:fld>
            <a:endParaRPr lang="en-US"/>
          </a:p>
        </p:txBody>
      </p:sp>
      <p:sp>
        <p:nvSpPr>
          <p:cNvPr id="4" name="Footer Placeholder 3">
            <a:extLst>
              <a:ext uri="{FF2B5EF4-FFF2-40B4-BE49-F238E27FC236}">
                <a16:creationId xmlns:a16="http://schemas.microsoft.com/office/drawing/2014/main" id="{11D37F81-A87E-B741-B190-1B3749BB09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a:extLst>
              <a:ext uri="{FF2B5EF4-FFF2-40B4-BE49-F238E27FC236}">
                <a16:creationId xmlns:a16="http://schemas.microsoft.com/office/drawing/2014/main" id="{80EFE81B-D5C7-B743-A634-A5C396AD6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51936-C162-D34B-9F5F-8157359A900C}" type="slidenum">
              <a:rPr lang="en-US" smtClean="0"/>
              <a:t>‹N›</a:t>
            </a:fld>
            <a:endParaRPr lang="en-US"/>
          </a:p>
        </p:txBody>
      </p:sp>
    </p:spTree>
    <p:extLst>
      <p:ext uri="{BB962C8B-B14F-4D97-AF65-F5344CB8AC3E}">
        <p14:creationId xmlns:p14="http://schemas.microsoft.com/office/powerpoint/2010/main" val="42087526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1</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4073743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3010495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2B5DBA-932C-4043-9EEB-8F1F8BE94DA9}"/>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094C86D-C1DE-4DA3-8DC3-ECAFE3D51EA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30E092C-F933-45D1-8D7E-B984BE678385}"/>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70F3BFD0-0CCA-4EA8-AAA0-3C193FA7134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9001F1-FDA9-45DE-A2FF-39B22C2CF62A}"/>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58805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09650F-5816-4C7B-99FA-6FA701C1065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9B2E085-0516-4113-A56E-7EB94F6F93B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4B3036-7415-4F31-B604-1F918466358E}"/>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6505B712-39F7-42F9-8D5F-3283E5D3B5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DB3631A-57CC-4E1F-8AE6-8384E20078D2}"/>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3808013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1D9EB1-7362-47F8-B078-B7690437C6A8}"/>
              </a:ext>
            </a:extLst>
          </p:cNvPr>
          <p:cNvSpPr>
            <a:spLocks noGrp="1"/>
          </p:cNvSpPr>
          <p:nvPr>
            <p:ph type="title"/>
          </p:nvPr>
        </p:nvSpPr>
        <p:spPr>
          <a:xfrm>
            <a:off x="623888" y="1709739"/>
            <a:ext cx="7886700" cy="2852737"/>
          </a:xfrm>
        </p:spPr>
        <p:txBody>
          <a:bodyPr anchor="b"/>
          <a:lstStyle>
            <a:lvl1pPr>
              <a:defRPr sz="45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905AE94-F474-4E08-AAF4-20BE6401C88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3D08C6E-BA63-4429-B60C-F1BC06C85B53}"/>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BF3A71CF-06F6-4509-9700-2B49A8AE10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BF106DC-EE19-43BC-8420-FA172CF574B0}"/>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97142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E16A4E-F037-4249-B2C6-4DE2027E794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8DAA71B-4E60-4DEA-AAE8-13ED0C6AA5DD}"/>
              </a:ext>
            </a:extLst>
          </p:cNvPr>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63B55CA-2899-4A8A-9BE1-A5A1EDE77FDE}"/>
              </a:ext>
            </a:extLst>
          </p:cNvPr>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F343655-CC7F-4E1C-B5C4-5B76F179D8F3}"/>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6" name="Segnaposto piè di pagina 5">
            <a:extLst>
              <a:ext uri="{FF2B5EF4-FFF2-40B4-BE49-F238E27FC236}">
                <a16:creationId xmlns:a16="http://schemas.microsoft.com/office/drawing/2014/main" id="{30B51F6B-B889-4384-A9AE-20E6D784F12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66C79E-6BF4-418A-A7EF-F186CFEF5171}"/>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2593833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4E4919-329A-47C1-AC58-A0B923BFA213}"/>
              </a:ext>
            </a:extLst>
          </p:cNvPr>
          <p:cNvSpPr>
            <a:spLocks noGrp="1"/>
          </p:cNvSpPr>
          <p:nvPr>
            <p:ph type="title"/>
          </p:nvPr>
        </p:nvSpPr>
        <p:spPr>
          <a:xfrm>
            <a:off x="629841" y="365126"/>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E4180C9-4778-4F53-BC07-5B4D9F3DCE8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9C15F4B-7A0B-4A4E-9E6D-B9BE66C95106}"/>
              </a:ext>
            </a:extLst>
          </p:cNvPr>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4B9552-569B-419B-B767-3AD63CB07D9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2A5B1FD-F3AB-4D11-991B-F3E5F832C3C7}"/>
              </a:ext>
            </a:extLst>
          </p:cNvPr>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BA7E166-A51B-4019-8337-2B71E521A872}"/>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8" name="Segnaposto piè di pagina 7">
            <a:extLst>
              <a:ext uri="{FF2B5EF4-FFF2-40B4-BE49-F238E27FC236}">
                <a16:creationId xmlns:a16="http://schemas.microsoft.com/office/drawing/2014/main" id="{7AEA96BE-98FC-41D2-97F3-F885898BCF8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2122663-C1AA-4263-BE39-7523DD217143}"/>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206306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F20890-6BEE-4818-85D1-4AE3BAEAA25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4847584-7BB1-4942-B821-62909AA0DBB5}"/>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4" name="Segnaposto piè di pagina 3">
            <a:extLst>
              <a:ext uri="{FF2B5EF4-FFF2-40B4-BE49-F238E27FC236}">
                <a16:creationId xmlns:a16="http://schemas.microsoft.com/office/drawing/2014/main" id="{B552DF9A-CB53-4E54-824B-A3ED02E3C2F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C4C6F8E-2AEF-44CB-8737-92C46D5DBD84}"/>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20472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4144274-7714-44DF-9AF4-FD586FFFF958}"/>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3" name="Segnaposto piè di pagina 2">
            <a:extLst>
              <a:ext uri="{FF2B5EF4-FFF2-40B4-BE49-F238E27FC236}">
                <a16:creationId xmlns:a16="http://schemas.microsoft.com/office/drawing/2014/main" id="{6909D861-C1D7-4776-9FE5-7E2286E2561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1144E35-1250-4422-B9AF-6FD63D6417A9}"/>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4012151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FB315-04AA-4577-B445-18B52202A142}"/>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4FEFF7-6943-4797-B1A7-F243885FDCE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CEADBA6-DA4F-4C4B-A58A-15601C20AAE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3C0D03F-5EA9-480F-AD65-C7CF39D05CAB}"/>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6" name="Segnaposto piè di pagina 5">
            <a:extLst>
              <a:ext uri="{FF2B5EF4-FFF2-40B4-BE49-F238E27FC236}">
                <a16:creationId xmlns:a16="http://schemas.microsoft.com/office/drawing/2014/main" id="{7908CE35-D6CE-4C35-86D7-841B0C2F692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7EF3A84-1F60-409C-BA02-C9A3DA66E451}"/>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81025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5AE8D-6C85-4FE7-A448-832006CECD37}"/>
              </a:ext>
            </a:extLst>
          </p:cNvPr>
          <p:cNvSpPr>
            <a:spLocks noGrp="1"/>
          </p:cNvSpPr>
          <p:nvPr>
            <p:ph type="title"/>
          </p:nvPr>
        </p:nvSpPr>
        <p:spPr>
          <a:xfrm>
            <a:off x="629841" y="457200"/>
            <a:ext cx="2949178" cy="1600200"/>
          </a:xfrm>
        </p:spPr>
        <p:txBody>
          <a:bodyPr anchor="b"/>
          <a:lstStyle>
            <a:lvl1pPr>
              <a:defRPr sz="24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F747775-B988-46B9-BB33-FCCC0D8978C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it-IT"/>
          </a:p>
        </p:txBody>
      </p:sp>
      <p:sp>
        <p:nvSpPr>
          <p:cNvPr id="4" name="Segnaposto testo 3">
            <a:extLst>
              <a:ext uri="{FF2B5EF4-FFF2-40B4-BE49-F238E27FC236}">
                <a16:creationId xmlns:a16="http://schemas.microsoft.com/office/drawing/2014/main" id="{497819EA-4E5C-498D-8F2C-D50F0CDEDC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4AE04F-D3F0-4603-B9A0-4966598081B7}"/>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6" name="Segnaposto piè di pagina 5">
            <a:extLst>
              <a:ext uri="{FF2B5EF4-FFF2-40B4-BE49-F238E27FC236}">
                <a16:creationId xmlns:a16="http://schemas.microsoft.com/office/drawing/2014/main" id="{E5E18FC8-1DC8-440C-AA77-12DE76A749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B3D0F29-AB9F-4736-9D54-FC674E428456}"/>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404273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6DB10-67FA-4967-8420-BAFE561D91B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4BF30A5-CF1C-48B9-911D-0D325488CE8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4E62744-22A9-4E4C-8525-AC4BB99A362C}"/>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36D6D0D6-71B3-4A9F-956B-AE78ED0043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493A82-F9D9-408D-8BD2-C7D9A979C3B1}"/>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28034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AC83A4B-EAA8-4BA5-9167-0FF8B176CDBF}"/>
              </a:ext>
            </a:extLst>
          </p:cNvPr>
          <p:cNvSpPr>
            <a:spLocks noGrp="1"/>
          </p:cNvSpPr>
          <p:nvPr>
            <p:ph type="title" orient="vert"/>
          </p:nvPr>
        </p:nvSpPr>
        <p:spPr>
          <a:xfrm>
            <a:off x="6543675" y="365125"/>
            <a:ext cx="1971675"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F634F86-95F2-42E8-B76F-8503EFC4DFDF}"/>
              </a:ext>
            </a:extLst>
          </p:cNvPr>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C56171F-01E3-4F51-864B-E13D10C3352D}"/>
              </a:ext>
            </a:extLst>
          </p:cNvPr>
          <p:cNvSpPr>
            <a:spLocks noGrp="1"/>
          </p:cNvSpPr>
          <p:nvPr>
            <p:ph type="dt" sz="half" idx="10"/>
          </p:nvPr>
        </p:nvSpPr>
        <p:spPr/>
        <p:txBody>
          <a:body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A1BFB767-3F75-4C32-899C-35E5AC7E906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33D35C-5BED-4ABE-A790-CE7954C53FBF}"/>
              </a:ext>
            </a:extLst>
          </p:cNvPr>
          <p:cNvSpPr>
            <a:spLocks noGrp="1"/>
          </p:cNvSpPr>
          <p:nvPr>
            <p:ph type="sldNum" sz="quarter" idx="12"/>
          </p:nvPr>
        </p:nvSpPr>
        <p:spPr/>
        <p:txBody>
          <a:bodyPr/>
          <a:lstStyle/>
          <a:p>
            <a:fld id="{BDCE0E2B-5A4F-4319-A1C4-2D1C1D6AAF6A}" type="slidenum">
              <a:rPr lang="it-IT" smtClean="0"/>
              <a:t>‹N›</a:t>
            </a:fld>
            <a:endParaRPr lang="it-IT"/>
          </a:p>
        </p:txBody>
      </p:sp>
    </p:spTree>
    <p:extLst>
      <p:ext uri="{BB962C8B-B14F-4D97-AF65-F5344CB8AC3E}">
        <p14:creationId xmlns:p14="http://schemas.microsoft.com/office/powerpoint/2010/main" val="317490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AEA5AB5-472B-4902-95AF-1C9D6D51426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6AE2B5C-B67C-4955-B1FC-008D80D4F28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0C02DB-3AC0-4B44-B43A-15AB2C273AC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385E0A9-F1C9-4660-8C03-0BA4069C7C89}" type="datetimeFigureOut">
              <a:rPr lang="it-IT" smtClean="0"/>
              <a:t>12/11/2021</a:t>
            </a:fld>
            <a:endParaRPr lang="it-IT"/>
          </a:p>
        </p:txBody>
      </p:sp>
      <p:sp>
        <p:nvSpPr>
          <p:cNvPr id="5" name="Segnaposto piè di pagina 4">
            <a:extLst>
              <a:ext uri="{FF2B5EF4-FFF2-40B4-BE49-F238E27FC236}">
                <a16:creationId xmlns:a16="http://schemas.microsoft.com/office/drawing/2014/main" id="{67C828C5-747D-4050-871F-A4FBED252C2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853E02-2121-4D51-8E72-F110ADC3533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E0E2B-5A4F-4319-A1C4-2D1C1D6AAF6A}" type="slidenum">
              <a:rPr lang="it-IT" smtClean="0"/>
              <a:t>‹N›</a:t>
            </a:fld>
            <a:endParaRPr lang="it-IT"/>
          </a:p>
        </p:txBody>
      </p:sp>
    </p:spTree>
    <p:extLst>
      <p:ext uri="{BB962C8B-B14F-4D97-AF65-F5344CB8AC3E}">
        <p14:creationId xmlns:p14="http://schemas.microsoft.com/office/powerpoint/2010/main" val="2719011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a:latin typeface="+mj-lt"/>
              </a:rPr>
              <a:t>Book exercise</a:t>
            </a: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3416320"/>
          </a:xfrm>
          <a:prstGeom prst="rect">
            <a:avLst/>
          </a:prstGeom>
          <a:noFill/>
        </p:spPr>
        <p:txBody>
          <a:bodyPr wrap="square">
            <a:spAutoFit/>
          </a:bodyPr>
          <a:lstStyle/>
          <a:p>
            <a:pPr algn="l"/>
            <a:r>
              <a:rPr lang="en-US" b="1" dirty="0">
                <a:solidFill>
                  <a:srgbClr val="0081AD"/>
                </a:solidFill>
                <a:latin typeface="AdvOTbc475f09"/>
              </a:rPr>
              <a:t>Exercise 3.26 </a:t>
            </a:r>
            <a:endParaRPr lang="it-IT" b="1" dirty="0">
              <a:solidFill>
                <a:srgbClr val="0081AD"/>
              </a:solidFill>
              <a:latin typeface="AdvOTbc475f09"/>
            </a:endParaRPr>
          </a:p>
          <a:p>
            <a:pPr algn="l"/>
            <a:endParaRPr lang="it-IT" sz="1800" b="1" i="0" u="none" strike="noStrike" baseline="0" dirty="0">
              <a:solidFill>
                <a:srgbClr val="0081AD"/>
              </a:solidFill>
              <a:latin typeface="AdvOTbc475f09"/>
            </a:endParaRPr>
          </a:p>
          <a:p>
            <a:pPr algn="l"/>
            <a:r>
              <a:rPr lang="en-US" sz="1800" b="0" i="0" u="none" strike="noStrike" baseline="0" dirty="0">
                <a:latin typeface="AdvOTbc475f09"/>
              </a:rPr>
              <a:t>You have been enlisted to design a soda machine dispenser for your department lounge. Sodas cost only 25 cents. The machine accepts nickels (5 cents), dimes (10 cents), and quarters (25 cents). When enough coins have been inserted, it dispenses the soda and returns any necessary change. Design an FSM controller for the soda machine. The FSM inputs are </a:t>
            </a:r>
            <a:r>
              <a:rPr lang="en-US" sz="1800" b="0" i="0" u="none" strike="noStrike" baseline="0" dirty="0">
                <a:latin typeface="AdvOT638a931c.I"/>
              </a:rPr>
              <a:t>Nickel</a:t>
            </a:r>
            <a:r>
              <a:rPr lang="en-US" sz="1800" b="0" i="0" u="none" strike="noStrike" baseline="0" dirty="0">
                <a:latin typeface="AdvOTbc475f09"/>
              </a:rPr>
              <a:t>, </a:t>
            </a:r>
            <a:r>
              <a:rPr lang="en-US" sz="1800" b="0" i="0" u="none" strike="noStrike" baseline="0" dirty="0">
                <a:latin typeface="AdvOT638a931c.I"/>
              </a:rPr>
              <a:t>Dime</a:t>
            </a:r>
            <a:r>
              <a:rPr lang="en-US" sz="1800" b="0" i="0" u="none" strike="noStrike" baseline="0" dirty="0">
                <a:latin typeface="AdvOTbc475f09"/>
              </a:rPr>
              <a:t>, and </a:t>
            </a:r>
            <a:r>
              <a:rPr lang="en-US" sz="1800" b="0" i="0" u="none" strike="noStrike" baseline="0" dirty="0">
                <a:latin typeface="AdvOT638a931c.I"/>
              </a:rPr>
              <a:t>Quarter</a:t>
            </a:r>
            <a:r>
              <a:rPr lang="en-US" sz="1800" b="0" i="0" u="none" strike="noStrike" baseline="0" dirty="0">
                <a:latin typeface="AdvOTbc475f09"/>
              </a:rPr>
              <a:t>, indicating which coin was inserted. Assume that exactly one coin is inserted on each cycle. The outputs are </a:t>
            </a:r>
            <a:r>
              <a:rPr lang="en-US" sz="1800" b="0" i="0" u="none" strike="noStrike" baseline="0" dirty="0">
                <a:latin typeface="AdvOT638a931c.I"/>
              </a:rPr>
              <a:t>Dispense</a:t>
            </a:r>
            <a:r>
              <a:rPr lang="en-US" sz="1800" b="0" i="0" u="none" strike="noStrike" baseline="0" dirty="0">
                <a:latin typeface="AdvOTbc475f09"/>
              </a:rPr>
              <a:t>, </a:t>
            </a:r>
            <a:r>
              <a:rPr lang="en-US" sz="1800" b="0" i="0" u="none" strike="noStrike" baseline="0" dirty="0" err="1">
                <a:latin typeface="AdvOT638a931c.I"/>
              </a:rPr>
              <a:t>ReturnNickel</a:t>
            </a:r>
            <a:r>
              <a:rPr lang="en-US" sz="1800" b="0" i="0" u="none" strike="noStrike" baseline="0" dirty="0">
                <a:latin typeface="AdvOTbc475f09"/>
              </a:rPr>
              <a:t>, </a:t>
            </a:r>
            <a:r>
              <a:rPr lang="en-US" sz="1800" b="0" i="0" u="none" strike="noStrike" baseline="0" dirty="0" err="1">
                <a:latin typeface="AdvOT638a931c.I"/>
              </a:rPr>
              <a:t>ReturnDime</a:t>
            </a:r>
            <a:r>
              <a:rPr lang="en-US" sz="1800" b="0" i="0" u="none" strike="noStrike" baseline="0" dirty="0">
                <a:latin typeface="AdvOTbc475f09"/>
              </a:rPr>
              <a:t>, and </a:t>
            </a:r>
            <a:r>
              <a:rPr lang="en-US" sz="1800" b="0" i="0" u="none" strike="noStrike" baseline="0" dirty="0" err="1">
                <a:latin typeface="AdvOT638a931c.I"/>
              </a:rPr>
              <a:t>ReturnTwoDimes</a:t>
            </a:r>
            <a:r>
              <a:rPr lang="en-US" sz="1800" b="0" i="0" u="none" strike="noStrike" baseline="0" dirty="0">
                <a:latin typeface="AdvOTbc475f09"/>
              </a:rPr>
              <a:t>. When the FSM reaches 25 cents, it asserts </a:t>
            </a:r>
            <a:r>
              <a:rPr lang="en-US" sz="1800" b="0" i="0" u="none" strike="noStrike" baseline="0" dirty="0">
                <a:latin typeface="AdvOT638a931c.I"/>
              </a:rPr>
              <a:t>Dispense </a:t>
            </a:r>
            <a:r>
              <a:rPr lang="en-US" sz="1800" b="0" i="0" u="none" strike="noStrike" baseline="0" dirty="0">
                <a:latin typeface="AdvOTbc475f09"/>
              </a:rPr>
              <a:t>and the necessary </a:t>
            </a:r>
            <a:r>
              <a:rPr lang="en-US" sz="1800" b="0" i="0" u="none" strike="noStrike" baseline="0" dirty="0">
                <a:latin typeface="AdvOT638a931c.I"/>
              </a:rPr>
              <a:t>Return </a:t>
            </a:r>
            <a:r>
              <a:rPr lang="en-US" sz="1800" b="0" i="0" u="none" strike="noStrike" baseline="0" dirty="0">
                <a:latin typeface="AdvOTbc475f09"/>
              </a:rPr>
              <a:t>outputs required to deliver the appropriate change. Then it should be ready to start accepting coins for another soda.</a:t>
            </a:r>
            <a:endParaRPr lang="it-IT" sz="1800" b="0" i="0" u="none" strike="noStrike" baseline="0" dirty="0">
              <a:solidFill>
                <a:srgbClr val="000000"/>
              </a:solidFill>
              <a:latin typeface="AdvOTbc475f09"/>
            </a:endParaRPr>
          </a:p>
        </p:txBody>
      </p:sp>
    </p:spTree>
    <p:extLst>
      <p:ext uri="{BB962C8B-B14F-4D97-AF65-F5344CB8AC3E}">
        <p14:creationId xmlns:p14="http://schemas.microsoft.com/office/powerpoint/2010/main" val="12738428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 (soluzione)</a:t>
            </a:r>
          </a:p>
        </p:txBody>
      </p:sp>
      <p:sp>
        <p:nvSpPr>
          <p:cNvPr id="35" name="Ovale 34">
            <a:extLst>
              <a:ext uri="{FF2B5EF4-FFF2-40B4-BE49-F238E27FC236}">
                <a16:creationId xmlns:a16="http://schemas.microsoft.com/office/drawing/2014/main" id="{4C1D27B6-753A-4F97-BC3A-D37DB11C5BA6}"/>
              </a:ext>
            </a:extLst>
          </p:cNvPr>
          <p:cNvSpPr/>
          <p:nvPr/>
        </p:nvSpPr>
        <p:spPr>
          <a:xfrm>
            <a:off x="816284" y="3012424"/>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R</a:t>
            </a:r>
          </a:p>
        </p:txBody>
      </p:sp>
      <p:sp>
        <p:nvSpPr>
          <p:cNvPr id="49" name="Ovale 48">
            <a:extLst>
              <a:ext uri="{FF2B5EF4-FFF2-40B4-BE49-F238E27FC236}">
                <a16:creationId xmlns:a16="http://schemas.microsoft.com/office/drawing/2014/main" id="{D2F11CC9-EF62-4EDD-9A03-A88CE2DB6454}"/>
              </a:ext>
            </a:extLst>
          </p:cNvPr>
          <p:cNvSpPr/>
          <p:nvPr/>
        </p:nvSpPr>
        <p:spPr>
          <a:xfrm>
            <a:off x="4011113"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S20</a:t>
            </a:r>
          </a:p>
        </p:txBody>
      </p:sp>
      <p:sp>
        <p:nvSpPr>
          <p:cNvPr id="56" name="Ovale 55">
            <a:extLst>
              <a:ext uri="{FF2B5EF4-FFF2-40B4-BE49-F238E27FC236}">
                <a16:creationId xmlns:a16="http://schemas.microsoft.com/office/drawing/2014/main" id="{BD13D56B-9CED-4ABC-BA61-C876B5624393}"/>
              </a:ext>
            </a:extLst>
          </p:cNvPr>
          <p:cNvSpPr/>
          <p:nvPr/>
        </p:nvSpPr>
        <p:spPr>
          <a:xfrm>
            <a:off x="2413699"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sp>
        <p:nvSpPr>
          <p:cNvPr id="26" name="Ovale 25">
            <a:extLst>
              <a:ext uri="{FF2B5EF4-FFF2-40B4-BE49-F238E27FC236}">
                <a16:creationId xmlns:a16="http://schemas.microsoft.com/office/drawing/2014/main" id="{BDD539E0-868E-4D32-ABA3-FAF02CB70A16}"/>
              </a:ext>
            </a:extLst>
          </p:cNvPr>
          <p:cNvSpPr/>
          <p:nvPr/>
        </p:nvSpPr>
        <p:spPr>
          <a:xfrm>
            <a:off x="5608528"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S30</a:t>
            </a:r>
          </a:p>
        </p:txBody>
      </p:sp>
      <p:sp>
        <p:nvSpPr>
          <p:cNvPr id="27" name="Ovale 26">
            <a:extLst>
              <a:ext uri="{FF2B5EF4-FFF2-40B4-BE49-F238E27FC236}">
                <a16:creationId xmlns:a16="http://schemas.microsoft.com/office/drawing/2014/main" id="{38B158EE-3FA3-4956-BB68-9A223EBD8511}"/>
              </a:ext>
            </a:extLst>
          </p:cNvPr>
          <p:cNvSpPr/>
          <p:nvPr/>
        </p:nvSpPr>
        <p:spPr>
          <a:xfrm>
            <a:off x="7205942" y="3047353"/>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S40</a:t>
            </a:r>
          </a:p>
        </p:txBody>
      </p:sp>
      <p:cxnSp>
        <p:nvCxnSpPr>
          <p:cNvPr id="28" name="Connettore curvo 27">
            <a:extLst>
              <a:ext uri="{FF2B5EF4-FFF2-40B4-BE49-F238E27FC236}">
                <a16:creationId xmlns:a16="http://schemas.microsoft.com/office/drawing/2014/main" id="{F93D04E2-D2BA-4192-AD75-A07FB960A662}"/>
              </a:ext>
            </a:extLst>
          </p:cNvPr>
          <p:cNvCxnSpPr>
            <a:cxnSpLocks/>
            <a:stCxn id="35" idx="0"/>
            <a:endCxn id="56" idx="0"/>
          </p:cNvCxnSpPr>
          <p:nvPr/>
        </p:nvCxnSpPr>
        <p:spPr>
          <a:xfrm rot="16200000" flipH="1">
            <a:off x="2160497" y="2231180"/>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ttore curvo 35">
            <a:extLst>
              <a:ext uri="{FF2B5EF4-FFF2-40B4-BE49-F238E27FC236}">
                <a16:creationId xmlns:a16="http://schemas.microsoft.com/office/drawing/2014/main" id="{BB23BC59-2898-46BA-8E32-5617F64434B8}"/>
              </a:ext>
            </a:extLst>
          </p:cNvPr>
          <p:cNvCxnSpPr>
            <a:cxnSpLocks/>
            <a:stCxn id="35" idx="3"/>
            <a:endCxn id="35" idx="1"/>
          </p:cNvCxnSpPr>
          <p:nvPr/>
        </p:nvCxnSpPr>
        <p:spPr>
          <a:xfrm rot="5400000" flipH="1">
            <a:off x="593952" y="3560040"/>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F719F8D6-20CC-4795-9E12-C6519D246001}"/>
              </a:ext>
            </a:extLst>
          </p:cNvPr>
          <p:cNvSpPr txBox="1"/>
          <p:nvPr/>
        </p:nvSpPr>
        <p:spPr>
          <a:xfrm>
            <a:off x="441170" y="3953126"/>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001/1</a:t>
            </a:r>
          </a:p>
        </p:txBody>
      </p:sp>
      <p:sp>
        <p:nvSpPr>
          <p:cNvPr id="38" name="CasellaDiTesto 37">
            <a:extLst>
              <a:ext uri="{FF2B5EF4-FFF2-40B4-BE49-F238E27FC236}">
                <a16:creationId xmlns:a16="http://schemas.microsoft.com/office/drawing/2014/main" id="{F504C85F-3667-4814-B635-C003792E67F4}"/>
              </a:ext>
            </a:extLst>
          </p:cNvPr>
          <p:cNvSpPr txBox="1"/>
          <p:nvPr/>
        </p:nvSpPr>
        <p:spPr>
          <a:xfrm>
            <a:off x="1990404" y="245023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54" name="Connettore curvo 53">
            <a:extLst>
              <a:ext uri="{FF2B5EF4-FFF2-40B4-BE49-F238E27FC236}">
                <a16:creationId xmlns:a16="http://schemas.microsoft.com/office/drawing/2014/main" id="{113A96B7-AE76-4113-8606-B48645F28986}"/>
              </a:ext>
            </a:extLst>
          </p:cNvPr>
          <p:cNvCxnSpPr>
            <a:cxnSpLocks/>
          </p:cNvCxnSpPr>
          <p:nvPr/>
        </p:nvCxnSpPr>
        <p:spPr>
          <a:xfrm rot="16200000" flipH="1">
            <a:off x="3763999" y="2222450"/>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asellaDiTesto 57">
            <a:extLst>
              <a:ext uri="{FF2B5EF4-FFF2-40B4-BE49-F238E27FC236}">
                <a16:creationId xmlns:a16="http://schemas.microsoft.com/office/drawing/2014/main" id="{FFDEF84C-2625-4D3A-A156-7C18050446F2}"/>
              </a:ext>
            </a:extLst>
          </p:cNvPr>
          <p:cNvSpPr txBox="1"/>
          <p:nvPr/>
        </p:nvSpPr>
        <p:spPr>
          <a:xfrm>
            <a:off x="3503022" y="2457421"/>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59" name="Connettore curvo 58">
            <a:extLst>
              <a:ext uri="{FF2B5EF4-FFF2-40B4-BE49-F238E27FC236}">
                <a16:creationId xmlns:a16="http://schemas.microsoft.com/office/drawing/2014/main" id="{8B6D600C-AB94-4861-B1F2-D43A5D645476}"/>
              </a:ext>
            </a:extLst>
          </p:cNvPr>
          <p:cNvCxnSpPr>
            <a:cxnSpLocks/>
          </p:cNvCxnSpPr>
          <p:nvPr/>
        </p:nvCxnSpPr>
        <p:spPr>
          <a:xfrm rot="16200000" flipH="1">
            <a:off x="5382488" y="2239915"/>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asellaDiTesto 59">
            <a:extLst>
              <a:ext uri="{FF2B5EF4-FFF2-40B4-BE49-F238E27FC236}">
                <a16:creationId xmlns:a16="http://schemas.microsoft.com/office/drawing/2014/main" id="{D95DD6BD-6917-4E66-9840-CB4DEBD011DD}"/>
              </a:ext>
            </a:extLst>
          </p:cNvPr>
          <p:cNvSpPr txBox="1"/>
          <p:nvPr/>
        </p:nvSpPr>
        <p:spPr>
          <a:xfrm>
            <a:off x="5181774" y="245023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61" name="Connettore curvo 60">
            <a:extLst>
              <a:ext uri="{FF2B5EF4-FFF2-40B4-BE49-F238E27FC236}">
                <a16:creationId xmlns:a16="http://schemas.microsoft.com/office/drawing/2014/main" id="{E9102B86-C567-43C4-81C0-D158FA4CDB5F}"/>
              </a:ext>
            </a:extLst>
          </p:cNvPr>
          <p:cNvCxnSpPr>
            <a:cxnSpLocks/>
          </p:cNvCxnSpPr>
          <p:nvPr/>
        </p:nvCxnSpPr>
        <p:spPr>
          <a:xfrm rot="16200000" flipH="1">
            <a:off x="6990723" y="2227291"/>
            <a:ext cx="34930" cy="1597415"/>
          </a:xfrm>
          <a:prstGeom prst="curvedConnector3">
            <a:avLst>
              <a:gd name="adj1" fmla="val -920329"/>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8E315624-8845-48EC-B34B-6129311EB648}"/>
              </a:ext>
            </a:extLst>
          </p:cNvPr>
          <p:cNvSpPr txBox="1"/>
          <p:nvPr/>
        </p:nvSpPr>
        <p:spPr>
          <a:xfrm>
            <a:off x="6734469" y="2408990"/>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100/0</a:t>
            </a:r>
          </a:p>
        </p:txBody>
      </p:sp>
      <p:cxnSp>
        <p:nvCxnSpPr>
          <p:cNvPr id="63" name="Connettore curvo 62">
            <a:extLst>
              <a:ext uri="{FF2B5EF4-FFF2-40B4-BE49-F238E27FC236}">
                <a16:creationId xmlns:a16="http://schemas.microsoft.com/office/drawing/2014/main" id="{C11FF1C8-259E-4DFE-8206-5CD62EFF23F7}"/>
              </a:ext>
            </a:extLst>
          </p:cNvPr>
          <p:cNvCxnSpPr>
            <a:cxnSpLocks/>
            <a:stCxn id="35" idx="4"/>
            <a:endCxn id="49" idx="4"/>
          </p:cNvCxnSpPr>
          <p:nvPr/>
        </p:nvCxnSpPr>
        <p:spPr>
          <a:xfrm rot="16200000" flipH="1">
            <a:off x="2959205" y="2527706"/>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BB93D833-FC5E-48E1-AC5F-BE8751FA44E6}"/>
              </a:ext>
            </a:extLst>
          </p:cNvPr>
          <p:cNvSpPr txBox="1"/>
          <p:nvPr/>
        </p:nvSpPr>
        <p:spPr>
          <a:xfrm>
            <a:off x="1621078" y="4594018"/>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67" name="Connettore curvo 66">
            <a:extLst>
              <a:ext uri="{FF2B5EF4-FFF2-40B4-BE49-F238E27FC236}">
                <a16:creationId xmlns:a16="http://schemas.microsoft.com/office/drawing/2014/main" id="{7732C3A1-149C-4D15-A0E6-2EADF93BC4BF}"/>
              </a:ext>
            </a:extLst>
          </p:cNvPr>
          <p:cNvCxnSpPr>
            <a:cxnSpLocks/>
          </p:cNvCxnSpPr>
          <p:nvPr/>
        </p:nvCxnSpPr>
        <p:spPr>
          <a:xfrm rot="16200000" flipH="1">
            <a:off x="4575610" y="2524694"/>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CasellaDiTesto 68">
            <a:extLst>
              <a:ext uri="{FF2B5EF4-FFF2-40B4-BE49-F238E27FC236}">
                <a16:creationId xmlns:a16="http://schemas.microsoft.com/office/drawing/2014/main" id="{E933CBFA-779A-4758-8828-3B284F72D7AA}"/>
              </a:ext>
            </a:extLst>
          </p:cNvPr>
          <p:cNvSpPr txBox="1"/>
          <p:nvPr/>
        </p:nvSpPr>
        <p:spPr>
          <a:xfrm>
            <a:off x="4312549" y="4759643"/>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70" name="Connettore curvo 69">
            <a:extLst>
              <a:ext uri="{FF2B5EF4-FFF2-40B4-BE49-F238E27FC236}">
                <a16:creationId xmlns:a16="http://schemas.microsoft.com/office/drawing/2014/main" id="{91EE4184-B42A-4307-B6EC-82179ABFEAD2}"/>
              </a:ext>
            </a:extLst>
          </p:cNvPr>
          <p:cNvCxnSpPr>
            <a:cxnSpLocks/>
          </p:cNvCxnSpPr>
          <p:nvPr/>
        </p:nvCxnSpPr>
        <p:spPr>
          <a:xfrm rot="16200000" flipH="1">
            <a:off x="6192015" y="2521681"/>
            <a:ext cx="34930" cy="3194829"/>
          </a:xfrm>
          <a:prstGeom prst="curvedConnector3">
            <a:avLst>
              <a:gd name="adj1" fmla="val 181795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A2A25027-3D58-40A5-9AA9-C115753D98CA}"/>
              </a:ext>
            </a:extLst>
          </p:cNvPr>
          <p:cNvSpPr txBox="1"/>
          <p:nvPr/>
        </p:nvSpPr>
        <p:spPr>
          <a:xfrm>
            <a:off x="5608528" y="4693427"/>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010/0</a:t>
            </a:r>
          </a:p>
        </p:txBody>
      </p:sp>
      <p:cxnSp>
        <p:nvCxnSpPr>
          <p:cNvPr id="73" name="Connettore curvo 72">
            <a:extLst>
              <a:ext uri="{FF2B5EF4-FFF2-40B4-BE49-F238E27FC236}">
                <a16:creationId xmlns:a16="http://schemas.microsoft.com/office/drawing/2014/main" id="{8F3A8030-0C85-4C17-A796-3842462B8589}"/>
              </a:ext>
            </a:extLst>
          </p:cNvPr>
          <p:cNvCxnSpPr>
            <a:cxnSpLocks/>
          </p:cNvCxnSpPr>
          <p:nvPr/>
        </p:nvCxnSpPr>
        <p:spPr>
          <a:xfrm rot="5400000" flipH="1">
            <a:off x="2160065"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75458BEA-B3F5-48D1-9750-60ADE8B27F05}"/>
              </a:ext>
            </a:extLst>
          </p:cNvPr>
          <p:cNvSpPr txBox="1"/>
          <p:nvPr/>
        </p:nvSpPr>
        <p:spPr>
          <a:xfrm>
            <a:off x="1985642" y="3998061"/>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001/1</a:t>
            </a:r>
          </a:p>
        </p:txBody>
      </p:sp>
      <p:cxnSp>
        <p:nvCxnSpPr>
          <p:cNvPr id="75" name="Connettore curvo 74">
            <a:extLst>
              <a:ext uri="{FF2B5EF4-FFF2-40B4-BE49-F238E27FC236}">
                <a16:creationId xmlns:a16="http://schemas.microsoft.com/office/drawing/2014/main" id="{1C5488A6-FB79-4E75-A885-32D5BD8A18E9}"/>
              </a:ext>
            </a:extLst>
          </p:cNvPr>
          <p:cNvCxnSpPr>
            <a:cxnSpLocks/>
          </p:cNvCxnSpPr>
          <p:nvPr/>
        </p:nvCxnSpPr>
        <p:spPr>
          <a:xfrm rot="5400000" flipH="1">
            <a:off x="3758131"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E23EFDD8-943C-42C1-AB6F-3BCFC1C92A78}"/>
              </a:ext>
            </a:extLst>
          </p:cNvPr>
          <p:cNvSpPr txBox="1"/>
          <p:nvPr/>
        </p:nvSpPr>
        <p:spPr>
          <a:xfrm>
            <a:off x="3559824"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77" name="Connettore curvo 76">
            <a:extLst>
              <a:ext uri="{FF2B5EF4-FFF2-40B4-BE49-F238E27FC236}">
                <a16:creationId xmlns:a16="http://schemas.microsoft.com/office/drawing/2014/main" id="{85EAF0FC-2F9C-46FF-8CA2-F6F2C9AB6BA9}"/>
              </a:ext>
            </a:extLst>
          </p:cNvPr>
          <p:cNvCxnSpPr>
            <a:cxnSpLocks/>
          </p:cNvCxnSpPr>
          <p:nvPr/>
        </p:nvCxnSpPr>
        <p:spPr>
          <a:xfrm rot="5400000" flipH="1">
            <a:off x="5356198"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73559C44-C87A-44A3-A224-9DAC47E84553}"/>
              </a:ext>
            </a:extLst>
          </p:cNvPr>
          <p:cNvSpPr txBox="1"/>
          <p:nvPr/>
        </p:nvSpPr>
        <p:spPr>
          <a:xfrm>
            <a:off x="5157890"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80" name="Connettore curvo 79">
            <a:extLst>
              <a:ext uri="{FF2B5EF4-FFF2-40B4-BE49-F238E27FC236}">
                <a16:creationId xmlns:a16="http://schemas.microsoft.com/office/drawing/2014/main" id="{7EAFA733-E9A5-4861-A9C4-5450BF309B53}"/>
              </a:ext>
            </a:extLst>
          </p:cNvPr>
          <p:cNvCxnSpPr>
            <a:cxnSpLocks/>
          </p:cNvCxnSpPr>
          <p:nvPr/>
        </p:nvCxnSpPr>
        <p:spPr>
          <a:xfrm rot="5400000" flipH="1">
            <a:off x="6954264" y="3625637"/>
            <a:ext cx="774446" cy="9525"/>
          </a:xfrm>
          <a:prstGeom prst="curvedConnector5">
            <a:avLst>
              <a:gd name="adj1" fmla="val -4711"/>
              <a:gd name="adj2" fmla="val 4095252"/>
              <a:gd name="adj3" fmla="val 10670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CasellaDiTesto 80">
            <a:extLst>
              <a:ext uri="{FF2B5EF4-FFF2-40B4-BE49-F238E27FC236}">
                <a16:creationId xmlns:a16="http://schemas.microsoft.com/office/drawing/2014/main" id="{E792A17A-8C2C-49A4-8B88-E95A4E9F6300}"/>
              </a:ext>
            </a:extLst>
          </p:cNvPr>
          <p:cNvSpPr txBox="1"/>
          <p:nvPr/>
        </p:nvSpPr>
        <p:spPr>
          <a:xfrm>
            <a:off x="6755956" y="3998061"/>
            <a:ext cx="604653" cy="300082"/>
          </a:xfrm>
          <a:prstGeom prst="rect">
            <a:avLst/>
          </a:prstGeom>
          <a:noFill/>
        </p:spPr>
        <p:txBody>
          <a:bodyPr wrap="none" rtlCol="0">
            <a:spAutoFit/>
          </a:bodyPr>
          <a:lstStyle/>
          <a:p>
            <a:pPr algn="just" defTabSz="685800"/>
            <a:r>
              <a:rPr lang="it-IT" sz="1350" dirty="0">
                <a:solidFill>
                  <a:prstClr val="black"/>
                </a:solidFill>
                <a:latin typeface="Calibri" panose="020F0502020204030204"/>
              </a:rPr>
              <a:t>001/1</a:t>
            </a:r>
          </a:p>
        </p:txBody>
      </p:sp>
      <p:cxnSp>
        <p:nvCxnSpPr>
          <p:cNvPr id="82" name="Connettore curvo 81">
            <a:extLst>
              <a:ext uri="{FF2B5EF4-FFF2-40B4-BE49-F238E27FC236}">
                <a16:creationId xmlns:a16="http://schemas.microsoft.com/office/drawing/2014/main" id="{40A7CFD8-BB4E-443B-8BE8-6C4C8F8EA3BD}"/>
              </a:ext>
            </a:extLst>
          </p:cNvPr>
          <p:cNvCxnSpPr>
            <a:cxnSpLocks/>
            <a:endCxn id="35" idx="4"/>
          </p:cNvCxnSpPr>
          <p:nvPr/>
        </p:nvCxnSpPr>
        <p:spPr>
          <a:xfrm rot="10800000" flipV="1">
            <a:off x="1379256" y="4101629"/>
            <a:ext cx="5025740" cy="6027"/>
          </a:xfrm>
          <a:prstGeom prst="bentConnector4">
            <a:avLst>
              <a:gd name="adj1" fmla="val 207"/>
              <a:gd name="adj2" fmla="val 25180326"/>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CasellaDiTesto 88">
            <a:extLst>
              <a:ext uri="{FF2B5EF4-FFF2-40B4-BE49-F238E27FC236}">
                <a16:creationId xmlns:a16="http://schemas.microsoft.com/office/drawing/2014/main" id="{3AC067A9-AE51-41B6-985E-0CDF532603A8}"/>
              </a:ext>
            </a:extLst>
          </p:cNvPr>
          <p:cNvSpPr txBox="1"/>
          <p:nvPr/>
        </p:nvSpPr>
        <p:spPr>
          <a:xfrm>
            <a:off x="6385114" y="5329336"/>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010/1</a:t>
            </a:r>
          </a:p>
        </p:txBody>
      </p:sp>
      <p:cxnSp>
        <p:nvCxnSpPr>
          <p:cNvPr id="90" name="Connettore curvo 81">
            <a:extLst>
              <a:ext uri="{FF2B5EF4-FFF2-40B4-BE49-F238E27FC236}">
                <a16:creationId xmlns:a16="http://schemas.microsoft.com/office/drawing/2014/main" id="{4FBEC3C9-F5C2-4137-B707-9C36301ABA3C}"/>
              </a:ext>
            </a:extLst>
          </p:cNvPr>
          <p:cNvCxnSpPr>
            <a:cxnSpLocks/>
          </p:cNvCxnSpPr>
          <p:nvPr/>
        </p:nvCxnSpPr>
        <p:spPr>
          <a:xfrm rot="10800000" flipV="1">
            <a:off x="2923699" y="4122107"/>
            <a:ext cx="5025740" cy="6027"/>
          </a:xfrm>
          <a:prstGeom prst="bentConnector4">
            <a:avLst>
              <a:gd name="adj1" fmla="val 207"/>
              <a:gd name="adj2" fmla="val 29773606"/>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asellaDiTesto 93">
            <a:extLst>
              <a:ext uri="{FF2B5EF4-FFF2-40B4-BE49-F238E27FC236}">
                <a16:creationId xmlns:a16="http://schemas.microsoft.com/office/drawing/2014/main" id="{3E81027D-9448-4E2B-B718-2F06E0383842}"/>
              </a:ext>
            </a:extLst>
          </p:cNvPr>
          <p:cNvSpPr txBox="1"/>
          <p:nvPr/>
        </p:nvSpPr>
        <p:spPr>
          <a:xfrm>
            <a:off x="7949440" y="5606335"/>
            <a:ext cx="556883" cy="507831"/>
          </a:xfrm>
          <a:prstGeom prst="rect">
            <a:avLst/>
          </a:prstGeom>
          <a:noFill/>
        </p:spPr>
        <p:txBody>
          <a:bodyPr wrap="square" rtlCol="0">
            <a:spAutoFit/>
          </a:bodyPr>
          <a:lstStyle/>
          <a:p>
            <a:pPr defTabSz="685800"/>
            <a:r>
              <a:rPr lang="it-IT" sz="1350" dirty="0">
                <a:solidFill>
                  <a:prstClr val="black"/>
                </a:solidFill>
                <a:latin typeface="Calibri" panose="020F0502020204030204"/>
              </a:rPr>
              <a:t>010/1</a:t>
            </a:r>
          </a:p>
        </p:txBody>
      </p:sp>
      <p:cxnSp>
        <p:nvCxnSpPr>
          <p:cNvPr id="95" name="Connettore curvo 81">
            <a:extLst>
              <a:ext uri="{FF2B5EF4-FFF2-40B4-BE49-F238E27FC236}">
                <a16:creationId xmlns:a16="http://schemas.microsoft.com/office/drawing/2014/main" id="{3D6D8E44-80AF-4021-B610-5C5B1AA17D73}"/>
              </a:ext>
            </a:extLst>
          </p:cNvPr>
          <p:cNvCxnSpPr>
            <a:cxnSpLocks/>
            <a:endCxn id="35" idx="0"/>
          </p:cNvCxnSpPr>
          <p:nvPr/>
        </p:nvCxnSpPr>
        <p:spPr>
          <a:xfrm rot="10800000">
            <a:off x="1379256" y="3012423"/>
            <a:ext cx="6655301" cy="213288"/>
          </a:xfrm>
          <a:prstGeom prst="bentConnector4">
            <a:avLst>
              <a:gd name="adj1" fmla="val 866"/>
              <a:gd name="adj2" fmla="val 528470"/>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CasellaDiTesto 101">
            <a:extLst>
              <a:ext uri="{FF2B5EF4-FFF2-40B4-BE49-F238E27FC236}">
                <a16:creationId xmlns:a16="http://schemas.microsoft.com/office/drawing/2014/main" id="{6CA76611-43BC-45CC-9766-2681C8296180}"/>
              </a:ext>
            </a:extLst>
          </p:cNvPr>
          <p:cNvSpPr txBox="1"/>
          <p:nvPr/>
        </p:nvSpPr>
        <p:spPr>
          <a:xfrm>
            <a:off x="7157064" y="1875844"/>
            <a:ext cx="604653"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100/1</a:t>
            </a:r>
          </a:p>
        </p:txBody>
      </p:sp>
    </p:spTree>
    <p:extLst>
      <p:ext uri="{BB962C8B-B14F-4D97-AF65-F5344CB8AC3E}">
        <p14:creationId xmlns:p14="http://schemas.microsoft.com/office/powerpoint/2010/main" val="124731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a:t>
            </a:r>
          </a:p>
        </p:txBody>
      </p:sp>
      <p:graphicFrame>
        <p:nvGraphicFramePr>
          <p:cNvPr id="41" name="Tabella 44">
            <a:extLst>
              <a:ext uri="{FF2B5EF4-FFF2-40B4-BE49-F238E27FC236}">
                <a16:creationId xmlns:a16="http://schemas.microsoft.com/office/drawing/2014/main" id="{1072C16A-618A-4714-A028-2A5151ACBD1E}"/>
              </a:ext>
            </a:extLst>
          </p:cNvPr>
          <p:cNvGraphicFramePr>
            <a:graphicFrameLocks noGrp="1"/>
          </p:cNvGraphicFramePr>
          <p:nvPr/>
        </p:nvGraphicFramePr>
        <p:xfrm>
          <a:off x="794957" y="1967972"/>
          <a:ext cx="2544741" cy="3817620"/>
        </p:xfrm>
        <a:graphic>
          <a:graphicData uri="http://schemas.openxmlformats.org/drawingml/2006/table">
            <a:tbl>
              <a:tblPr firstRow="1" bandRow="1">
                <a:tableStyleId>{5C22544A-7EE6-4342-B048-85BDC9FD1C3A}</a:tableStyleId>
              </a:tblPr>
              <a:tblGrid>
                <a:gridCol w="424124">
                  <a:extLst>
                    <a:ext uri="{9D8B030D-6E8A-4147-A177-3AD203B41FA5}">
                      <a16:colId xmlns:a16="http://schemas.microsoft.com/office/drawing/2014/main" val="3158309637"/>
                    </a:ext>
                  </a:extLst>
                </a:gridCol>
                <a:gridCol w="424124">
                  <a:extLst>
                    <a:ext uri="{9D8B030D-6E8A-4147-A177-3AD203B41FA5}">
                      <a16:colId xmlns:a16="http://schemas.microsoft.com/office/drawing/2014/main" val="2080769724"/>
                    </a:ext>
                  </a:extLst>
                </a:gridCol>
                <a:gridCol w="424124">
                  <a:extLst>
                    <a:ext uri="{9D8B030D-6E8A-4147-A177-3AD203B41FA5}">
                      <a16:colId xmlns:a16="http://schemas.microsoft.com/office/drawing/2014/main" val="2752604274"/>
                    </a:ext>
                  </a:extLst>
                </a:gridCol>
                <a:gridCol w="424124">
                  <a:extLst>
                    <a:ext uri="{9D8B030D-6E8A-4147-A177-3AD203B41FA5}">
                      <a16:colId xmlns:a16="http://schemas.microsoft.com/office/drawing/2014/main" val="3281098538"/>
                    </a:ext>
                  </a:extLst>
                </a:gridCol>
                <a:gridCol w="424124">
                  <a:extLst>
                    <a:ext uri="{9D8B030D-6E8A-4147-A177-3AD203B41FA5}">
                      <a16:colId xmlns:a16="http://schemas.microsoft.com/office/drawing/2014/main" val="2161618560"/>
                    </a:ext>
                  </a:extLst>
                </a:gridCol>
                <a:gridCol w="424124">
                  <a:extLst>
                    <a:ext uri="{9D8B030D-6E8A-4147-A177-3AD203B41FA5}">
                      <a16:colId xmlns:a16="http://schemas.microsoft.com/office/drawing/2014/main" val="3419703117"/>
                    </a:ext>
                  </a:extLst>
                </a:gridCol>
              </a:tblGrid>
              <a:tr h="388620">
                <a:tc>
                  <a:txBody>
                    <a:bodyPr/>
                    <a:lstStyle/>
                    <a:p>
                      <a:pPr algn="ctr"/>
                      <a:r>
                        <a:rPr lang="it-IT" sz="1100" dirty="0"/>
                        <a:t>PS</a:t>
                      </a:r>
                    </a:p>
                  </a:txBody>
                  <a:tcPr marL="34290" marR="34290" marT="34290" marB="34290"/>
                </a:tc>
                <a:tc>
                  <a:txBody>
                    <a:bodyPr/>
                    <a:lstStyle/>
                    <a:p>
                      <a:pPr algn="ctr"/>
                      <a:r>
                        <a:rPr lang="it-IT" sz="1100" dirty="0"/>
                        <a:t>I10</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I20</a:t>
                      </a:r>
                    </a:p>
                    <a:p>
                      <a:pPr algn="ctr"/>
                      <a:endParaRPr lang="it-IT" sz="1100" dirty="0"/>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I50</a:t>
                      </a:r>
                    </a:p>
                    <a:p>
                      <a:pPr algn="ctr"/>
                      <a:endParaRPr lang="it-IT" sz="1100" dirty="0"/>
                    </a:p>
                  </a:txBody>
                  <a:tcPr marL="34290" marR="34290" marT="34290" marB="34290"/>
                </a:tc>
                <a:tc>
                  <a:txBody>
                    <a:bodyPr/>
                    <a:lstStyle/>
                    <a:p>
                      <a:pPr algn="ctr"/>
                      <a:r>
                        <a:rPr lang="it-IT" sz="1100" dirty="0"/>
                        <a:t>NS</a:t>
                      </a:r>
                    </a:p>
                  </a:txBody>
                  <a:tcPr marL="34290" marR="34290" marT="34290" marB="34290"/>
                </a:tc>
                <a:tc>
                  <a:txBody>
                    <a:bodyPr/>
                    <a:lstStyle/>
                    <a:p>
                      <a:pPr algn="ctr"/>
                      <a:r>
                        <a:rPr lang="it-IT" sz="1100" dirty="0"/>
                        <a:t>O</a:t>
                      </a:r>
                    </a:p>
                  </a:txBody>
                  <a:tcPr marL="34290" marR="34290" marT="34290" marB="34290"/>
                </a:tc>
                <a:extLst>
                  <a:ext uri="{0D108BD9-81ED-4DB2-BD59-A6C34878D82A}">
                    <a16:rowId xmlns:a16="http://schemas.microsoft.com/office/drawing/2014/main" val="1893874238"/>
                  </a:ext>
                </a:extLst>
              </a:tr>
              <a:tr h="228600">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276531250"/>
                  </a:ext>
                </a:extLst>
              </a:tr>
              <a:tr h="228600">
                <a:tc>
                  <a:txBody>
                    <a:bodyPr/>
                    <a:lstStyle/>
                    <a:p>
                      <a:pPr algn="ctr"/>
                      <a:r>
                        <a:rPr lang="it-IT" sz="1100" dirty="0"/>
                        <a:t>R</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S20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857584782"/>
                  </a:ext>
                </a:extLst>
              </a:tr>
              <a:tr h="228600">
                <a:tc>
                  <a:txBody>
                    <a:bodyPr/>
                    <a:lstStyle/>
                    <a:p>
                      <a:pPr algn="ctr"/>
                      <a:r>
                        <a:rPr lang="it-IT" sz="1100" dirty="0"/>
                        <a:t>R</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845515389"/>
                  </a:ext>
                </a:extLst>
              </a:tr>
              <a:tr h="228600">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S20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3843853216"/>
                  </a:ext>
                </a:extLst>
              </a:tr>
              <a:tr h="228600">
                <a:tc>
                  <a:txBody>
                    <a:bodyPr/>
                    <a:lstStyle/>
                    <a:p>
                      <a:pPr algn="ctr"/>
                      <a:r>
                        <a:rPr lang="it-IT" sz="1100" dirty="0"/>
                        <a:t>S10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100" dirty="0"/>
                        <a:t>S30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4208475016"/>
                  </a:ext>
                </a:extLst>
              </a:tr>
              <a:tr h="228600">
                <a:tc>
                  <a:txBody>
                    <a:bodyPr/>
                    <a:lstStyle/>
                    <a:p>
                      <a:pPr algn="ctr"/>
                      <a:r>
                        <a:rPr lang="it-IT" sz="1100" dirty="0"/>
                        <a:t>S10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553444597"/>
                  </a:ext>
                </a:extLst>
              </a:tr>
              <a:tr h="228600">
                <a:tc>
                  <a:txBody>
                    <a:bodyPr/>
                    <a:lstStyle/>
                    <a:p>
                      <a:pPr algn="ctr"/>
                      <a:r>
                        <a:rPr lang="it-IT" sz="1100" dirty="0"/>
                        <a:t>S20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S30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2538138554"/>
                  </a:ext>
                </a:extLst>
              </a:tr>
              <a:tr h="228600">
                <a:tc>
                  <a:txBody>
                    <a:bodyPr/>
                    <a:lstStyle/>
                    <a:p>
                      <a:pPr algn="ctr"/>
                      <a:r>
                        <a:rPr lang="it-IT" sz="1100" dirty="0"/>
                        <a:t>S20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742611756"/>
                  </a:ext>
                </a:extLst>
              </a:tr>
              <a:tr h="228600">
                <a:tc>
                  <a:txBody>
                    <a:bodyPr/>
                    <a:lstStyle/>
                    <a:p>
                      <a:pPr algn="ctr"/>
                      <a:r>
                        <a:rPr lang="it-IT" sz="1100" dirty="0"/>
                        <a:t>S20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S20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969624230"/>
                  </a:ext>
                </a:extLst>
              </a:tr>
              <a:tr h="228600">
                <a:tc>
                  <a:txBody>
                    <a:bodyPr/>
                    <a:lstStyle/>
                    <a:p>
                      <a:pPr algn="ctr"/>
                      <a:r>
                        <a:rPr lang="it-IT" sz="1100" dirty="0"/>
                        <a:t>S30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0</a:t>
                      </a:r>
                    </a:p>
                  </a:txBody>
                  <a:tcPr marL="34290" marR="34290" marT="34290" marB="34290"/>
                </a:tc>
                <a:extLst>
                  <a:ext uri="{0D108BD9-81ED-4DB2-BD59-A6C34878D82A}">
                    <a16:rowId xmlns:a16="http://schemas.microsoft.com/office/drawing/2014/main" val="1287369029"/>
                  </a:ext>
                </a:extLst>
              </a:tr>
              <a:tr h="228600">
                <a:tc>
                  <a:txBody>
                    <a:bodyPr/>
                    <a:lstStyle/>
                    <a:p>
                      <a:pPr algn="ctr"/>
                      <a:r>
                        <a:rPr lang="it-IT" sz="1100" dirty="0"/>
                        <a:t>S30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574209775"/>
                  </a:ext>
                </a:extLst>
              </a:tr>
              <a:tr h="228600">
                <a:tc>
                  <a:txBody>
                    <a:bodyPr/>
                    <a:lstStyle/>
                    <a:p>
                      <a:pPr algn="ctr"/>
                      <a:r>
                        <a:rPr lang="it-IT" sz="1100" dirty="0"/>
                        <a:t>S30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S30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1606860478"/>
                  </a:ext>
                </a:extLst>
              </a:tr>
              <a:tr h="228600">
                <a:tc>
                  <a:txBody>
                    <a:bodyPr/>
                    <a:lstStyle/>
                    <a:p>
                      <a:pPr algn="ctr"/>
                      <a:r>
                        <a:rPr lang="it-IT" sz="1100" dirty="0"/>
                        <a:t>S40</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R</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581019688"/>
                  </a:ext>
                </a:extLst>
              </a:tr>
              <a:tr h="228600">
                <a:tc>
                  <a:txBody>
                    <a:bodyPr/>
                    <a:lstStyle/>
                    <a:p>
                      <a:pPr algn="ctr"/>
                      <a:r>
                        <a:rPr lang="it-IT" sz="1100" dirty="0"/>
                        <a:t>S40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S10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937612312"/>
                  </a:ext>
                </a:extLst>
              </a:tr>
              <a:tr h="228600">
                <a:tc>
                  <a:txBody>
                    <a:bodyPr/>
                    <a:lstStyle/>
                    <a:p>
                      <a:pPr algn="ctr"/>
                      <a:r>
                        <a:rPr lang="it-IT" sz="1100" dirty="0"/>
                        <a:t>S40</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a:t>
                      </a:r>
                    </a:p>
                  </a:txBody>
                  <a:tcPr marL="34290" marR="34290" marT="34290" marB="34290"/>
                </a:tc>
                <a:tc>
                  <a:txBody>
                    <a:bodyPr/>
                    <a:lstStyle/>
                    <a:p>
                      <a:pPr algn="ctr"/>
                      <a:r>
                        <a:rPr lang="it-IT" sz="1100" dirty="0"/>
                        <a:t>1</a:t>
                      </a:r>
                    </a:p>
                  </a:txBody>
                  <a:tcPr marL="34290" marR="34290" marT="34290" marB="34290"/>
                </a:tc>
                <a:tc>
                  <a:txBody>
                    <a:bodyPr/>
                    <a:lstStyle/>
                    <a:p>
                      <a:pPr algn="ctr"/>
                      <a:r>
                        <a:rPr lang="it-IT" sz="1100" dirty="0"/>
                        <a:t>S40</a:t>
                      </a:r>
                    </a:p>
                  </a:txBody>
                  <a:tcPr marL="34290" marR="34290" marT="34290" marB="34290"/>
                </a:tc>
                <a:tc>
                  <a:txBody>
                    <a:bodyPr/>
                    <a:lstStyle/>
                    <a:p>
                      <a:pPr algn="ctr"/>
                      <a:r>
                        <a:rPr lang="it-IT" sz="1100" dirty="0"/>
                        <a:t>1</a:t>
                      </a:r>
                    </a:p>
                  </a:txBody>
                  <a:tcPr marL="34290" marR="34290" marT="34290" marB="34290"/>
                </a:tc>
                <a:extLst>
                  <a:ext uri="{0D108BD9-81ED-4DB2-BD59-A6C34878D82A}">
                    <a16:rowId xmlns:a16="http://schemas.microsoft.com/office/drawing/2014/main" val="3839666682"/>
                  </a:ext>
                </a:extLst>
              </a:tr>
            </a:tbl>
          </a:graphicData>
        </a:graphic>
      </p:graphicFrame>
    </p:spTree>
    <p:extLst>
      <p:ext uri="{BB962C8B-B14F-4D97-AF65-F5344CB8AC3E}">
        <p14:creationId xmlns:p14="http://schemas.microsoft.com/office/powerpoint/2010/main" val="77798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6"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3200" dirty="0">
              <a:latin typeface="+mj-lt"/>
              <a:cs typeface="Arial" charset="0"/>
            </a:endParaRPr>
          </a:p>
        </p:txBody>
      </p:sp>
      <p:sp>
        <p:nvSpPr>
          <p:cNvPr id="2" name="TextBox 1">
            <a:extLst>
              <a:ext uri="{FF2B5EF4-FFF2-40B4-BE49-F238E27FC236}">
                <a16:creationId xmlns:a16="http://schemas.microsoft.com/office/drawing/2014/main" id="{2ACB6BB3-FE09-47FE-90A3-149A8B97028B}"/>
              </a:ext>
            </a:extLst>
          </p:cNvPr>
          <p:cNvSpPr txBox="1"/>
          <p:nvPr/>
        </p:nvSpPr>
        <p:spPr>
          <a:xfrm>
            <a:off x="381000" y="378572"/>
            <a:ext cx="7924800" cy="769441"/>
          </a:xfrm>
          <a:prstGeom prst="rect">
            <a:avLst/>
          </a:prstGeom>
          <a:noFill/>
        </p:spPr>
        <p:txBody>
          <a:bodyPr wrap="square" rtlCol="0">
            <a:spAutoFit/>
          </a:bodyPr>
          <a:lstStyle/>
          <a:p>
            <a:r>
              <a:rPr lang="en-US" sz="4400" dirty="0" err="1">
                <a:latin typeface="+mj-lt"/>
              </a:rPr>
              <a:t>Esercizi</a:t>
            </a:r>
            <a:endParaRPr lang="en-US" sz="4400" dirty="0">
              <a:latin typeface="+mj-lt"/>
            </a:endParaRPr>
          </a:p>
        </p:txBody>
      </p:sp>
      <p:sp>
        <p:nvSpPr>
          <p:cNvPr id="8" name="CasellaDiTesto 7">
            <a:extLst>
              <a:ext uri="{FF2B5EF4-FFF2-40B4-BE49-F238E27FC236}">
                <a16:creationId xmlns:a16="http://schemas.microsoft.com/office/drawing/2014/main" id="{B49A771A-43D3-414A-9A36-7A9A4D0B7885}"/>
              </a:ext>
            </a:extLst>
          </p:cNvPr>
          <p:cNvSpPr txBox="1"/>
          <p:nvPr/>
        </p:nvSpPr>
        <p:spPr>
          <a:xfrm>
            <a:off x="381000" y="1300413"/>
            <a:ext cx="7620000" cy="1754326"/>
          </a:xfrm>
          <a:prstGeom prst="rect">
            <a:avLst/>
          </a:prstGeom>
          <a:noFill/>
        </p:spPr>
        <p:txBody>
          <a:bodyPr wrap="square">
            <a:spAutoFit/>
          </a:bodyPr>
          <a:lstStyle/>
          <a:p>
            <a:pPr algn="l"/>
            <a:r>
              <a:rPr lang="it-IT" dirty="0">
                <a:latin typeface="AdvOTbc475f09"/>
              </a:rPr>
              <a:t>1) Trasformare la macchina a stati di Moore del semaforo da Moore a </a:t>
            </a:r>
            <a:r>
              <a:rPr lang="it-IT" dirty="0" err="1">
                <a:latin typeface="AdvOTbc475f09"/>
              </a:rPr>
              <a:t>Mealy</a:t>
            </a:r>
            <a:r>
              <a:rPr lang="it-IT" dirty="0">
                <a:latin typeface="AdvOTbc475f09"/>
              </a:rPr>
              <a:t>.</a:t>
            </a:r>
          </a:p>
          <a:p>
            <a:pPr algn="l"/>
            <a:endParaRPr lang="it-IT" sz="1800" i="0" u="none" strike="noStrike" baseline="0" dirty="0">
              <a:latin typeface="AdvOTbc475f09"/>
            </a:endParaRPr>
          </a:p>
          <a:p>
            <a:pPr algn="l"/>
            <a:r>
              <a:rPr lang="it-IT" dirty="0">
                <a:latin typeface="AdvOTbc475f09"/>
              </a:rPr>
              <a:t>2)  Realizzare la macchina a stati dell’esercizio precedente usando 1 FF per stato (</a:t>
            </a:r>
            <a:r>
              <a:rPr lang="it-IT" dirty="0" err="1">
                <a:latin typeface="AdvOTbc475f09"/>
              </a:rPr>
              <a:t>one</a:t>
            </a:r>
            <a:r>
              <a:rPr lang="it-IT" dirty="0">
                <a:latin typeface="AdvOTbc475f09"/>
              </a:rPr>
              <a:t>-hot </a:t>
            </a:r>
            <a:r>
              <a:rPr lang="it-IT" dirty="0" err="1">
                <a:latin typeface="AdvOTbc475f09"/>
              </a:rPr>
              <a:t>encoding</a:t>
            </a:r>
            <a:r>
              <a:rPr lang="it-IT" dirty="0">
                <a:latin typeface="AdvOTbc475f09"/>
              </a:rPr>
              <a:t>).</a:t>
            </a:r>
            <a:endParaRPr lang="it-IT" sz="1800" i="0" u="none" strike="noStrike" baseline="0" dirty="0">
              <a:latin typeface="AdvOTbc475f09"/>
            </a:endParaRPr>
          </a:p>
          <a:p>
            <a:pPr algn="l"/>
            <a:endParaRPr lang="it-IT" sz="1800" i="0" u="none" strike="noStrike" baseline="0" dirty="0">
              <a:latin typeface="AdvOTbc475f09"/>
            </a:endParaRPr>
          </a:p>
        </p:txBody>
      </p:sp>
    </p:spTree>
    <p:extLst>
      <p:ext uri="{BB962C8B-B14F-4D97-AF65-F5344CB8AC3E}">
        <p14:creationId xmlns:p14="http://schemas.microsoft.com/office/powerpoint/2010/main" val="28319466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1</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lnSpcReduction="10000"/>
          </a:bodyPr>
          <a:lstStyle/>
          <a:p>
            <a:pPr marL="0" indent="0">
              <a:buNone/>
            </a:pPr>
            <a:r>
              <a:rPr lang="it-IT" dirty="0"/>
              <a:t>Progettare un circuito sequenziale per il controllo di un motore elettrico.</a:t>
            </a:r>
          </a:p>
          <a:p>
            <a:pPr marL="0" indent="0">
              <a:buNone/>
            </a:pPr>
            <a:r>
              <a:rPr lang="it-IT" dirty="0"/>
              <a:t>Il circuito riceve in input i segnali relativi a due pulsanti A e S</a:t>
            </a:r>
          </a:p>
          <a:p>
            <a:pPr marL="0" indent="0">
              <a:buNone/>
            </a:pPr>
            <a:r>
              <a:rPr lang="it-IT" dirty="0"/>
              <a:t>– A=1 ⇒ accende il motore</a:t>
            </a:r>
          </a:p>
          <a:p>
            <a:pPr marL="0" indent="0">
              <a:buNone/>
            </a:pPr>
            <a:r>
              <a:rPr lang="it-IT" dirty="0"/>
              <a:t>– S=1 ⇒ spegne il motore</a:t>
            </a:r>
          </a:p>
          <a:p>
            <a:pPr marL="0" indent="0">
              <a:buNone/>
            </a:pPr>
            <a:r>
              <a:rPr lang="it-IT" dirty="0"/>
              <a:t>In caso di pressione simultanea dei due pulsanti, S prevale.</a:t>
            </a:r>
          </a:p>
          <a:p>
            <a:pPr marL="0" indent="0">
              <a:buNone/>
            </a:pPr>
            <a:r>
              <a:rPr lang="it-IT" dirty="0"/>
              <a:t>Il circuito fornisce in output un segnale O</a:t>
            </a:r>
          </a:p>
          <a:p>
            <a:pPr marL="0" indent="0">
              <a:buNone/>
            </a:pPr>
            <a:r>
              <a:rPr lang="it-IT" dirty="0"/>
              <a:t>– O=0 ⇒ motore spento</a:t>
            </a:r>
          </a:p>
          <a:p>
            <a:pPr marL="0" indent="0">
              <a:buNone/>
            </a:pPr>
            <a:r>
              <a:rPr lang="it-IT" dirty="0"/>
              <a:t>– O=1 ⇒ motore acceso</a:t>
            </a:r>
          </a:p>
          <a:p>
            <a:pPr marL="0" indent="0">
              <a:buNone/>
            </a:pPr>
            <a:r>
              <a:rPr lang="it-IT" dirty="0"/>
              <a:t>Disegnare la FSM di </a:t>
            </a:r>
            <a:r>
              <a:rPr lang="it-IT" b="1" dirty="0"/>
              <a:t>Moore</a:t>
            </a:r>
            <a:r>
              <a:rPr lang="it-IT" dirty="0"/>
              <a:t> corrispondente e scrivere la tabella di verità</a:t>
            </a:r>
          </a:p>
          <a:p>
            <a:pPr marL="0" indent="0">
              <a:buNone/>
            </a:pPr>
            <a:endParaRPr lang="it-IT" dirty="0"/>
          </a:p>
        </p:txBody>
      </p:sp>
    </p:spTree>
    <p:extLst>
      <p:ext uri="{BB962C8B-B14F-4D97-AF65-F5344CB8AC3E}">
        <p14:creationId xmlns:p14="http://schemas.microsoft.com/office/powerpoint/2010/main" val="830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1 (soluzione)</a:t>
            </a:r>
          </a:p>
        </p:txBody>
      </p:sp>
      <p:sp>
        <p:nvSpPr>
          <p:cNvPr id="6" name="Ovale 5">
            <a:extLst>
              <a:ext uri="{FF2B5EF4-FFF2-40B4-BE49-F238E27FC236}">
                <a16:creationId xmlns:a16="http://schemas.microsoft.com/office/drawing/2014/main" id="{7E44730D-4EC2-4771-ABC9-98031E42E363}"/>
              </a:ext>
            </a:extLst>
          </p:cNvPr>
          <p:cNvSpPr/>
          <p:nvPr/>
        </p:nvSpPr>
        <p:spPr>
          <a:xfrm>
            <a:off x="7699378" y="2886146"/>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sp>
        <p:nvSpPr>
          <p:cNvPr id="7" name="Ovale 6">
            <a:extLst>
              <a:ext uri="{FF2B5EF4-FFF2-40B4-BE49-F238E27FC236}">
                <a16:creationId xmlns:a16="http://schemas.microsoft.com/office/drawing/2014/main" id="{AB9E9A71-866E-4B00-9AD4-685D24CECA48}"/>
              </a:ext>
            </a:extLst>
          </p:cNvPr>
          <p:cNvSpPr/>
          <p:nvPr/>
        </p:nvSpPr>
        <p:spPr>
          <a:xfrm>
            <a:off x="4919273" y="2881384"/>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S0,0</a:t>
            </a:r>
          </a:p>
        </p:txBody>
      </p:sp>
      <p:cxnSp>
        <p:nvCxnSpPr>
          <p:cNvPr id="8" name="Connettore curvo 7">
            <a:extLst>
              <a:ext uri="{FF2B5EF4-FFF2-40B4-BE49-F238E27FC236}">
                <a16:creationId xmlns:a16="http://schemas.microsoft.com/office/drawing/2014/main" id="{69FC73E9-92B3-458F-84D6-1CB87AB30419}"/>
              </a:ext>
            </a:extLst>
          </p:cNvPr>
          <p:cNvCxnSpPr>
            <a:cxnSpLocks/>
            <a:stCxn id="7" idx="0"/>
            <a:endCxn id="6" idx="0"/>
          </p:cNvCxnSpPr>
          <p:nvPr/>
        </p:nvCxnSpPr>
        <p:spPr>
          <a:xfrm rot="16200000" flipH="1">
            <a:off x="6869914" y="1493712"/>
            <a:ext cx="4763" cy="2780105"/>
          </a:xfrm>
          <a:prstGeom prst="curvedConnector3">
            <a:avLst>
              <a:gd name="adj1" fmla="val -142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BA520A23-DC59-44DD-A539-0D8A935E9C44}"/>
              </a:ext>
            </a:extLst>
          </p:cNvPr>
          <p:cNvSpPr txBox="1"/>
          <p:nvPr/>
        </p:nvSpPr>
        <p:spPr>
          <a:xfrm>
            <a:off x="6668107" y="1918267"/>
            <a:ext cx="627095"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AS=10</a:t>
            </a:r>
          </a:p>
        </p:txBody>
      </p:sp>
      <p:cxnSp>
        <p:nvCxnSpPr>
          <p:cNvPr id="22" name="Connettore curvo 21">
            <a:extLst>
              <a:ext uri="{FF2B5EF4-FFF2-40B4-BE49-F238E27FC236}">
                <a16:creationId xmlns:a16="http://schemas.microsoft.com/office/drawing/2014/main" id="{F5C5BBFB-2AFE-4F93-BE79-269D6BFBF6B2}"/>
              </a:ext>
            </a:extLst>
          </p:cNvPr>
          <p:cNvCxnSpPr>
            <a:cxnSpLocks/>
            <a:stCxn id="6" idx="6"/>
            <a:endCxn id="6" idx="0"/>
          </p:cNvCxnSpPr>
          <p:nvPr/>
        </p:nvCxnSpPr>
        <p:spPr>
          <a:xfrm flipH="1" flipV="1">
            <a:off x="8262349" y="2886146"/>
            <a:ext cx="562970" cy="547617"/>
          </a:xfrm>
          <a:prstGeom prst="curvedConnector4">
            <a:avLst>
              <a:gd name="adj1" fmla="val -30455"/>
              <a:gd name="adj2" fmla="val 131308"/>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578D77F9-9D0F-4A5F-9853-E050358F8A24}"/>
              </a:ext>
            </a:extLst>
          </p:cNvPr>
          <p:cNvSpPr txBox="1"/>
          <p:nvPr/>
        </p:nvSpPr>
        <p:spPr>
          <a:xfrm>
            <a:off x="4317812" y="2226422"/>
            <a:ext cx="106631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AS=00,01,11</a:t>
            </a:r>
          </a:p>
        </p:txBody>
      </p:sp>
      <p:cxnSp>
        <p:nvCxnSpPr>
          <p:cNvPr id="28" name="Connettore curvo 27">
            <a:extLst>
              <a:ext uri="{FF2B5EF4-FFF2-40B4-BE49-F238E27FC236}">
                <a16:creationId xmlns:a16="http://schemas.microsoft.com/office/drawing/2014/main" id="{6E6C81B6-031E-461D-9C56-13554A79E4CB}"/>
              </a:ext>
            </a:extLst>
          </p:cNvPr>
          <p:cNvCxnSpPr>
            <a:cxnSpLocks/>
            <a:stCxn id="6" idx="4"/>
            <a:endCxn id="7" idx="4"/>
          </p:cNvCxnSpPr>
          <p:nvPr/>
        </p:nvCxnSpPr>
        <p:spPr>
          <a:xfrm rot="5400000" flipH="1">
            <a:off x="6869914" y="2588945"/>
            <a:ext cx="4763" cy="2780105"/>
          </a:xfrm>
          <a:prstGeom prst="curvedConnector3">
            <a:avLst>
              <a:gd name="adj1" fmla="val -109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69C32D12-ACC5-4E9F-A05E-BEEBAA252781}"/>
              </a:ext>
            </a:extLst>
          </p:cNvPr>
          <p:cNvSpPr txBox="1"/>
          <p:nvPr/>
        </p:nvSpPr>
        <p:spPr>
          <a:xfrm>
            <a:off x="6668106" y="4528995"/>
            <a:ext cx="591829"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AS=-1</a:t>
            </a:r>
          </a:p>
        </p:txBody>
      </p:sp>
      <p:cxnSp>
        <p:nvCxnSpPr>
          <p:cNvPr id="33" name="Connettore curvo 32">
            <a:extLst>
              <a:ext uri="{FF2B5EF4-FFF2-40B4-BE49-F238E27FC236}">
                <a16:creationId xmlns:a16="http://schemas.microsoft.com/office/drawing/2014/main" id="{F0DE994F-1113-4B1F-BDB6-65603A025907}"/>
              </a:ext>
            </a:extLst>
          </p:cNvPr>
          <p:cNvCxnSpPr>
            <a:cxnSpLocks/>
            <a:stCxn id="7" idx="2"/>
            <a:endCxn id="7" idx="0"/>
          </p:cNvCxnSpPr>
          <p:nvPr/>
        </p:nvCxnSpPr>
        <p:spPr>
          <a:xfrm rot="10800000" flipH="1">
            <a:off x="4919273" y="2881383"/>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4EBB4D94-80B9-43B6-8C21-DE092F8E716B}"/>
              </a:ext>
            </a:extLst>
          </p:cNvPr>
          <p:cNvSpPr txBox="1"/>
          <p:nvPr/>
        </p:nvSpPr>
        <p:spPr>
          <a:xfrm>
            <a:off x="8404037" y="2468266"/>
            <a:ext cx="591829" cy="300082"/>
          </a:xfrm>
          <a:prstGeom prst="rect">
            <a:avLst/>
          </a:prstGeom>
          <a:noFill/>
        </p:spPr>
        <p:txBody>
          <a:bodyPr wrap="none" rtlCol="0">
            <a:spAutoFit/>
          </a:bodyPr>
          <a:lstStyle/>
          <a:p>
            <a:pPr defTabSz="685800"/>
            <a:r>
              <a:rPr lang="it-IT" sz="1350" dirty="0">
                <a:solidFill>
                  <a:prstClr val="black"/>
                </a:solidFill>
                <a:latin typeface="Calibri" panose="020F0502020204030204"/>
              </a:rPr>
              <a:t>AS=-0</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832305" cy="2558733"/>
        </p:xfrm>
        <a:graphic>
          <a:graphicData uri="http://schemas.openxmlformats.org/drawingml/2006/table">
            <a:tbl>
              <a:tblPr firstRow="1" bandRow="1">
                <a:tableStyleId>{5C22544A-7EE6-4342-B048-85BDC9FD1C3A}</a:tableStyleId>
              </a:tblPr>
              <a:tblGrid>
                <a:gridCol w="566461">
                  <a:extLst>
                    <a:ext uri="{9D8B030D-6E8A-4147-A177-3AD203B41FA5}">
                      <a16:colId xmlns:a16="http://schemas.microsoft.com/office/drawing/2014/main" val="3158309637"/>
                    </a:ext>
                  </a:extLst>
                </a:gridCol>
                <a:gridCol w="566461">
                  <a:extLst>
                    <a:ext uri="{9D8B030D-6E8A-4147-A177-3AD203B41FA5}">
                      <a16:colId xmlns:a16="http://schemas.microsoft.com/office/drawing/2014/main" val="2080769724"/>
                    </a:ext>
                  </a:extLst>
                </a:gridCol>
                <a:gridCol w="566461">
                  <a:extLst>
                    <a:ext uri="{9D8B030D-6E8A-4147-A177-3AD203B41FA5}">
                      <a16:colId xmlns:a16="http://schemas.microsoft.com/office/drawing/2014/main" val="3074851787"/>
                    </a:ext>
                  </a:extLst>
                </a:gridCol>
                <a:gridCol w="566461">
                  <a:extLst>
                    <a:ext uri="{9D8B030D-6E8A-4147-A177-3AD203B41FA5}">
                      <a16:colId xmlns:a16="http://schemas.microsoft.com/office/drawing/2014/main" val="2752604274"/>
                    </a:ext>
                  </a:extLst>
                </a:gridCol>
                <a:gridCol w="566461">
                  <a:extLst>
                    <a:ext uri="{9D8B030D-6E8A-4147-A177-3AD203B41FA5}">
                      <a16:colId xmlns:a16="http://schemas.microsoft.com/office/drawing/2014/main" val="3281098538"/>
                    </a:ext>
                  </a:extLst>
                </a:gridCol>
              </a:tblGrid>
              <a:tr h="222885">
                <a:tc>
                  <a:txBody>
                    <a:bodyPr/>
                    <a:lstStyle/>
                    <a:p>
                      <a:pPr algn="ctr"/>
                      <a:r>
                        <a:rPr lang="it-IT" sz="1000" dirty="0"/>
                        <a:t>PS</a:t>
                      </a:r>
                    </a:p>
                  </a:txBody>
                  <a:tcPr marL="68580" marR="68580" marT="34290" marB="34290"/>
                </a:tc>
                <a:tc>
                  <a:txBody>
                    <a:bodyPr/>
                    <a:lstStyle/>
                    <a:p>
                      <a:pPr algn="ctr"/>
                      <a:r>
                        <a:rPr lang="it-IT" sz="1000" dirty="0"/>
                        <a:t>A</a:t>
                      </a:r>
                    </a:p>
                  </a:txBody>
                  <a:tcPr marL="68580" marR="68580" marT="34290" marB="34290"/>
                </a:tc>
                <a:tc>
                  <a:txBody>
                    <a:bodyPr/>
                    <a:lstStyle/>
                    <a:p>
                      <a:pPr algn="ctr"/>
                      <a:r>
                        <a:rPr lang="it-IT" sz="1000" dirty="0"/>
                        <a:t>S</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1969624230"/>
                  </a:ext>
                </a:extLst>
              </a:tr>
            </a:tbl>
          </a:graphicData>
        </a:graphic>
      </p:graphicFrame>
    </p:spTree>
    <p:extLst>
      <p:ext uri="{BB962C8B-B14F-4D97-AF65-F5344CB8AC3E}">
        <p14:creationId xmlns:p14="http://schemas.microsoft.com/office/powerpoint/2010/main" val="425990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2</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lnSpcReduction="10000"/>
          </a:bodyPr>
          <a:lstStyle/>
          <a:p>
            <a:pPr marL="0" indent="0">
              <a:buNone/>
            </a:pPr>
            <a:r>
              <a:rPr lang="it-IT" dirty="0"/>
              <a:t>Progettare un circuito sequenziale che riceve in input un segnale x e rilevi la presenza delle sequenze 101 e 110, </a:t>
            </a:r>
            <a:r>
              <a:rPr lang="it-IT" b="1" dirty="0"/>
              <a:t>anche sovrapposte</a:t>
            </a:r>
            <a:r>
              <a:rPr lang="it-IT" dirty="0"/>
              <a:t>. </a:t>
            </a:r>
            <a:br>
              <a:rPr lang="it-IT" dirty="0"/>
            </a:br>
            <a:r>
              <a:rPr lang="it-IT" b="1" dirty="0"/>
              <a:t>[Si trascurino gli stati iniziali/si ignorino i primi 2 output.]</a:t>
            </a:r>
          </a:p>
          <a:p>
            <a:pPr marL="0" indent="0">
              <a:buNone/>
            </a:pPr>
            <a:endParaRPr lang="it-IT" dirty="0"/>
          </a:p>
          <a:p>
            <a:pPr marL="0" indent="0">
              <a:buNone/>
            </a:pPr>
            <a:r>
              <a:rPr lang="it-IT" dirty="0"/>
              <a:t>Il circuito ha due segnali di output y1 e y0 tali che:</a:t>
            </a:r>
          </a:p>
          <a:p>
            <a:pPr marL="0" indent="0">
              <a:buNone/>
            </a:pPr>
            <a:r>
              <a:rPr lang="it-IT" dirty="0"/>
              <a:t>– y1 = 1 se è stata rilevata la sequenza 101</a:t>
            </a:r>
          </a:p>
          <a:p>
            <a:pPr marL="0" indent="0">
              <a:buNone/>
            </a:pPr>
            <a:r>
              <a:rPr lang="it-IT" dirty="0"/>
              <a:t>– y0 = 1 se è stata rilevata la sequenza 110</a:t>
            </a:r>
          </a:p>
          <a:p>
            <a:pPr marL="0" indent="0">
              <a:buNone/>
            </a:pPr>
            <a:endParaRPr lang="it-IT" dirty="0"/>
          </a:p>
          <a:p>
            <a:pPr marL="0" indent="0">
              <a:buNone/>
            </a:pPr>
            <a:r>
              <a:rPr lang="it-IT" dirty="0"/>
              <a:t>Disegnare la FSM di </a:t>
            </a:r>
            <a:r>
              <a:rPr lang="it-IT" b="1" dirty="0" err="1"/>
              <a:t>Mealy</a:t>
            </a:r>
            <a:r>
              <a:rPr lang="it-IT" dirty="0"/>
              <a:t> corrispondente e scrivere la tabella di verità</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79477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2 (soluzione)</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265845" cy="2558733"/>
        </p:xfrm>
        <a:graphic>
          <a:graphicData uri="http://schemas.openxmlformats.org/drawingml/2006/table">
            <a:tbl>
              <a:tblPr firstRow="1" bandRow="1">
                <a:tableStyleId>{5C22544A-7EE6-4342-B048-85BDC9FD1C3A}</a:tableStyleId>
              </a:tblPr>
              <a:tblGrid>
                <a:gridCol w="453169">
                  <a:extLst>
                    <a:ext uri="{9D8B030D-6E8A-4147-A177-3AD203B41FA5}">
                      <a16:colId xmlns:a16="http://schemas.microsoft.com/office/drawing/2014/main" val="3158309637"/>
                    </a:ext>
                  </a:extLst>
                </a:gridCol>
                <a:gridCol w="453169">
                  <a:extLst>
                    <a:ext uri="{9D8B030D-6E8A-4147-A177-3AD203B41FA5}">
                      <a16:colId xmlns:a16="http://schemas.microsoft.com/office/drawing/2014/main" val="2080769724"/>
                    </a:ext>
                  </a:extLst>
                </a:gridCol>
                <a:gridCol w="453169">
                  <a:extLst>
                    <a:ext uri="{9D8B030D-6E8A-4147-A177-3AD203B41FA5}">
                      <a16:colId xmlns:a16="http://schemas.microsoft.com/office/drawing/2014/main" val="2752604274"/>
                    </a:ext>
                  </a:extLst>
                </a:gridCol>
                <a:gridCol w="453169">
                  <a:extLst>
                    <a:ext uri="{9D8B030D-6E8A-4147-A177-3AD203B41FA5}">
                      <a16:colId xmlns:a16="http://schemas.microsoft.com/office/drawing/2014/main" val="3281098538"/>
                    </a:ext>
                  </a:extLst>
                </a:gridCol>
                <a:gridCol w="453169">
                  <a:extLst>
                    <a:ext uri="{9D8B030D-6E8A-4147-A177-3AD203B41FA5}">
                      <a16:colId xmlns:a16="http://schemas.microsoft.com/office/drawing/2014/main" val="3704501718"/>
                    </a:ext>
                  </a:extLst>
                </a:gridCol>
              </a:tblGrid>
              <a:tr h="222885">
                <a:tc>
                  <a:txBody>
                    <a:bodyPr/>
                    <a:lstStyle/>
                    <a:p>
                      <a:pPr algn="ctr"/>
                      <a:r>
                        <a:rPr lang="it-IT" sz="1000" dirty="0"/>
                        <a:t>PS</a:t>
                      </a:r>
                    </a:p>
                  </a:txBody>
                  <a:tcPr marL="68580" marR="68580" marT="34290" marB="34290"/>
                </a:tc>
                <a:tc>
                  <a:txBody>
                    <a:bodyPr/>
                    <a:lstStyle/>
                    <a:p>
                      <a:pPr algn="ctr"/>
                      <a:r>
                        <a:rPr lang="it-IT" sz="1000" dirty="0"/>
                        <a:t>X</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O1</a:t>
                      </a:r>
                    </a:p>
                  </a:txBody>
                  <a:tcPr marL="68580" marR="68580" marT="34290" marB="34290"/>
                </a:tc>
                <a:tc>
                  <a:txBody>
                    <a:bodyPr/>
                    <a:lstStyle/>
                    <a:p>
                      <a:pPr algn="ctr"/>
                      <a:r>
                        <a:rPr lang="it-IT" sz="1000" dirty="0"/>
                        <a:t>O0</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S00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S00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1969624230"/>
                  </a:ext>
                </a:extLst>
              </a:tr>
            </a:tbl>
          </a:graphicData>
        </a:graphic>
      </p:graphicFrame>
      <p:sp>
        <p:nvSpPr>
          <p:cNvPr id="35" name="Ovale 34">
            <a:extLst>
              <a:ext uri="{FF2B5EF4-FFF2-40B4-BE49-F238E27FC236}">
                <a16:creationId xmlns:a16="http://schemas.microsoft.com/office/drawing/2014/main" id="{4C1D27B6-753A-4F97-BC3A-D37DB11C5BA6}"/>
              </a:ext>
            </a:extLst>
          </p:cNvPr>
          <p:cNvSpPr/>
          <p:nvPr/>
        </p:nvSpPr>
        <p:spPr>
          <a:xfrm>
            <a:off x="4223948" y="233376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S00</a:t>
            </a:r>
          </a:p>
        </p:txBody>
      </p:sp>
      <p:sp>
        <p:nvSpPr>
          <p:cNvPr id="46" name="CasellaDiTesto 45">
            <a:extLst>
              <a:ext uri="{FF2B5EF4-FFF2-40B4-BE49-F238E27FC236}">
                <a16:creationId xmlns:a16="http://schemas.microsoft.com/office/drawing/2014/main" id="{D81784EB-772F-48F5-B3A1-E7F64C8E596C}"/>
              </a:ext>
            </a:extLst>
          </p:cNvPr>
          <p:cNvSpPr txBox="1"/>
          <p:nvPr/>
        </p:nvSpPr>
        <p:spPr>
          <a:xfrm>
            <a:off x="4313037" y="361095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cxnSp>
        <p:nvCxnSpPr>
          <p:cNvPr id="47" name="Connettore curvo 46">
            <a:extLst>
              <a:ext uri="{FF2B5EF4-FFF2-40B4-BE49-F238E27FC236}">
                <a16:creationId xmlns:a16="http://schemas.microsoft.com/office/drawing/2014/main" id="{6AE8B86B-403D-4911-8BD0-974A40B4280A}"/>
              </a:ext>
            </a:extLst>
          </p:cNvPr>
          <p:cNvCxnSpPr>
            <a:cxnSpLocks/>
          </p:cNvCxnSpPr>
          <p:nvPr/>
        </p:nvCxnSpPr>
        <p:spPr>
          <a:xfrm rot="10800000" flipH="1">
            <a:off x="4223949" y="2331975"/>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D007F1FE-B8CC-42F4-919B-23E7C0A36BBA}"/>
              </a:ext>
            </a:extLst>
          </p:cNvPr>
          <p:cNvSpPr txBox="1"/>
          <p:nvPr/>
        </p:nvSpPr>
        <p:spPr>
          <a:xfrm>
            <a:off x="3305176" y="5305659"/>
            <a:ext cx="5657849" cy="646331"/>
          </a:xfrm>
          <a:prstGeom prst="rect">
            <a:avLst/>
          </a:prstGeom>
          <a:noFill/>
        </p:spPr>
        <p:txBody>
          <a:bodyPr wrap="square">
            <a:spAutoFit/>
          </a:bodyPr>
          <a:lstStyle/>
          <a:p>
            <a:pPr defTabSz="685800"/>
            <a:r>
              <a:rPr lang="it-IT" sz="1200" b="1" dirty="0">
                <a:solidFill>
                  <a:prstClr val="black"/>
                </a:solidFill>
                <a:latin typeface="Calibri" panose="020F0502020204030204"/>
              </a:rPr>
              <a:t>Nota</a:t>
            </a:r>
            <a:r>
              <a:rPr lang="it-IT" sz="1200" dirty="0">
                <a:solidFill>
                  <a:prstClr val="black"/>
                </a:solidFill>
                <a:latin typeface="Calibri" panose="020F0502020204030204"/>
              </a:rPr>
              <a:t>: non si considerano gli stati iniziali (quelli corrispondenti ai primi bit della sequenza! </a:t>
            </a:r>
            <a:br>
              <a:rPr lang="it-IT" sz="1200" dirty="0">
                <a:solidFill>
                  <a:prstClr val="black"/>
                </a:solidFill>
                <a:latin typeface="Calibri" panose="020F0502020204030204"/>
              </a:rPr>
            </a:br>
            <a:r>
              <a:rPr lang="it-IT" sz="1200" dirty="0">
                <a:solidFill>
                  <a:prstClr val="black"/>
                </a:solidFill>
                <a:latin typeface="Calibri" panose="020F0502020204030204"/>
              </a:rPr>
              <a:t>In altre parole, si suppone che dopo l’accensione del circuito siano arrivati tutti 0</a:t>
            </a:r>
          </a:p>
        </p:txBody>
      </p:sp>
      <p:sp>
        <p:nvSpPr>
          <p:cNvPr id="49" name="Ovale 48">
            <a:extLst>
              <a:ext uri="{FF2B5EF4-FFF2-40B4-BE49-F238E27FC236}">
                <a16:creationId xmlns:a16="http://schemas.microsoft.com/office/drawing/2014/main" id="{D2F11CC9-EF62-4EDD-9A03-A88CE2DB6454}"/>
              </a:ext>
            </a:extLst>
          </p:cNvPr>
          <p:cNvSpPr/>
          <p:nvPr/>
        </p:nvSpPr>
        <p:spPr>
          <a:xfrm>
            <a:off x="6546853" y="234957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S01</a:t>
            </a:r>
          </a:p>
        </p:txBody>
      </p:sp>
      <p:cxnSp>
        <p:nvCxnSpPr>
          <p:cNvPr id="50" name="Connettore curvo 49">
            <a:extLst>
              <a:ext uri="{FF2B5EF4-FFF2-40B4-BE49-F238E27FC236}">
                <a16:creationId xmlns:a16="http://schemas.microsoft.com/office/drawing/2014/main" id="{37BE4A6F-0B49-49A9-9954-B08A75D0D94E}"/>
              </a:ext>
            </a:extLst>
          </p:cNvPr>
          <p:cNvCxnSpPr>
            <a:cxnSpLocks/>
            <a:stCxn id="35" idx="0"/>
            <a:endCxn id="49" idx="0"/>
          </p:cNvCxnSpPr>
          <p:nvPr/>
        </p:nvCxnSpPr>
        <p:spPr>
          <a:xfrm rot="16200000" flipH="1">
            <a:off x="5940466" y="1180219"/>
            <a:ext cx="15809" cy="2322905"/>
          </a:xfrm>
          <a:prstGeom prst="curvedConnector3">
            <a:avLst>
              <a:gd name="adj1" fmla="val -337398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137F5FF4-CAF8-4A87-9161-3BBF33DE7604}"/>
              </a:ext>
            </a:extLst>
          </p:cNvPr>
          <p:cNvSpPr txBox="1"/>
          <p:nvPr/>
        </p:nvSpPr>
        <p:spPr>
          <a:xfrm>
            <a:off x="5822763" y="158354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2" name="Ovale 51">
            <a:extLst>
              <a:ext uri="{FF2B5EF4-FFF2-40B4-BE49-F238E27FC236}">
                <a16:creationId xmlns:a16="http://schemas.microsoft.com/office/drawing/2014/main" id="{07259B4E-309D-4CD9-8756-69235714BDA1}"/>
              </a:ext>
            </a:extLst>
          </p:cNvPr>
          <p:cNvSpPr/>
          <p:nvPr/>
        </p:nvSpPr>
        <p:spPr>
          <a:xfrm>
            <a:off x="6546853" y="4130752"/>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cxnSp>
        <p:nvCxnSpPr>
          <p:cNvPr id="53" name="Connettore curvo 52">
            <a:extLst>
              <a:ext uri="{FF2B5EF4-FFF2-40B4-BE49-F238E27FC236}">
                <a16:creationId xmlns:a16="http://schemas.microsoft.com/office/drawing/2014/main" id="{1985504F-07AC-4E46-8E0F-8D9EA5FFF989}"/>
              </a:ext>
            </a:extLst>
          </p:cNvPr>
          <p:cNvCxnSpPr>
            <a:cxnSpLocks/>
            <a:stCxn id="49" idx="4"/>
            <a:endCxn id="52" idx="0"/>
          </p:cNvCxnSpPr>
          <p:nvPr/>
        </p:nvCxnSpPr>
        <p:spPr>
          <a:xfrm rot="5400000">
            <a:off x="6766853" y="3787780"/>
            <a:ext cx="685942" cy="95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B2C2CE85-B35D-40CA-B470-90E1B9FF0A42}"/>
              </a:ext>
            </a:extLst>
          </p:cNvPr>
          <p:cNvSpPr txBox="1"/>
          <p:nvPr/>
        </p:nvSpPr>
        <p:spPr>
          <a:xfrm>
            <a:off x="7105061" y="364928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6" name="Ovale 55">
            <a:extLst>
              <a:ext uri="{FF2B5EF4-FFF2-40B4-BE49-F238E27FC236}">
                <a16:creationId xmlns:a16="http://schemas.microsoft.com/office/drawing/2014/main" id="{BD13D56B-9CED-4ABC-BA61-C876B5624393}"/>
              </a:ext>
            </a:extLst>
          </p:cNvPr>
          <p:cNvSpPr/>
          <p:nvPr/>
        </p:nvSpPr>
        <p:spPr>
          <a:xfrm>
            <a:off x="4208940" y="413649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cxnSp>
        <p:nvCxnSpPr>
          <p:cNvPr id="57" name="Connettore curvo 56">
            <a:extLst>
              <a:ext uri="{FF2B5EF4-FFF2-40B4-BE49-F238E27FC236}">
                <a16:creationId xmlns:a16="http://schemas.microsoft.com/office/drawing/2014/main" id="{78725AA6-4C83-4215-8A03-A44639FB8725}"/>
              </a:ext>
            </a:extLst>
          </p:cNvPr>
          <p:cNvCxnSpPr>
            <a:cxnSpLocks/>
            <a:stCxn id="52" idx="7"/>
            <a:endCxn id="52" idx="5"/>
          </p:cNvCxnSpPr>
          <p:nvPr/>
        </p:nvCxnSpPr>
        <p:spPr>
          <a:xfrm rot="16200000" flipH="1">
            <a:off x="7120680" y="4678367"/>
            <a:ext cx="774446" cy="9525"/>
          </a:xfrm>
          <a:prstGeom prst="curvedConnector5">
            <a:avLst>
              <a:gd name="adj1" fmla="val -4919"/>
              <a:gd name="adj2" fmla="val 7189772"/>
              <a:gd name="adj3" fmla="val 10245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asellaDiTesto 63">
            <a:extLst>
              <a:ext uri="{FF2B5EF4-FFF2-40B4-BE49-F238E27FC236}">
                <a16:creationId xmlns:a16="http://schemas.microsoft.com/office/drawing/2014/main" id="{35F55B99-3D92-4670-993B-37F6E59B65DB}"/>
              </a:ext>
            </a:extLst>
          </p:cNvPr>
          <p:cNvSpPr txBox="1"/>
          <p:nvPr/>
        </p:nvSpPr>
        <p:spPr>
          <a:xfrm>
            <a:off x="8136768" y="4203426"/>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cxnSp>
        <p:nvCxnSpPr>
          <p:cNvPr id="65" name="Connettore curvo 64">
            <a:extLst>
              <a:ext uri="{FF2B5EF4-FFF2-40B4-BE49-F238E27FC236}">
                <a16:creationId xmlns:a16="http://schemas.microsoft.com/office/drawing/2014/main" id="{AB072318-4EF3-4523-8480-E7372E81C068}"/>
              </a:ext>
            </a:extLst>
          </p:cNvPr>
          <p:cNvCxnSpPr>
            <a:cxnSpLocks/>
            <a:stCxn id="52" idx="2"/>
            <a:endCxn id="56" idx="6"/>
          </p:cNvCxnSpPr>
          <p:nvPr/>
        </p:nvCxnSpPr>
        <p:spPr>
          <a:xfrm rot="10800000" flipV="1">
            <a:off x="5334882" y="4678368"/>
            <a:ext cx="1211972" cy="57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C38F6287-B979-4F84-A315-068472D6E0F1}"/>
              </a:ext>
            </a:extLst>
          </p:cNvPr>
          <p:cNvSpPr txBox="1"/>
          <p:nvPr/>
        </p:nvSpPr>
        <p:spPr>
          <a:xfrm>
            <a:off x="5713018" y="440136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a:t>
            </a:r>
          </a:p>
        </p:txBody>
      </p:sp>
      <p:cxnSp>
        <p:nvCxnSpPr>
          <p:cNvPr id="76" name="Connettore curvo 75">
            <a:extLst>
              <a:ext uri="{FF2B5EF4-FFF2-40B4-BE49-F238E27FC236}">
                <a16:creationId xmlns:a16="http://schemas.microsoft.com/office/drawing/2014/main" id="{2BEC6BB2-4826-41A0-8D27-64EF7A7FC887}"/>
              </a:ext>
            </a:extLst>
          </p:cNvPr>
          <p:cNvCxnSpPr>
            <a:cxnSpLocks/>
            <a:stCxn id="56" idx="7"/>
            <a:endCxn id="49" idx="3"/>
          </p:cNvCxnSpPr>
          <p:nvPr/>
        </p:nvCxnSpPr>
        <p:spPr>
          <a:xfrm flipV="1">
            <a:off x="5169991" y="3284416"/>
            <a:ext cx="1541753" cy="10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ttore curvo 75">
            <a:extLst>
              <a:ext uri="{FF2B5EF4-FFF2-40B4-BE49-F238E27FC236}">
                <a16:creationId xmlns:a16="http://schemas.microsoft.com/office/drawing/2014/main" id="{F501CDF5-847A-4B5A-A0D6-A94316D045E2}"/>
              </a:ext>
            </a:extLst>
          </p:cNvPr>
          <p:cNvCxnSpPr>
            <a:cxnSpLocks/>
          </p:cNvCxnSpPr>
          <p:nvPr/>
        </p:nvCxnSpPr>
        <p:spPr>
          <a:xfrm flipH="1">
            <a:off x="4935061" y="3139781"/>
            <a:ext cx="1611791" cy="103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CasellaDiTesto 84">
            <a:extLst>
              <a:ext uri="{FF2B5EF4-FFF2-40B4-BE49-F238E27FC236}">
                <a16:creationId xmlns:a16="http://schemas.microsoft.com/office/drawing/2014/main" id="{A19E3607-FDA6-4FED-9625-600E07DBF873}"/>
              </a:ext>
            </a:extLst>
          </p:cNvPr>
          <p:cNvSpPr txBox="1"/>
          <p:nvPr/>
        </p:nvSpPr>
        <p:spPr>
          <a:xfrm>
            <a:off x="5903033" y="3755079"/>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1/10</a:t>
            </a:r>
          </a:p>
        </p:txBody>
      </p:sp>
      <p:cxnSp>
        <p:nvCxnSpPr>
          <p:cNvPr id="86" name="Connettore curvo 75">
            <a:extLst>
              <a:ext uri="{FF2B5EF4-FFF2-40B4-BE49-F238E27FC236}">
                <a16:creationId xmlns:a16="http://schemas.microsoft.com/office/drawing/2014/main" id="{F817F724-5564-409E-BD0D-8E1242A22E7B}"/>
              </a:ext>
            </a:extLst>
          </p:cNvPr>
          <p:cNvCxnSpPr>
            <a:cxnSpLocks/>
            <a:stCxn id="56" idx="0"/>
            <a:endCxn id="35" idx="4"/>
          </p:cNvCxnSpPr>
          <p:nvPr/>
        </p:nvCxnSpPr>
        <p:spPr>
          <a:xfrm flipV="1">
            <a:off x="4771911" y="3429000"/>
            <a:ext cx="15008" cy="70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F281BD1-B9D3-4A28-8CCE-0D0537D626AB}"/>
              </a:ext>
            </a:extLst>
          </p:cNvPr>
          <p:cNvSpPr txBox="1"/>
          <p:nvPr/>
        </p:nvSpPr>
        <p:spPr>
          <a:xfrm>
            <a:off x="4036314" y="179220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
        <p:nvSpPr>
          <p:cNvPr id="93" name="CasellaDiTesto 92">
            <a:extLst>
              <a:ext uri="{FF2B5EF4-FFF2-40B4-BE49-F238E27FC236}">
                <a16:creationId xmlns:a16="http://schemas.microsoft.com/office/drawing/2014/main" id="{8A00DF51-30CF-4E14-A22B-23306750A467}"/>
              </a:ext>
            </a:extLst>
          </p:cNvPr>
          <p:cNvSpPr txBox="1"/>
          <p:nvPr/>
        </p:nvSpPr>
        <p:spPr>
          <a:xfrm>
            <a:off x="5574203" y="3299743"/>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Tree>
    <p:extLst>
      <p:ext uri="{BB962C8B-B14F-4D97-AF65-F5344CB8AC3E}">
        <p14:creationId xmlns:p14="http://schemas.microsoft.com/office/powerpoint/2010/main" val="308148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3</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lnSpcReduction="10000"/>
          </a:bodyPr>
          <a:lstStyle/>
          <a:p>
            <a:pPr marL="0" indent="0">
              <a:buNone/>
            </a:pPr>
            <a:r>
              <a:rPr lang="it-IT" dirty="0"/>
              <a:t>Progettare un circuito sequenziale che riceve in input un segnale x e rilevi la presenza delle sequenze 101 e 110, </a:t>
            </a:r>
            <a:r>
              <a:rPr lang="it-IT" b="1" dirty="0"/>
              <a:t>non sovrapposte</a:t>
            </a:r>
            <a:r>
              <a:rPr lang="it-IT" dirty="0"/>
              <a:t>.</a:t>
            </a:r>
          </a:p>
          <a:p>
            <a:pPr marL="0" indent="0">
              <a:buNone/>
            </a:pPr>
            <a:r>
              <a:rPr lang="it-IT" b="1"/>
              <a:t>[Si trascurino gli stati iniziali/si ignorino i primi 2 output.]</a:t>
            </a:r>
          </a:p>
          <a:p>
            <a:pPr marL="0" indent="0">
              <a:buNone/>
            </a:pPr>
            <a:endParaRPr lang="it-IT" dirty="0"/>
          </a:p>
          <a:p>
            <a:pPr marL="0" indent="0">
              <a:buNone/>
            </a:pPr>
            <a:r>
              <a:rPr lang="it-IT" dirty="0"/>
              <a:t>Il circuito ha due segnali di output y1 e y0 tali che:</a:t>
            </a:r>
          </a:p>
          <a:p>
            <a:pPr marL="0" indent="0">
              <a:buNone/>
            </a:pPr>
            <a:r>
              <a:rPr lang="it-IT" dirty="0"/>
              <a:t>– y1 = 1 se è stata rilevata la sequenza 101</a:t>
            </a:r>
          </a:p>
          <a:p>
            <a:pPr marL="0" indent="0">
              <a:buNone/>
            </a:pPr>
            <a:r>
              <a:rPr lang="it-IT" dirty="0"/>
              <a:t>– y0 = 1 se è stata rilevata la sequenza 110</a:t>
            </a:r>
          </a:p>
          <a:p>
            <a:pPr marL="0" indent="0">
              <a:buNone/>
            </a:pPr>
            <a:endParaRPr lang="it-IT" dirty="0"/>
          </a:p>
          <a:p>
            <a:pPr marL="0" indent="0">
              <a:buNone/>
            </a:pPr>
            <a:r>
              <a:rPr lang="it-IT" dirty="0"/>
              <a:t>Disegnare la FSM di </a:t>
            </a:r>
            <a:r>
              <a:rPr lang="it-IT" b="1" dirty="0" err="1"/>
              <a:t>Mealy</a:t>
            </a:r>
            <a:r>
              <a:rPr lang="it-IT" dirty="0"/>
              <a:t> corrispondente e scrivere la tabella di verità</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51813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3 (soluzione)</a:t>
            </a:r>
          </a:p>
        </p:txBody>
      </p:sp>
      <p:graphicFrame>
        <p:nvGraphicFramePr>
          <p:cNvPr id="44" name="Tabella 44">
            <a:extLst>
              <a:ext uri="{FF2B5EF4-FFF2-40B4-BE49-F238E27FC236}">
                <a16:creationId xmlns:a16="http://schemas.microsoft.com/office/drawing/2014/main" id="{1DA3F47A-F21F-46A3-B395-4F4CD1427F9A}"/>
              </a:ext>
            </a:extLst>
          </p:cNvPr>
          <p:cNvGraphicFramePr>
            <a:graphicFrameLocks noGrp="1"/>
          </p:cNvGraphicFramePr>
          <p:nvPr/>
        </p:nvGraphicFramePr>
        <p:xfrm>
          <a:off x="318682" y="3116738"/>
          <a:ext cx="2265845" cy="2558733"/>
        </p:xfrm>
        <a:graphic>
          <a:graphicData uri="http://schemas.openxmlformats.org/drawingml/2006/table">
            <a:tbl>
              <a:tblPr firstRow="1" bandRow="1">
                <a:tableStyleId>{5C22544A-7EE6-4342-B048-85BDC9FD1C3A}</a:tableStyleId>
              </a:tblPr>
              <a:tblGrid>
                <a:gridCol w="453169">
                  <a:extLst>
                    <a:ext uri="{9D8B030D-6E8A-4147-A177-3AD203B41FA5}">
                      <a16:colId xmlns:a16="http://schemas.microsoft.com/office/drawing/2014/main" val="3158309637"/>
                    </a:ext>
                  </a:extLst>
                </a:gridCol>
                <a:gridCol w="453169">
                  <a:extLst>
                    <a:ext uri="{9D8B030D-6E8A-4147-A177-3AD203B41FA5}">
                      <a16:colId xmlns:a16="http://schemas.microsoft.com/office/drawing/2014/main" val="2080769724"/>
                    </a:ext>
                  </a:extLst>
                </a:gridCol>
                <a:gridCol w="453169">
                  <a:extLst>
                    <a:ext uri="{9D8B030D-6E8A-4147-A177-3AD203B41FA5}">
                      <a16:colId xmlns:a16="http://schemas.microsoft.com/office/drawing/2014/main" val="2752604274"/>
                    </a:ext>
                  </a:extLst>
                </a:gridCol>
                <a:gridCol w="453169">
                  <a:extLst>
                    <a:ext uri="{9D8B030D-6E8A-4147-A177-3AD203B41FA5}">
                      <a16:colId xmlns:a16="http://schemas.microsoft.com/office/drawing/2014/main" val="3281098538"/>
                    </a:ext>
                  </a:extLst>
                </a:gridCol>
                <a:gridCol w="453169">
                  <a:extLst>
                    <a:ext uri="{9D8B030D-6E8A-4147-A177-3AD203B41FA5}">
                      <a16:colId xmlns:a16="http://schemas.microsoft.com/office/drawing/2014/main" val="3704501718"/>
                    </a:ext>
                  </a:extLst>
                </a:gridCol>
              </a:tblGrid>
              <a:tr h="222885">
                <a:tc>
                  <a:txBody>
                    <a:bodyPr/>
                    <a:lstStyle/>
                    <a:p>
                      <a:pPr algn="ctr"/>
                      <a:r>
                        <a:rPr lang="it-IT" sz="1000" dirty="0"/>
                        <a:t>PS</a:t>
                      </a:r>
                    </a:p>
                  </a:txBody>
                  <a:tcPr marL="68580" marR="68580" marT="34290" marB="34290"/>
                </a:tc>
                <a:tc>
                  <a:txBody>
                    <a:bodyPr/>
                    <a:lstStyle/>
                    <a:p>
                      <a:pPr algn="ctr"/>
                      <a:r>
                        <a:rPr lang="it-IT" sz="1000" dirty="0"/>
                        <a:t>X</a:t>
                      </a:r>
                    </a:p>
                  </a:txBody>
                  <a:tcPr marL="68580" marR="68580" marT="34290" marB="34290"/>
                </a:tc>
                <a:tc>
                  <a:txBody>
                    <a:bodyPr/>
                    <a:lstStyle/>
                    <a:p>
                      <a:pPr algn="ctr"/>
                      <a:r>
                        <a:rPr lang="it-IT" sz="1000" dirty="0"/>
                        <a:t>NS</a:t>
                      </a:r>
                    </a:p>
                  </a:txBody>
                  <a:tcPr marL="68580" marR="68580" marT="34290" marB="34290"/>
                </a:tc>
                <a:tc>
                  <a:txBody>
                    <a:bodyPr/>
                    <a:lstStyle/>
                    <a:p>
                      <a:pPr algn="ctr"/>
                      <a:r>
                        <a:rPr lang="it-IT" sz="1000" dirty="0"/>
                        <a:t>O1</a:t>
                      </a:r>
                    </a:p>
                  </a:txBody>
                  <a:tcPr marL="68580" marR="68580" marT="34290" marB="34290"/>
                </a:tc>
                <a:tc>
                  <a:txBody>
                    <a:bodyPr/>
                    <a:lstStyle/>
                    <a:p>
                      <a:pPr algn="ctr"/>
                      <a:r>
                        <a:rPr lang="it-IT" sz="1000" dirty="0"/>
                        <a:t>O0</a:t>
                      </a:r>
                    </a:p>
                  </a:txBody>
                  <a:tcPr marL="68580" marR="68580" marT="34290" marB="34290"/>
                </a:tc>
                <a:extLst>
                  <a:ext uri="{0D108BD9-81ED-4DB2-BD59-A6C34878D82A}">
                    <a16:rowId xmlns:a16="http://schemas.microsoft.com/office/drawing/2014/main" val="1893874238"/>
                  </a:ext>
                </a:extLst>
              </a:tr>
              <a:tr h="291981">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276531250"/>
                  </a:ext>
                </a:extLst>
              </a:tr>
              <a:tr h="291981">
                <a:tc>
                  <a:txBody>
                    <a:bodyPr/>
                    <a:lstStyle/>
                    <a:p>
                      <a:pPr algn="ctr"/>
                      <a:r>
                        <a:rPr lang="it-IT" sz="1000" dirty="0"/>
                        <a:t>R</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2857584782"/>
                  </a:ext>
                </a:extLst>
              </a:tr>
              <a:tr h="291981">
                <a:tc>
                  <a:txBody>
                    <a:bodyPr/>
                    <a:lstStyle/>
                    <a:p>
                      <a:pPr algn="ctr"/>
                      <a:r>
                        <a:rPr lang="it-IT" sz="1000" dirty="0"/>
                        <a:t>S01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845515389"/>
                  </a:ext>
                </a:extLst>
              </a:tr>
              <a:tr h="291981">
                <a:tc>
                  <a:txBody>
                    <a:bodyPr/>
                    <a:lstStyle/>
                    <a:p>
                      <a:pPr algn="ctr"/>
                      <a:r>
                        <a:rPr lang="it-IT" sz="1000" dirty="0"/>
                        <a:t>S01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3843853216"/>
                  </a:ext>
                </a:extLst>
              </a:tr>
              <a:tr h="291981">
                <a:tc>
                  <a:txBody>
                    <a:bodyPr/>
                    <a:lstStyle/>
                    <a:p>
                      <a:pPr algn="ctr"/>
                      <a:r>
                        <a:rPr lang="it-IT" sz="1000" dirty="0"/>
                        <a:t>S10</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4208475016"/>
                  </a:ext>
                </a:extLst>
              </a:tr>
              <a:tr h="291981">
                <a:tc>
                  <a:txBody>
                    <a:bodyPr/>
                    <a:lstStyle/>
                    <a:p>
                      <a:pPr algn="ctr"/>
                      <a:r>
                        <a:rPr lang="it-IT" sz="1000" dirty="0"/>
                        <a:t>S10</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553444597"/>
                  </a:ext>
                </a:extLst>
              </a:tr>
              <a:tr h="291981">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R</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1</a:t>
                      </a:r>
                    </a:p>
                  </a:txBody>
                  <a:tcPr marL="68580" marR="68580" marT="34290" marB="34290"/>
                </a:tc>
                <a:extLst>
                  <a:ext uri="{0D108BD9-81ED-4DB2-BD59-A6C34878D82A}">
                    <a16:rowId xmlns:a16="http://schemas.microsoft.com/office/drawing/2014/main" val="2538138554"/>
                  </a:ext>
                </a:extLst>
              </a:tr>
              <a:tr h="291981">
                <a:tc>
                  <a:txBody>
                    <a:bodyPr/>
                    <a:lstStyle/>
                    <a:p>
                      <a:pPr algn="ctr"/>
                      <a:r>
                        <a:rPr lang="it-IT" sz="1000" dirty="0"/>
                        <a:t>S11</a:t>
                      </a:r>
                    </a:p>
                  </a:txBody>
                  <a:tcPr marL="68580" marR="68580" marT="34290" marB="34290"/>
                </a:tc>
                <a:tc>
                  <a:txBody>
                    <a:bodyPr/>
                    <a:lstStyle/>
                    <a:p>
                      <a:pPr algn="ctr"/>
                      <a:r>
                        <a:rPr lang="it-IT" sz="1000" dirty="0"/>
                        <a:t>1</a:t>
                      </a:r>
                    </a:p>
                  </a:txBody>
                  <a:tcPr marL="68580" marR="68580" marT="34290" marB="34290"/>
                </a:tc>
                <a:tc>
                  <a:txBody>
                    <a:bodyPr/>
                    <a:lstStyle/>
                    <a:p>
                      <a:pPr algn="ctr"/>
                      <a:r>
                        <a:rPr lang="it-IT" sz="1000" dirty="0"/>
                        <a:t>S11</a:t>
                      </a:r>
                    </a:p>
                  </a:txBody>
                  <a:tcPr marL="68580" marR="68580" marT="34290" marB="34290"/>
                </a:tc>
                <a:tc>
                  <a:txBody>
                    <a:bodyPr/>
                    <a:lstStyle/>
                    <a:p>
                      <a:pPr algn="ctr"/>
                      <a:r>
                        <a:rPr lang="it-IT" sz="1000" dirty="0"/>
                        <a:t>0</a:t>
                      </a:r>
                    </a:p>
                  </a:txBody>
                  <a:tcPr marL="68580" marR="68580" marT="34290" marB="34290"/>
                </a:tc>
                <a:tc>
                  <a:txBody>
                    <a:bodyPr/>
                    <a:lstStyle/>
                    <a:p>
                      <a:pPr algn="ctr"/>
                      <a:r>
                        <a:rPr lang="it-IT" sz="1000" dirty="0"/>
                        <a:t>0</a:t>
                      </a:r>
                    </a:p>
                  </a:txBody>
                  <a:tcPr marL="68580" marR="68580" marT="34290" marB="34290"/>
                </a:tc>
                <a:extLst>
                  <a:ext uri="{0D108BD9-81ED-4DB2-BD59-A6C34878D82A}">
                    <a16:rowId xmlns:a16="http://schemas.microsoft.com/office/drawing/2014/main" val="1969624230"/>
                  </a:ext>
                </a:extLst>
              </a:tr>
            </a:tbl>
          </a:graphicData>
        </a:graphic>
      </p:graphicFrame>
      <p:sp>
        <p:nvSpPr>
          <p:cNvPr id="35" name="Ovale 34">
            <a:extLst>
              <a:ext uri="{FF2B5EF4-FFF2-40B4-BE49-F238E27FC236}">
                <a16:creationId xmlns:a16="http://schemas.microsoft.com/office/drawing/2014/main" id="{4C1D27B6-753A-4F97-BC3A-D37DB11C5BA6}"/>
              </a:ext>
            </a:extLst>
          </p:cNvPr>
          <p:cNvSpPr/>
          <p:nvPr/>
        </p:nvSpPr>
        <p:spPr>
          <a:xfrm>
            <a:off x="4223948" y="233376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R</a:t>
            </a:r>
          </a:p>
        </p:txBody>
      </p:sp>
      <p:sp>
        <p:nvSpPr>
          <p:cNvPr id="46" name="CasellaDiTesto 45">
            <a:extLst>
              <a:ext uri="{FF2B5EF4-FFF2-40B4-BE49-F238E27FC236}">
                <a16:creationId xmlns:a16="http://schemas.microsoft.com/office/drawing/2014/main" id="{D81784EB-772F-48F5-B3A1-E7F64C8E596C}"/>
              </a:ext>
            </a:extLst>
          </p:cNvPr>
          <p:cNvSpPr txBox="1"/>
          <p:nvPr/>
        </p:nvSpPr>
        <p:spPr>
          <a:xfrm>
            <a:off x="4324046" y="3587089"/>
            <a:ext cx="559769" cy="507831"/>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a:p>
            <a:pPr defTabSz="685800"/>
            <a:r>
              <a:rPr lang="it-IT" sz="1350" dirty="0">
                <a:solidFill>
                  <a:prstClr val="black"/>
                </a:solidFill>
                <a:latin typeface="Calibri" panose="020F0502020204030204"/>
              </a:rPr>
              <a:t>1/10</a:t>
            </a:r>
          </a:p>
        </p:txBody>
      </p:sp>
      <p:cxnSp>
        <p:nvCxnSpPr>
          <p:cNvPr id="47" name="Connettore curvo 46">
            <a:extLst>
              <a:ext uri="{FF2B5EF4-FFF2-40B4-BE49-F238E27FC236}">
                <a16:creationId xmlns:a16="http://schemas.microsoft.com/office/drawing/2014/main" id="{6AE8B86B-403D-4911-8BD0-974A40B4280A}"/>
              </a:ext>
            </a:extLst>
          </p:cNvPr>
          <p:cNvCxnSpPr>
            <a:cxnSpLocks/>
          </p:cNvCxnSpPr>
          <p:nvPr/>
        </p:nvCxnSpPr>
        <p:spPr>
          <a:xfrm rot="10800000" flipH="1">
            <a:off x="4223949" y="2331975"/>
            <a:ext cx="562970" cy="547617"/>
          </a:xfrm>
          <a:prstGeom prst="curvedConnector4">
            <a:avLst>
              <a:gd name="adj1" fmla="val -58372"/>
              <a:gd name="adj2" fmla="val 15218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D007F1FE-B8CC-42F4-919B-23E7C0A36BBA}"/>
              </a:ext>
            </a:extLst>
          </p:cNvPr>
          <p:cNvSpPr txBox="1"/>
          <p:nvPr/>
        </p:nvSpPr>
        <p:spPr>
          <a:xfrm>
            <a:off x="3305176" y="5305659"/>
            <a:ext cx="5657849" cy="646331"/>
          </a:xfrm>
          <a:prstGeom prst="rect">
            <a:avLst/>
          </a:prstGeom>
          <a:noFill/>
        </p:spPr>
        <p:txBody>
          <a:bodyPr wrap="square">
            <a:spAutoFit/>
          </a:bodyPr>
          <a:lstStyle/>
          <a:p>
            <a:pPr defTabSz="685800"/>
            <a:r>
              <a:rPr lang="it-IT" sz="1200" b="1" dirty="0">
                <a:solidFill>
                  <a:prstClr val="black"/>
                </a:solidFill>
                <a:latin typeface="Calibri" panose="020F0502020204030204"/>
              </a:rPr>
              <a:t>Nota</a:t>
            </a:r>
            <a:r>
              <a:rPr lang="it-IT" sz="1200" dirty="0">
                <a:solidFill>
                  <a:prstClr val="black"/>
                </a:solidFill>
                <a:latin typeface="Calibri" panose="020F0502020204030204"/>
              </a:rPr>
              <a:t>: non si considerano gli stati iniziali (quelli corrispondenti ai primi bit della sequenza! </a:t>
            </a:r>
            <a:br>
              <a:rPr lang="it-IT" sz="1200" dirty="0">
                <a:solidFill>
                  <a:prstClr val="black"/>
                </a:solidFill>
                <a:latin typeface="Calibri" panose="020F0502020204030204"/>
              </a:rPr>
            </a:br>
            <a:r>
              <a:rPr lang="it-IT" sz="1200" dirty="0">
                <a:solidFill>
                  <a:prstClr val="black"/>
                </a:solidFill>
                <a:latin typeface="Calibri" panose="020F0502020204030204"/>
              </a:rPr>
              <a:t>In altre parole, si suppone che dopo l’accensione del circuito siano arrivati tutti 0</a:t>
            </a:r>
          </a:p>
        </p:txBody>
      </p:sp>
      <p:sp>
        <p:nvSpPr>
          <p:cNvPr id="49" name="Ovale 48">
            <a:extLst>
              <a:ext uri="{FF2B5EF4-FFF2-40B4-BE49-F238E27FC236}">
                <a16:creationId xmlns:a16="http://schemas.microsoft.com/office/drawing/2014/main" id="{D2F11CC9-EF62-4EDD-9A03-A88CE2DB6454}"/>
              </a:ext>
            </a:extLst>
          </p:cNvPr>
          <p:cNvSpPr/>
          <p:nvPr/>
        </p:nvSpPr>
        <p:spPr>
          <a:xfrm>
            <a:off x="6546853" y="234957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S01</a:t>
            </a:r>
          </a:p>
        </p:txBody>
      </p:sp>
      <p:cxnSp>
        <p:nvCxnSpPr>
          <p:cNvPr id="50" name="Connettore curvo 49">
            <a:extLst>
              <a:ext uri="{FF2B5EF4-FFF2-40B4-BE49-F238E27FC236}">
                <a16:creationId xmlns:a16="http://schemas.microsoft.com/office/drawing/2014/main" id="{37BE4A6F-0B49-49A9-9954-B08A75D0D94E}"/>
              </a:ext>
            </a:extLst>
          </p:cNvPr>
          <p:cNvCxnSpPr>
            <a:cxnSpLocks/>
            <a:stCxn id="35" idx="0"/>
            <a:endCxn id="49" idx="0"/>
          </p:cNvCxnSpPr>
          <p:nvPr/>
        </p:nvCxnSpPr>
        <p:spPr>
          <a:xfrm rot="16200000" flipH="1">
            <a:off x="5940466" y="1180219"/>
            <a:ext cx="15809" cy="2322905"/>
          </a:xfrm>
          <a:prstGeom prst="curvedConnector3">
            <a:avLst>
              <a:gd name="adj1" fmla="val -337398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137F5FF4-CAF8-4A87-9161-3BBF33DE7604}"/>
              </a:ext>
            </a:extLst>
          </p:cNvPr>
          <p:cNvSpPr txBox="1"/>
          <p:nvPr/>
        </p:nvSpPr>
        <p:spPr>
          <a:xfrm>
            <a:off x="5822763" y="1583547"/>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2" name="Ovale 51">
            <a:extLst>
              <a:ext uri="{FF2B5EF4-FFF2-40B4-BE49-F238E27FC236}">
                <a16:creationId xmlns:a16="http://schemas.microsoft.com/office/drawing/2014/main" id="{07259B4E-309D-4CD9-8756-69235714BDA1}"/>
              </a:ext>
            </a:extLst>
          </p:cNvPr>
          <p:cNvSpPr/>
          <p:nvPr/>
        </p:nvSpPr>
        <p:spPr>
          <a:xfrm>
            <a:off x="6546853" y="4130752"/>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S11</a:t>
            </a:r>
          </a:p>
        </p:txBody>
      </p:sp>
      <p:cxnSp>
        <p:nvCxnSpPr>
          <p:cNvPr id="53" name="Connettore curvo 52">
            <a:extLst>
              <a:ext uri="{FF2B5EF4-FFF2-40B4-BE49-F238E27FC236}">
                <a16:creationId xmlns:a16="http://schemas.microsoft.com/office/drawing/2014/main" id="{1985504F-07AC-4E46-8E0F-8D9EA5FFF989}"/>
              </a:ext>
            </a:extLst>
          </p:cNvPr>
          <p:cNvCxnSpPr>
            <a:cxnSpLocks/>
            <a:stCxn id="49" idx="4"/>
            <a:endCxn id="52" idx="0"/>
          </p:cNvCxnSpPr>
          <p:nvPr/>
        </p:nvCxnSpPr>
        <p:spPr>
          <a:xfrm rot="5400000">
            <a:off x="6766853" y="3787780"/>
            <a:ext cx="685942" cy="95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B2C2CE85-B35D-40CA-B470-90E1B9FF0A42}"/>
              </a:ext>
            </a:extLst>
          </p:cNvPr>
          <p:cNvSpPr txBox="1"/>
          <p:nvPr/>
        </p:nvSpPr>
        <p:spPr>
          <a:xfrm>
            <a:off x="7105061" y="3649280"/>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sp>
        <p:nvSpPr>
          <p:cNvPr id="56" name="Ovale 55">
            <a:extLst>
              <a:ext uri="{FF2B5EF4-FFF2-40B4-BE49-F238E27FC236}">
                <a16:creationId xmlns:a16="http://schemas.microsoft.com/office/drawing/2014/main" id="{BD13D56B-9CED-4ABC-BA61-C876B5624393}"/>
              </a:ext>
            </a:extLst>
          </p:cNvPr>
          <p:cNvSpPr/>
          <p:nvPr/>
        </p:nvSpPr>
        <p:spPr>
          <a:xfrm>
            <a:off x="4208940" y="4136497"/>
            <a:ext cx="1125941" cy="10952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it-IT" sz="1350" dirty="0">
                <a:solidFill>
                  <a:prstClr val="white"/>
                </a:solidFill>
                <a:latin typeface="Calibri" panose="020F0502020204030204"/>
              </a:rPr>
              <a:t>S10</a:t>
            </a:r>
          </a:p>
        </p:txBody>
      </p:sp>
      <p:cxnSp>
        <p:nvCxnSpPr>
          <p:cNvPr id="57" name="Connettore curvo 56">
            <a:extLst>
              <a:ext uri="{FF2B5EF4-FFF2-40B4-BE49-F238E27FC236}">
                <a16:creationId xmlns:a16="http://schemas.microsoft.com/office/drawing/2014/main" id="{78725AA6-4C83-4215-8A03-A44639FB8725}"/>
              </a:ext>
            </a:extLst>
          </p:cNvPr>
          <p:cNvCxnSpPr>
            <a:cxnSpLocks/>
            <a:stCxn id="52" idx="7"/>
            <a:endCxn id="52" idx="5"/>
          </p:cNvCxnSpPr>
          <p:nvPr/>
        </p:nvCxnSpPr>
        <p:spPr>
          <a:xfrm rot="16200000" flipH="1">
            <a:off x="7120680" y="4678367"/>
            <a:ext cx="774446" cy="9525"/>
          </a:xfrm>
          <a:prstGeom prst="curvedConnector5">
            <a:avLst>
              <a:gd name="adj1" fmla="val -4919"/>
              <a:gd name="adj2" fmla="val 7189772"/>
              <a:gd name="adj3" fmla="val 102459"/>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CasellaDiTesto 63">
            <a:extLst>
              <a:ext uri="{FF2B5EF4-FFF2-40B4-BE49-F238E27FC236}">
                <a16:creationId xmlns:a16="http://schemas.microsoft.com/office/drawing/2014/main" id="{35F55B99-3D92-4670-993B-37F6E59B65DB}"/>
              </a:ext>
            </a:extLst>
          </p:cNvPr>
          <p:cNvSpPr txBox="1"/>
          <p:nvPr/>
        </p:nvSpPr>
        <p:spPr>
          <a:xfrm>
            <a:off x="8136768" y="4203426"/>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1/00</a:t>
            </a:r>
          </a:p>
        </p:txBody>
      </p:sp>
      <p:cxnSp>
        <p:nvCxnSpPr>
          <p:cNvPr id="65" name="Connettore curvo 64">
            <a:extLst>
              <a:ext uri="{FF2B5EF4-FFF2-40B4-BE49-F238E27FC236}">
                <a16:creationId xmlns:a16="http://schemas.microsoft.com/office/drawing/2014/main" id="{AB072318-4EF3-4523-8480-E7372E81C068}"/>
              </a:ext>
            </a:extLst>
          </p:cNvPr>
          <p:cNvCxnSpPr>
            <a:cxnSpLocks/>
            <a:endCxn id="35" idx="5"/>
          </p:cNvCxnSpPr>
          <p:nvPr/>
        </p:nvCxnSpPr>
        <p:spPr>
          <a:xfrm flipH="1" flipV="1">
            <a:off x="5184998" y="3268607"/>
            <a:ext cx="1460469" cy="115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C38F6287-B979-4F84-A315-068472D6E0F1}"/>
              </a:ext>
            </a:extLst>
          </p:cNvPr>
          <p:cNvSpPr txBox="1"/>
          <p:nvPr/>
        </p:nvSpPr>
        <p:spPr>
          <a:xfrm>
            <a:off x="6088863" y="424175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0/01</a:t>
            </a:r>
          </a:p>
        </p:txBody>
      </p:sp>
      <p:cxnSp>
        <p:nvCxnSpPr>
          <p:cNvPr id="79" name="Connettore curvo 75">
            <a:extLst>
              <a:ext uri="{FF2B5EF4-FFF2-40B4-BE49-F238E27FC236}">
                <a16:creationId xmlns:a16="http://schemas.microsoft.com/office/drawing/2014/main" id="{F501CDF5-847A-4B5A-A0D6-A94316D045E2}"/>
              </a:ext>
            </a:extLst>
          </p:cNvPr>
          <p:cNvCxnSpPr>
            <a:cxnSpLocks/>
          </p:cNvCxnSpPr>
          <p:nvPr/>
        </p:nvCxnSpPr>
        <p:spPr>
          <a:xfrm flipH="1">
            <a:off x="4935061" y="3139781"/>
            <a:ext cx="1611791" cy="103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ttore curvo 75">
            <a:extLst>
              <a:ext uri="{FF2B5EF4-FFF2-40B4-BE49-F238E27FC236}">
                <a16:creationId xmlns:a16="http://schemas.microsoft.com/office/drawing/2014/main" id="{F817F724-5564-409E-BD0D-8E1242A22E7B}"/>
              </a:ext>
            </a:extLst>
          </p:cNvPr>
          <p:cNvCxnSpPr>
            <a:cxnSpLocks/>
            <a:stCxn id="56" idx="0"/>
            <a:endCxn id="35" idx="4"/>
          </p:cNvCxnSpPr>
          <p:nvPr/>
        </p:nvCxnSpPr>
        <p:spPr>
          <a:xfrm flipV="1">
            <a:off x="4771911" y="3429000"/>
            <a:ext cx="15008" cy="70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CF281BD1-B9D3-4A28-8CCE-0D0537D626AB}"/>
              </a:ext>
            </a:extLst>
          </p:cNvPr>
          <p:cNvSpPr txBox="1"/>
          <p:nvPr/>
        </p:nvSpPr>
        <p:spPr>
          <a:xfrm>
            <a:off x="4036314" y="1792202"/>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
        <p:nvSpPr>
          <p:cNvPr id="93" name="CasellaDiTesto 92">
            <a:extLst>
              <a:ext uri="{FF2B5EF4-FFF2-40B4-BE49-F238E27FC236}">
                <a16:creationId xmlns:a16="http://schemas.microsoft.com/office/drawing/2014/main" id="{8A00DF51-30CF-4E14-A22B-23306750A467}"/>
              </a:ext>
            </a:extLst>
          </p:cNvPr>
          <p:cNvSpPr txBox="1"/>
          <p:nvPr/>
        </p:nvSpPr>
        <p:spPr>
          <a:xfrm>
            <a:off x="5574203" y="3299743"/>
            <a:ext cx="516488" cy="300082"/>
          </a:xfrm>
          <a:prstGeom prst="rect">
            <a:avLst/>
          </a:prstGeom>
          <a:noFill/>
        </p:spPr>
        <p:txBody>
          <a:bodyPr wrap="none" rtlCol="0">
            <a:spAutoFit/>
          </a:bodyPr>
          <a:lstStyle/>
          <a:p>
            <a:pPr defTabSz="685800"/>
            <a:r>
              <a:rPr lang="it-IT" sz="1350" dirty="0">
                <a:solidFill>
                  <a:prstClr val="black"/>
                </a:solidFill>
                <a:latin typeface="Calibri" panose="020F0502020204030204"/>
              </a:rPr>
              <a:t>0/00</a:t>
            </a:r>
          </a:p>
        </p:txBody>
      </p:sp>
    </p:spTree>
    <p:extLst>
      <p:ext uri="{BB962C8B-B14F-4D97-AF65-F5344CB8AC3E}">
        <p14:creationId xmlns:p14="http://schemas.microsoft.com/office/powerpoint/2010/main" val="323929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274310-3A54-486B-A7E9-8B6B4C16ABA3}"/>
              </a:ext>
            </a:extLst>
          </p:cNvPr>
          <p:cNvSpPr>
            <a:spLocks noGrp="1"/>
          </p:cNvSpPr>
          <p:nvPr>
            <p:ph type="title"/>
          </p:nvPr>
        </p:nvSpPr>
        <p:spPr/>
        <p:txBody>
          <a:bodyPr/>
          <a:lstStyle/>
          <a:p>
            <a:r>
              <a:rPr lang="it-IT" dirty="0"/>
              <a:t>Esercizio 4</a:t>
            </a:r>
          </a:p>
        </p:txBody>
      </p:sp>
      <p:sp>
        <p:nvSpPr>
          <p:cNvPr id="3" name="Segnaposto contenuto 2">
            <a:extLst>
              <a:ext uri="{FF2B5EF4-FFF2-40B4-BE49-F238E27FC236}">
                <a16:creationId xmlns:a16="http://schemas.microsoft.com/office/drawing/2014/main" id="{7E63E20E-4267-4310-9B47-37D6768B53AB}"/>
              </a:ext>
            </a:extLst>
          </p:cNvPr>
          <p:cNvSpPr>
            <a:spLocks noGrp="1"/>
          </p:cNvSpPr>
          <p:nvPr>
            <p:ph idx="1"/>
          </p:nvPr>
        </p:nvSpPr>
        <p:spPr>
          <a:xfrm>
            <a:off x="386542" y="2226469"/>
            <a:ext cx="8128808" cy="3263504"/>
          </a:xfrm>
        </p:spPr>
        <p:txBody>
          <a:bodyPr>
            <a:normAutofit fontScale="77500" lnSpcReduction="20000"/>
          </a:bodyPr>
          <a:lstStyle/>
          <a:p>
            <a:pPr marL="0" indent="0">
              <a:buNone/>
            </a:pPr>
            <a:r>
              <a:rPr lang="it-IT" sz="2250" dirty="0"/>
              <a:t>Disegnare una macchina a stati finiti di </a:t>
            </a:r>
            <a:r>
              <a:rPr lang="it-IT" sz="2250" dirty="0" err="1"/>
              <a:t>Mealy</a:t>
            </a:r>
            <a:r>
              <a:rPr lang="it-IT" sz="2250" dirty="0"/>
              <a:t> per il controllo di un distributore automatico di bibite.</a:t>
            </a:r>
          </a:p>
          <a:p>
            <a:pPr marL="0" indent="0">
              <a:buNone/>
            </a:pPr>
            <a:endParaRPr lang="it-IT" sz="2250" dirty="0"/>
          </a:p>
          <a:p>
            <a:pPr marL="0" indent="0">
              <a:buNone/>
            </a:pPr>
            <a:r>
              <a:rPr lang="it-IT" sz="2250" dirty="0"/>
              <a:t>- Il costo di una bibita è di 50 centesimi</a:t>
            </a:r>
          </a:p>
          <a:p>
            <a:pPr algn="l">
              <a:buFontTx/>
              <a:buChar char="-"/>
            </a:pPr>
            <a:r>
              <a:rPr lang="it-IT" sz="2250" dirty="0"/>
              <a:t>Il distributore accetta monete da 10, 20, 50 </a:t>
            </a:r>
            <a:r>
              <a:rPr lang="it-IT" sz="2250" dirty="0" err="1"/>
              <a:t>ct</a:t>
            </a:r>
            <a:r>
              <a:rPr lang="it-IT" sz="2250" dirty="0"/>
              <a:t>.</a:t>
            </a:r>
          </a:p>
          <a:p>
            <a:pPr algn="l">
              <a:buFontTx/>
              <a:buChar char="-"/>
            </a:pPr>
            <a:r>
              <a:rPr lang="it-IT" sz="2250" dirty="0"/>
              <a:t>I segnali di ingresso I10, I20 e I50 valgono 1 se la corrispondente moneta  viene introdotta. Può essere introdotta una sola moneta alla volta.</a:t>
            </a:r>
          </a:p>
          <a:p>
            <a:pPr algn="l">
              <a:buFontTx/>
              <a:buChar char="-"/>
            </a:pPr>
            <a:r>
              <a:rPr lang="it-IT" sz="2250" dirty="0"/>
              <a:t>L’uscita O vale 1 se la cifra totale introdotta è &gt;= 500</a:t>
            </a:r>
          </a:p>
          <a:p>
            <a:pPr algn="l">
              <a:buFontTx/>
              <a:buChar char="-"/>
            </a:pPr>
            <a:r>
              <a:rPr lang="it-IT" sz="2250" dirty="0"/>
              <a:t>Quando O=1 la cifra introitata viene ridotta di 50 centesimi, la bibita viene restituita e l’eventuale resto può essere utilizzato dal cliente successivo.</a:t>
            </a:r>
          </a:p>
          <a:p>
            <a:pPr algn="l">
              <a:buFontTx/>
              <a:buChar char="-"/>
            </a:pPr>
            <a:endParaRPr lang="it-IT" sz="2250" dirty="0"/>
          </a:p>
          <a:p>
            <a:pPr algn="l"/>
            <a:r>
              <a:rPr lang="it-IT" sz="2250" dirty="0"/>
              <a:t>Scrivere le tabelle di verità relative alla FSM</a:t>
            </a:r>
          </a:p>
          <a:p>
            <a:pPr marL="0" indent="0">
              <a:buNone/>
            </a:pPr>
            <a:endParaRPr lang="it-IT" dirty="0"/>
          </a:p>
        </p:txBody>
      </p:sp>
    </p:spTree>
    <p:extLst>
      <p:ext uri="{BB962C8B-B14F-4D97-AF65-F5344CB8AC3E}">
        <p14:creationId xmlns:p14="http://schemas.microsoft.com/office/powerpoint/2010/main" val="3677425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16541</TotalTime>
  <Words>981</Words>
  <Application>Microsoft Office PowerPoint</Application>
  <PresentationFormat>Presentazione su schermo (4:3)</PresentationFormat>
  <Paragraphs>341</Paragraphs>
  <Slides>11</Slides>
  <Notes>2</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11</vt:i4>
      </vt:variant>
    </vt:vector>
  </HeadingPairs>
  <TitlesOfParts>
    <vt:vector size="19" baseType="lpstr">
      <vt:lpstr>AdvOT638a931c.I</vt:lpstr>
      <vt:lpstr>AdvOTbc475f09</vt:lpstr>
      <vt:lpstr>Arial</vt:lpstr>
      <vt:lpstr>Calibri</vt:lpstr>
      <vt:lpstr>Calibri Light</vt:lpstr>
      <vt:lpstr>Times New Roman</vt:lpstr>
      <vt:lpstr>Office Theme</vt:lpstr>
      <vt:lpstr>Tema di Office</vt:lpstr>
      <vt:lpstr>Presentazione standard di PowerPoint</vt:lpstr>
      <vt:lpstr>Presentazione standard di PowerPoint</vt:lpstr>
      <vt:lpstr>Esercizio 1</vt:lpstr>
      <vt:lpstr>Esercizio 1 (soluzione)</vt:lpstr>
      <vt:lpstr>Esercizio 2</vt:lpstr>
      <vt:lpstr>Esercizio 2 (soluzione)</vt:lpstr>
      <vt:lpstr>Esercizio 3</vt:lpstr>
      <vt:lpstr>Esercizio 3 (soluzione)</vt:lpstr>
      <vt:lpstr>Esercizio 4</vt:lpstr>
      <vt:lpstr>Esercizio 4 (soluzione)</vt:lpstr>
      <vt:lpstr>Esercizio 4</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196</cp:revision>
  <cp:lastPrinted>2018-05-09T11:30:38Z</cp:lastPrinted>
  <dcterms:created xsi:type="dcterms:W3CDTF">2012-08-07T04:56:47Z</dcterms:created>
  <dcterms:modified xsi:type="dcterms:W3CDTF">2021-11-12T14:54:33Z</dcterms:modified>
</cp:coreProperties>
</file>